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257" r:id="rId3"/>
    <p:sldId id="258" r:id="rId4"/>
    <p:sldId id="291" r:id="rId5"/>
    <p:sldId id="259" r:id="rId6"/>
    <p:sldId id="290" r:id="rId7"/>
    <p:sldId id="289"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61" r:id="rId23"/>
    <p:sldId id="260" r:id="rId24"/>
    <p:sldId id="262" r:id="rId25"/>
    <p:sldId id="263" r:id="rId26"/>
    <p:sldId id="264" r:id="rId27"/>
    <p:sldId id="271" r:id="rId28"/>
    <p:sldId id="265" r:id="rId29"/>
    <p:sldId id="266" r:id="rId30"/>
    <p:sldId id="267" r:id="rId31"/>
    <p:sldId id="270" r:id="rId32"/>
    <p:sldId id="292" r:id="rId33"/>
    <p:sldId id="268" r:id="rId34"/>
    <p:sldId id="293" r:id="rId35"/>
    <p:sldId id="294" r:id="rId36"/>
    <p:sldId id="310" r:id="rId37"/>
    <p:sldId id="295" r:id="rId38"/>
    <p:sldId id="296" r:id="rId39"/>
    <p:sldId id="297" r:id="rId40"/>
    <p:sldId id="299" r:id="rId41"/>
    <p:sldId id="269" r:id="rId42"/>
    <p:sldId id="300" r:id="rId43"/>
    <p:sldId id="301" r:id="rId44"/>
    <p:sldId id="302" r:id="rId45"/>
    <p:sldId id="303" r:id="rId46"/>
    <p:sldId id="304" r:id="rId47"/>
    <p:sldId id="305" r:id="rId48"/>
    <p:sldId id="298" r:id="rId49"/>
    <p:sldId id="306" r:id="rId50"/>
    <p:sldId id="312" r:id="rId51"/>
    <p:sldId id="307" r:id="rId52"/>
    <p:sldId id="313" r:id="rId53"/>
    <p:sldId id="308" r:id="rId54"/>
    <p:sldId id="314" r:id="rId55"/>
    <p:sldId id="309"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BE96B15-5DF7-4EB2-B9BB-E103226971A6}">
          <p14:sldIdLst>
            <p14:sldId id="256"/>
            <p14:sldId id="257"/>
            <p14:sldId id="258"/>
          </p14:sldIdLst>
        </p14:section>
        <p14:section name="fNf" id="{50F6D2A7-751A-4CCE-8081-8098E61B30CD}">
          <p14:sldIdLst>
            <p14:sldId id="291"/>
            <p14:sldId id="259"/>
          </p14:sldIdLst>
        </p14:section>
        <p14:section name="case_study_wts_app" id="{DFFA5AAD-D25F-4DB2-B658-9EE243B7F476}">
          <p14:sldIdLst>
            <p14:sldId id="290"/>
            <p14:sldId id="289"/>
            <p14:sldId id="275"/>
            <p14:sldId id="276"/>
            <p14:sldId id="277"/>
            <p14:sldId id="278"/>
            <p14:sldId id="279"/>
            <p14:sldId id="280"/>
            <p14:sldId id="281"/>
            <p14:sldId id="282"/>
            <p14:sldId id="283"/>
            <p14:sldId id="284"/>
            <p14:sldId id="285"/>
            <p14:sldId id="286"/>
            <p14:sldId id="287"/>
            <p14:sldId id="288"/>
          </p14:sldIdLst>
        </p14:section>
        <p14:section name="zomato_case" id="{9CBF31C3-3837-45C1-9DDD-7548BDA2A832}">
          <p14:sldIdLst>
            <p14:sldId id="261"/>
            <p14:sldId id="260"/>
            <p14:sldId id="262"/>
            <p14:sldId id="263"/>
          </p14:sldIdLst>
        </p14:section>
        <p14:section name="Untitled Section" id="{55547040-BF8F-4D8F-8F4F-B7D661BD52A7}">
          <p14:sldIdLst>
            <p14:sldId id="264"/>
          </p14:sldIdLst>
        </p14:section>
        <p14:section name="FrNFR" id="{E0C1B791-C604-4DFC-ADBC-92EDB553450E}">
          <p14:sldIdLst>
            <p14:sldId id="271"/>
            <p14:sldId id="265"/>
            <p14:sldId id="266"/>
            <p14:sldId id="267"/>
            <p14:sldId id="270"/>
            <p14:sldId id="292"/>
            <p14:sldId id="268"/>
            <p14:sldId id="293"/>
            <p14:sldId id="294"/>
            <p14:sldId id="310"/>
            <p14:sldId id="295"/>
            <p14:sldId id="296"/>
            <p14:sldId id="297"/>
            <p14:sldId id="299"/>
            <p14:sldId id="269"/>
          </p14:sldIdLst>
        </p14:section>
        <p14:section name="soft_req" id="{2B7718F1-237A-4444-B92D-5CEBAEC80E45}">
          <p14:sldIdLst>
            <p14:sldId id="300"/>
            <p14:sldId id="301"/>
            <p14:sldId id="302"/>
            <p14:sldId id="303"/>
            <p14:sldId id="304"/>
            <p14:sldId id="305"/>
            <p14:sldId id="298"/>
          </p14:sldIdLst>
        </p14:section>
        <p14:section name="SNL" id="{B8E596EA-853B-4CB8-BCEA-6D3D0E73D7A5}">
          <p14:sldIdLst>
            <p14:sldId id="306"/>
            <p14:sldId id="312"/>
          </p14:sldIdLst>
        </p14:section>
        <p14:section name="DDL" id="{422320FA-E80D-4B95-AB46-439E13B589C2}">
          <p14:sldIdLst>
            <p14:sldId id="307"/>
            <p14:sldId id="313"/>
          </p14:sldIdLst>
        </p14:section>
        <p14:section name="GN" id="{8EF780F2-A1D7-4AE3-8C8C-69CC8133A201}">
          <p14:sldIdLst>
            <p14:sldId id="308"/>
            <p14:sldId id="314"/>
          </p14:sldIdLst>
        </p14:section>
        <p14:section name="MS" id="{A7EB7E0B-7681-4430-966D-F3304DDDF8A0}">
          <p14:sldIdLst>
            <p14:sldId id="309"/>
            <p14:sldId id="315"/>
          </p14:sldIdLst>
        </p14:section>
        <p14:section name="IS" id="{F6F38E69-60DA-4F2C-8CD0-39AD4DA0FDFF}">
          <p14:sldIdLst>
            <p14:sldId id="316"/>
            <p14:sldId id="317"/>
            <p14:sldId id="318"/>
            <p14:sldId id="319"/>
          </p14:sldIdLst>
        </p14:section>
        <p14:section name="SRS" id="{C21841C4-3500-48BF-A657-8D06FBA12660}">
          <p14:sldIdLst>
            <p14:sldId id="320"/>
            <p14:sldId id="321"/>
            <p14:sldId id="322"/>
            <p14:sldId id="323"/>
            <p14:sldId id="324"/>
            <p14:sldId id="325"/>
            <p14:sldId id="326"/>
            <p14:sldId id="327"/>
            <p14:sldId id="328"/>
            <p14:sldId id="329"/>
            <p14:sldId id="3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FA"/>
    <a:srgbClr val="FFFFEF"/>
    <a:srgbClr val="B4E2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7282" autoAdjust="0"/>
  </p:normalViewPr>
  <p:slideViewPr>
    <p:cSldViewPr snapToGrid="0">
      <p:cViewPr varScale="1">
        <p:scale>
          <a:sx n="51" d="100"/>
          <a:sy n="51" d="100"/>
        </p:scale>
        <p:origin x="1906"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8718AD-E217-4179-818F-3B1EFB46FBA0}" type="datetimeFigureOut">
              <a:rPr lang="en-IN" smtClean="0"/>
              <a:t>28-09-2025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843B59-255A-4012-8B12-A840ACF33F5A}" type="slidenum">
              <a:rPr lang="en-IN" smtClean="0"/>
              <a:t>‹#›</a:t>
            </a:fld>
            <a:endParaRPr lang="en-IN"/>
          </a:p>
        </p:txBody>
      </p:sp>
    </p:spTree>
    <p:extLst>
      <p:ext uri="{BB962C8B-B14F-4D97-AF65-F5344CB8AC3E}">
        <p14:creationId xmlns:p14="http://schemas.microsoft.com/office/powerpoint/2010/main" val="1830342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843B59-255A-4012-8B12-A840ACF33F5A}" type="slidenum">
              <a:rPr lang="en-IN" smtClean="0"/>
              <a:t>24</a:t>
            </a:fld>
            <a:endParaRPr lang="en-IN"/>
          </a:p>
        </p:txBody>
      </p:sp>
    </p:spTree>
    <p:extLst>
      <p:ext uri="{BB962C8B-B14F-4D97-AF65-F5344CB8AC3E}">
        <p14:creationId xmlns:p14="http://schemas.microsoft.com/office/powerpoint/2010/main" val="3350043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843B59-255A-4012-8B12-A840ACF33F5A}" type="slidenum">
              <a:rPr lang="en-IN" smtClean="0"/>
              <a:t>25</a:t>
            </a:fld>
            <a:endParaRPr lang="en-IN"/>
          </a:p>
        </p:txBody>
      </p:sp>
    </p:spTree>
    <p:extLst>
      <p:ext uri="{BB962C8B-B14F-4D97-AF65-F5344CB8AC3E}">
        <p14:creationId xmlns:p14="http://schemas.microsoft.com/office/powerpoint/2010/main" val="3302926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FBB10-9829-C9B8-FAB5-10A4B1DCFE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50C8BEB-CF04-CF20-FED5-74E75E7B93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8097FEC-48D7-FB4B-0D03-6BFF8C815E30}"/>
              </a:ext>
            </a:extLst>
          </p:cNvPr>
          <p:cNvSpPr>
            <a:spLocks noGrp="1"/>
          </p:cNvSpPr>
          <p:nvPr>
            <p:ph type="dt" sz="half" idx="10"/>
          </p:nvPr>
        </p:nvSpPr>
        <p:spPr/>
        <p:txBody>
          <a:bodyPr/>
          <a:lstStyle/>
          <a:p>
            <a:fld id="{E7F19CBD-36B4-4DC5-A497-CDD4DED4BDAC}" type="datetimeFigureOut">
              <a:rPr lang="en-IN" smtClean="0"/>
              <a:t>28-09-2025</a:t>
            </a:fld>
            <a:endParaRPr lang="en-IN"/>
          </a:p>
        </p:txBody>
      </p:sp>
      <p:sp>
        <p:nvSpPr>
          <p:cNvPr id="5" name="Footer Placeholder 4">
            <a:extLst>
              <a:ext uri="{FF2B5EF4-FFF2-40B4-BE49-F238E27FC236}">
                <a16:creationId xmlns:a16="http://schemas.microsoft.com/office/drawing/2014/main" id="{D50B385D-963F-6CFD-C5EB-E5A66249B5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330876-758C-363E-7B67-9F0084579675}"/>
              </a:ext>
            </a:extLst>
          </p:cNvPr>
          <p:cNvSpPr>
            <a:spLocks noGrp="1"/>
          </p:cNvSpPr>
          <p:nvPr>
            <p:ph type="sldNum" sz="quarter" idx="12"/>
          </p:nvPr>
        </p:nvSpPr>
        <p:spPr/>
        <p:txBody>
          <a:bodyPr/>
          <a:lstStyle/>
          <a:p>
            <a:fld id="{98E86E75-D856-4E2B-9414-E20E81B123B7}" type="slidenum">
              <a:rPr lang="en-IN" smtClean="0"/>
              <a:t>‹#›</a:t>
            </a:fld>
            <a:endParaRPr lang="en-IN"/>
          </a:p>
        </p:txBody>
      </p:sp>
    </p:spTree>
    <p:extLst>
      <p:ext uri="{BB962C8B-B14F-4D97-AF65-F5344CB8AC3E}">
        <p14:creationId xmlns:p14="http://schemas.microsoft.com/office/powerpoint/2010/main" val="3399196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2B45-DF58-B783-913D-5CD0BCAFFD2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00C657-1B99-7F78-C64E-3B78104A45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26CD04-386D-6968-3981-3C8F90AAEF7E}"/>
              </a:ext>
            </a:extLst>
          </p:cNvPr>
          <p:cNvSpPr>
            <a:spLocks noGrp="1"/>
          </p:cNvSpPr>
          <p:nvPr>
            <p:ph type="dt" sz="half" idx="10"/>
          </p:nvPr>
        </p:nvSpPr>
        <p:spPr/>
        <p:txBody>
          <a:bodyPr/>
          <a:lstStyle/>
          <a:p>
            <a:fld id="{E7F19CBD-36B4-4DC5-A497-CDD4DED4BDAC}" type="datetimeFigureOut">
              <a:rPr lang="en-IN" smtClean="0"/>
              <a:t>28-09-2025</a:t>
            </a:fld>
            <a:endParaRPr lang="en-IN"/>
          </a:p>
        </p:txBody>
      </p:sp>
      <p:sp>
        <p:nvSpPr>
          <p:cNvPr id="5" name="Footer Placeholder 4">
            <a:extLst>
              <a:ext uri="{FF2B5EF4-FFF2-40B4-BE49-F238E27FC236}">
                <a16:creationId xmlns:a16="http://schemas.microsoft.com/office/drawing/2014/main" id="{F138AB80-B523-31B2-74C0-40721B074D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923DD8-3838-C01F-8D12-59249C21B830}"/>
              </a:ext>
            </a:extLst>
          </p:cNvPr>
          <p:cNvSpPr>
            <a:spLocks noGrp="1"/>
          </p:cNvSpPr>
          <p:nvPr>
            <p:ph type="sldNum" sz="quarter" idx="12"/>
          </p:nvPr>
        </p:nvSpPr>
        <p:spPr/>
        <p:txBody>
          <a:bodyPr/>
          <a:lstStyle/>
          <a:p>
            <a:fld id="{98E86E75-D856-4E2B-9414-E20E81B123B7}" type="slidenum">
              <a:rPr lang="en-IN" smtClean="0"/>
              <a:t>‹#›</a:t>
            </a:fld>
            <a:endParaRPr lang="en-IN"/>
          </a:p>
        </p:txBody>
      </p:sp>
    </p:spTree>
    <p:extLst>
      <p:ext uri="{BB962C8B-B14F-4D97-AF65-F5344CB8AC3E}">
        <p14:creationId xmlns:p14="http://schemas.microsoft.com/office/powerpoint/2010/main" val="2976418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29E5CC-ACDC-075A-806A-77327F9DF28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AAD54F-7027-9E24-E3AF-041B710D56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8D6C5B-11FE-6287-BA93-5E4367E11384}"/>
              </a:ext>
            </a:extLst>
          </p:cNvPr>
          <p:cNvSpPr>
            <a:spLocks noGrp="1"/>
          </p:cNvSpPr>
          <p:nvPr>
            <p:ph type="dt" sz="half" idx="10"/>
          </p:nvPr>
        </p:nvSpPr>
        <p:spPr/>
        <p:txBody>
          <a:bodyPr/>
          <a:lstStyle/>
          <a:p>
            <a:fld id="{E7F19CBD-36B4-4DC5-A497-CDD4DED4BDAC}" type="datetimeFigureOut">
              <a:rPr lang="en-IN" smtClean="0"/>
              <a:t>28-09-2025</a:t>
            </a:fld>
            <a:endParaRPr lang="en-IN"/>
          </a:p>
        </p:txBody>
      </p:sp>
      <p:sp>
        <p:nvSpPr>
          <p:cNvPr id="5" name="Footer Placeholder 4">
            <a:extLst>
              <a:ext uri="{FF2B5EF4-FFF2-40B4-BE49-F238E27FC236}">
                <a16:creationId xmlns:a16="http://schemas.microsoft.com/office/drawing/2014/main" id="{C337B066-B938-75EA-C36C-0D5628888B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66AD11-5D85-77A0-2958-1C164D3DB78E}"/>
              </a:ext>
            </a:extLst>
          </p:cNvPr>
          <p:cNvSpPr>
            <a:spLocks noGrp="1"/>
          </p:cNvSpPr>
          <p:nvPr>
            <p:ph type="sldNum" sz="quarter" idx="12"/>
          </p:nvPr>
        </p:nvSpPr>
        <p:spPr/>
        <p:txBody>
          <a:bodyPr/>
          <a:lstStyle/>
          <a:p>
            <a:fld id="{98E86E75-D856-4E2B-9414-E20E81B123B7}" type="slidenum">
              <a:rPr lang="en-IN" smtClean="0"/>
              <a:t>‹#›</a:t>
            </a:fld>
            <a:endParaRPr lang="en-IN"/>
          </a:p>
        </p:txBody>
      </p:sp>
    </p:spTree>
    <p:extLst>
      <p:ext uri="{BB962C8B-B14F-4D97-AF65-F5344CB8AC3E}">
        <p14:creationId xmlns:p14="http://schemas.microsoft.com/office/powerpoint/2010/main" val="12441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0A95-4E02-B0C3-A138-8E0D2504A6D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9C33A72-8438-0F81-C55B-C3E8360F20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3B661C-0C61-6D07-1F3C-D4E92A121301}"/>
              </a:ext>
            </a:extLst>
          </p:cNvPr>
          <p:cNvSpPr>
            <a:spLocks noGrp="1"/>
          </p:cNvSpPr>
          <p:nvPr>
            <p:ph type="dt" sz="half" idx="10"/>
          </p:nvPr>
        </p:nvSpPr>
        <p:spPr/>
        <p:txBody>
          <a:bodyPr/>
          <a:lstStyle/>
          <a:p>
            <a:fld id="{E7F19CBD-36B4-4DC5-A497-CDD4DED4BDAC}" type="datetimeFigureOut">
              <a:rPr lang="en-IN" smtClean="0"/>
              <a:t>28-09-2025</a:t>
            </a:fld>
            <a:endParaRPr lang="en-IN"/>
          </a:p>
        </p:txBody>
      </p:sp>
      <p:sp>
        <p:nvSpPr>
          <p:cNvPr id="5" name="Footer Placeholder 4">
            <a:extLst>
              <a:ext uri="{FF2B5EF4-FFF2-40B4-BE49-F238E27FC236}">
                <a16:creationId xmlns:a16="http://schemas.microsoft.com/office/drawing/2014/main" id="{8D740707-BBBF-6C94-6454-926E4890B3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7C9120-524A-270A-DC09-91EDF241AC03}"/>
              </a:ext>
            </a:extLst>
          </p:cNvPr>
          <p:cNvSpPr>
            <a:spLocks noGrp="1"/>
          </p:cNvSpPr>
          <p:nvPr>
            <p:ph type="sldNum" sz="quarter" idx="12"/>
          </p:nvPr>
        </p:nvSpPr>
        <p:spPr/>
        <p:txBody>
          <a:bodyPr/>
          <a:lstStyle/>
          <a:p>
            <a:fld id="{98E86E75-D856-4E2B-9414-E20E81B123B7}" type="slidenum">
              <a:rPr lang="en-IN" smtClean="0"/>
              <a:t>‹#›</a:t>
            </a:fld>
            <a:endParaRPr lang="en-IN"/>
          </a:p>
        </p:txBody>
      </p:sp>
    </p:spTree>
    <p:extLst>
      <p:ext uri="{BB962C8B-B14F-4D97-AF65-F5344CB8AC3E}">
        <p14:creationId xmlns:p14="http://schemas.microsoft.com/office/powerpoint/2010/main" val="3935006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E7A78-E4D9-52FA-B3B2-CDC35AF6AA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D2F2C57-127E-AFB5-CA97-259C5B13CC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7A8DA4-87B8-3B15-9559-7FF6BD8B0AD8}"/>
              </a:ext>
            </a:extLst>
          </p:cNvPr>
          <p:cNvSpPr>
            <a:spLocks noGrp="1"/>
          </p:cNvSpPr>
          <p:nvPr>
            <p:ph type="dt" sz="half" idx="10"/>
          </p:nvPr>
        </p:nvSpPr>
        <p:spPr/>
        <p:txBody>
          <a:bodyPr/>
          <a:lstStyle/>
          <a:p>
            <a:fld id="{E7F19CBD-36B4-4DC5-A497-CDD4DED4BDAC}" type="datetimeFigureOut">
              <a:rPr lang="en-IN" smtClean="0"/>
              <a:t>28-09-2025</a:t>
            </a:fld>
            <a:endParaRPr lang="en-IN"/>
          </a:p>
        </p:txBody>
      </p:sp>
      <p:sp>
        <p:nvSpPr>
          <p:cNvPr id="5" name="Footer Placeholder 4">
            <a:extLst>
              <a:ext uri="{FF2B5EF4-FFF2-40B4-BE49-F238E27FC236}">
                <a16:creationId xmlns:a16="http://schemas.microsoft.com/office/drawing/2014/main" id="{69F417A4-AF0D-5710-A053-A19255B5B5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029F3F-500C-A9D6-9234-818C0DA85936}"/>
              </a:ext>
            </a:extLst>
          </p:cNvPr>
          <p:cNvSpPr>
            <a:spLocks noGrp="1"/>
          </p:cNvSpPr>
          <p:nvPr>
            <p:ph type="sldNum" sz="quarter" idx="12"/>
          </p:nvPr>
        </p:nvSpPr>
        <p:spPr/>
        <p:txBody>
          <a:bodyPr/>
          <a:lstStyle/>
          <a:p>
            <a:fld id="{98E86E75-D856-4E2B-9414-E20E81B123B7}" type="slidenum">
              <a:rPr lang="en-IN" smtClean="0"/>
              <a:t>‹#›</a:t>
            </a:fld>
            <a:endParaRPr lang="en-IN"/>
          </a:p>
        </p:txBody>
      </p:sp>
    </p:spTree>
    <p:extLst>
      <p:ext uri="{BB962C8B-B14F-4D97-AF65-F5344CB8AC3E}">
        <p14:creationId xmlns:p14="http://schemas.microsoft.com/office/powerpoint/2010/main" val="45939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0A5FD-4E10-D303-8A78-E1583C8A52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D5F969A-5824-7098-E88B-96ED8CFC93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C1B5AA9-129C-F499-4013-5F19206DD5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1F12B73-F61A-9CFF-F813-C6426B2261A8}"/>
              </a:ext>
            </a:extLst>
          </p:cNvPr>
          <p:cNvSpPr>
            <a:spLocks noGrp="1"/>
          </p:cNvSpPr>
          <p:nvPr>
            <p:ph type="dt" sz="half" idx="10"/>
          </p:nvPr>
        </p:nvSpPr>
        <p:spPr/>
        <p:txBody>
          <a:bodyPr/>
          <a:lstStyle/>
          <a:p>
            <a:fld id="{E7F19CBD-36B4-4DC5-A497-CDD4DED4BDAC}" type="datetimeFigureOut">
              <a:rPr lang="en-IN" smtClean="0"/>
              <a:t>28-09-2025</a:t>
            </a:fld>
            <a:endParaRPr lang="en-IN"/>
          </a:p>
        </p:txBody>
      </p:sp>
      <p:sp>
        <p:nvSpPr>
          <p:cNvPr id="6" name="Footer Placeholder 5">
            <a:extLst>
              <a:ext uri="{FF2B5EF4-FFF2-40B4-BE49-F238E27FC236}">
                <a16:creationId xmlns:a16="http://schemas.microsoft.com/office/drawing/2014/main" id="{675B9624-64C2-1367-3BB3-606EEF251DB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92291A-0282-175C-FE23-BFAB4DE9A278}"/>
              </a:ext>
            </a:extLst>
          </p:cNvPr>
          <p:cNvSpPr>
            <a:spLocks noGrp="1"/>
          </p:cNvSpPr>
          <p:nvPr>
            <p:ph type="sldNum" sz="quarter" idx="12"/>
          </p:nvPr>
        </p:nvSpPr>
        <p:spPr/>
        <p:txBody>
          <a:bodyPr/>
          <a:lstStyle/>
          <a:p>
            <a:fld id="{98E86E75-D856-4E2B-9414-E20E81B123B7}" type="slidenum">
              <a:rPr lang="en-IN" smtClean="0"/>
              <a:t>‹#›</a:t>
            </a:fld>
            <a:endParaRPr lang="en-IN"/>
          </a:p>
        </p:txBody>
      </p:sp>
    </p:spTree>
    <p:extLst>
      <p:ext uri="{BB962C8B-B14F-4D97-AF65-F5344CB8AC3E}">
        <p14:creationId xmlns:p14="http://schemas.microsoft.com/office/powerpoint/2010/main" val="3661374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739A-9F64-209C-A753-927C1DCD5E8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A5514E9-23F5-BC1B-BA86-18485B1942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86B740-7BFD-67D8-9ED1-8EF6C612F8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E7C44AD-6F83-90A1-BBD9-708ECFB195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0BBBA6-0B07-F55A-5105-F9E6AD280D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26B75B1-CDD4-9ED1-2D30-B0DE4A6D69BB}"/>
              </a:ext>
            </a:extLst>
          </p:cNvPr>
          <p:cNvSpPr>
            <a:spLocks noGrp="1"/>
          </p:cNvSpPr>
          <p:nvPr>
            <p:ph type="dt" sz="half" idx="10"/>
          </p:nvPr>
        </p:nvSpPr>
        <p:spPr/>
        <p:txBody>
          <a:bodyPr/>
          <a:lstStyle/>
          <a:p>
            <a:fld id="{E7F19CBD-36B4-4DC5-A497-CDD4DED4BDAC}" type="datetimeFigureOut">
              <a:rPr lang="en-IN" smtClean="0"/>
              <a:t>28-09-2025</a:t>
            </a:fld>
            <a:endParaRPr lang="en-IN"/>
          </a:p>
        </p:txBody>
      </p:sp>
      <p:sp>
        <p:nvSpPr>
          <p:cNvPr id="8" name="Footer Placeholder 7">
            <a:extLst>
              <a:ext uri="{FF2B5EF4-FFF2-40B4-BE49-F238E27FC236}">
                <a16:creationId xmlns:a16="http://schemas.microsoft.com/office/drawing/2014/main" id="{DD9D79E9-B810-9D20-DD0E-B946BEE6629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A4A9311-33F6-74A5-39EF-E471A33F28BA}"/>
              </a:ext>
            </a:extLst>
          </p:cNvPr>
          <p:cNvSpPr>
            <a:spLocks noGrp="1"/>
          </p:cNvSpPr>
          <p:nvPr>
            <p:ph type="sldNum" sz="quarter" idx="12"/>
          </p:nvPr>
        </p:nvSpPr>
        <p:spPr/>
        <p:txBody>
          <a:bodyPr/>
          <a:lstStyle/>
          <a:p>
            <a:fld id="{98E86E75-D856-4E2B-9414-E20E81B123B7}" type="slidenum">
              <a:rPr lang="en-IN" smtClean="0"/>
              <a:t>‹#›</a:t>
            </a:fld>
            <a:endParaRPr lang="en-IN"/>
          </a:p>
        </p:txBody>
      </p:sp>
    </p:spTree>
    <p:extLst>
      <p:ext uri="{BB962C8B-B14F-4D97-AF65-F5344CB8AC3E}">
        <p14:creationId xmlns:p14="http://schemas.microsoft.com/office/powerpoint/2010/main" val="3257035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DF73A-B03F-A9B1-5592-ED01739C666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0545AD8-F366-3069-B239-F05A88A3766E}"/>
              </a:ext>
            </a:extLst>
          </p:cNvPr>
          <p:cNvSpPr>
            <a:spLocks noGrp="1"/>
          </p:cNvSpPr>
          <p:nvPr>
            <p:ph type="dt" sz="half" idx="10"/>
          </p:nvPr>
        </p:nvSpPr>
        <p:spPr/>
        <p:txBody>
          <a:bodyPr/>
          <a:lstStyle/>
          <a:p>
            <a:fld id="{E7F19CBD-36B4-4DC5-A497-CDD4DED4BDAC}" type="datetimeFigureOut">
              <a:rPr lang="en-IN" smtClean="0"/>
              <a:t>28-09-2025</a:t>
            </a:fld>
            <a:endParaRPr lang="en-IN"/>
          </a:p>
        </p:txBody>
      </p:sp>
      <p:sp>
        <p:nvSpPr>
          <p:cNvPr id="4" name="Footer Placeholder 3">
            <a:extLst>
              <a:ext uri="{FF2B5EF4-FFF2-40B4-BE49-F238E27FC236}">
                <a16:creationId xmlns:a16="http://schemas.microsoft.com/office/drawing/2014/main" id="{31C5639B-D8DC-705D-B7D0-BA5C2FFA713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4AD3BCB-3155-6427-30C2-0EB6D0EA6785}"/>
              </a:ext>
            </a:extLst>
          </p:cNvPr>
          <p:cNvSpPr>
            <a:spLocks noGrp="1"/>
          </p:cNvSpPr>
          <p:nvPr>
            <p:ph type="sldNum" sz="quarter" idx="12"/>
          </p:nvPr>
        </p:nvSpPr>
        <p:spPr/>
        <p:txBody>
          <a:bodyPr/>
          <a:lstStyle/>
          <a:p>
            <a:fld id="{98E86E75-D856-4E2B-9414-E20E81B123B7}" type="slidenum">
              <a:rPr lang="en-IN" smtClean="0"/>
              <a:t>‹#›</a:t>
            </a:fld>
            <a:endParaRPr lang="en-IN"/>
          </a:p>
        </p:txBody>
      </p:sp>
    </p:spTree>
    <p:extLst>
      <p:ext uri="{BB962C8B-B14F-4D97-AF65-F5344CB8AC3E}">
        <p14:creationId xmlns:p14="http://schemas.microsoft.com/office/powerpoint/2010/main" val="229497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A179C6-C806-E0EE-6DDB-CDF50C9E79FC}"/>
              </a:ext>
            </a:extLst>
          </p:cNvPr>
          <p:cNvSpPr>
            <a:spLocks noGrp="1"/>
          </p:cNvSpPr>
          <p:nvPr>
            <p:ph type="dt" sz="half" idx="10"/>
          </p:nvPr>
        </p:nvSpPr>
        <p:spPr/>
        <p:txBody>
          <a:bodyPr/>
          <a:lstStyle/>
          <a:p>
            <a:fld id="{E7F19CBD-36B4-4DC5-A497-CDD4DED4BDAC}" type="datetimeFigureOut">
              <a:rPr lang="en-IN" smtClean="0"/>
              <a:t>28-09-2025</a:t>
            </a:fld>
            <a:endParaRPr lang="en-IN"/>
          </a:p>
        </p:txBody>
      </p:sp>
      <p:sp>
        <p:nvSpPr>
          <p:cNvPr id="3" name="Footer Placeholder 2">
            <a:extLst>
              <a:ext uri="{FF2B5EF4-FFF2-40B4-BE49-F238E27FC236}">
                <a16:creationId xmlns:a16="http://schemas.microsoft.com/office/drawing/2014/main" id="{67F90C31-ADDE-27CE-6732-A15BB30A0E5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B989EB8-4CA7-F279-FB15-CD2A4881AFEF}"/>
              </a:ext>
            </a:extLst>
          </p:cNvPr>
          <p:cNvSpPr>
            <a:spLocks noGrp="1"/>
          </p:cNvSpPr>
          <p:nvPr>
            <p:ph type="sldNum" sz="quarter" idx="12"/>
          </p:nvPr>
        </p:nvSpPr>
        <p:spPr/>
        <p:txBody>
          <a:bodyPr/>
          <a:lstStyle/>
          <a:p>
            <a:fld id="{98E86E75-D856-4E2B-9414-E20E81B123B7}" type="slidenum">
              <a:rPr lang="en-IN" smtClean="0"/>
              <a:t>‹#›</a:t>
            </a:fld>
            <a:endParaRPr lang="en-IN"/>
          </a:p>
        </p:txBody>
      </p:sp>
    </p:spTree>
    <p:extLst>
      <p:ext uri="{BB962C8B-B14F-4D97-AF65-F5344CB8AC3E}">
        <p14:creationId xmlns:p14="http://schemas.microsoft.com/office/powerpoint/2010/main" val="2183399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4E7A9-84C7-23E1-D700-F1F73D029B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B828C80-AA62-4F6D-CE22-2EA8B7F926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EA9D60-E0B4-583E-FBF9-D587A0B461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A90CD7-B92C-0838-0DB5-056CF8448979}"/>
              </a:ext>
            </a:extLst>
          </p:cNvPr>
          <p:cNvSpPr>
            <a:spLocks noGrp="1"/>
          </p:cNvSpPr>
          <p:nvPr>
            <p:ph type="dt" sz="half" idx="10"/>
          </p:nvPr>
        </p:nvSpPr>
        <p:spPr/>
        <p:txBody>
          <a:bodyPr/>
          <a:lstStyle/>
          <a:p>
            <a:fld id="{E7F19CBD-36B4-4DC5-A497-CDD4DED4BDAC}" type="datetimeFigureOut">
              <a:rPr lang="en-IN" smtClean="0"/>
              <a:t>28-09-2025</a:t>
            </a:fld>
            <a:endParaRPr lang="en-IN"/>
          </a:p>
        </p:txBody>
      </p:sp>
      <p:sp>
        <p:nvSpPr>
          <p:cNvPr id="6" name="Footer Placeholder 5">
            <a:extLst>
              <a:ext uri="{FF2B5EF4-FFF2-40B4-BE49-F238E27FC236}">
                <a16:creationId xmlns:a16="http://schemas.microsoft.com/office/drawing/2014/main" id="{9E6CB460-1825-ED0B-7B6A-4C06EE3634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E533878-C3CA-B947-976F-FD2998557396}"/>
              </a:ext>
            </a:extLst>
          </p:cNvPr>
          <p:cNvSpPr>
            <a:spLocks noGrp="1"/>
          </p:cNvSpPr>
          <p:nvPr>
            <p:ph type="sldNum" sz="quarter" idx="12"/>
          </p:nvPr>
        </p:nvSpPr>
        <p:spPr/>
        <p:txBody>
          <a:bodyPr/>
          <a:lstStyle/>
          <a:p>
            <a:fld id="{98E86E75-D856-4E2B-9414-E20E81B123B7}" type="slidenum">
              <a:rPr lang="en-IN" smtClean="0"/>
              <a:t>‹#›</a:t>
            </a:fld>
            <a:endParaRPr lang="en-IN"/>
          </a:p>
        </p:txBody>
      </p:sp>
    </p:spTree>
    <p:extLst>
      <p:ext uri="{BB962C8B-B14F-4D97-AF65-F5344CB8AC3E}">
        <p14:creationId xmlns:p14="http://schemas.microsoft.com/office/powerpoint/2010/main" val="2704391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21023-24C0-5CFE-A745-3E759FD58B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887195E-F076-BE0E-080D-ECF8ED7D23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DA7FB25-427C-9C0D-37E5-1AB8C5ECB2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42B09-D55C-D656-5393-DF462C058692}"/>
              </a:ext>
            </a:extLst>
          </p:cNvPr>
          <p:cNvSpPr>
            <a:spLocks noGrp="1"/>
          </p:cNvSpPr>
          <p:nvPr>
            <p:ph type="dt" sz="half" idx="10"/>
          </p:nvPr>
        </p:nvSpPr>
        <p:spPr/>
        <p:txBody>
          <a:bodyPr/>
          <a:lstStyle/>
          <a:p>
            <a:fld id="{E7F19CBD-36B4-4DC5-A497-CDD4DED4BDAC}" type="datetimeFigureOut">
              <a:rPr lang="en-IN" smtClean="0"/>
              <a:t>28-09-2025</a:t>
            </a:fld>
            <a:endParaRPr lang="en-IN"/>
          </a:p>
        </p:txBody>
      </p:sp>
      <p:sp>
        <p:nvSpPr>
          <p:cNvPr id="6" name="Footer Placeholder 5">
            <a:extLst>
              <a:ext uri="{FF2B5EF4-FFF2-40B4-BE49-F238E27FC236}">
                <a16:creationId xmlns:a16="http://schemas.microsoft.com/office/drawing/2014/main" id="{3681F06B-CAD3-EE73-7B65-1954B63B20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84FA24C-DE51-632B-7D94-FCE3D4420E01}"/>
              </a:ext>
            </a:extLst>
          </p:cNvPr>
          <p:cNvSpPr>
            <a:spLocks noGrp="1"/>
          </p:cNvSpPr>
          <p:nvPr>
            <p:ph type="sldNum" sz="quarter" idx="12"/>
          </p:nvPr>
        </p:nvSpPr>
        <p:spPr/>
        <p:txBody>
          <a:bodyPr/>
          <a:lstStyle/>
          <a:p>
            <a:fld id="{98E86E75-D856-4E2B-9414-E20E81B123B7}" type="slidenum">
              <a:rPr lang="en-IN" smtClean="0"/>
              <a:t>‹#›</a:t>
            </a:fld>
            <a:endParaRPr lang="en-IN"/>
          </a:p>
        </p:txBody>
      </p:sp>
    </p:spTree>
    <p:extLst>
      <p:ext uri="{BB962C8B-B14F-4D97-AF65-F5344CB8AC3E}">
        <p14:creationId xmlns:p14="http://schemas.microsoft.com/office/powerpoint/2010/main" val="3233252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DFBEF3-4A05-5ACC-5553-8D653C7C3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3DBA9EC-FA2B-D2FA-567B-F97558D2FB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40D41A-DC6E-B974-5E05-ACBABD35BD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F19CBD-36B4-4DC5-A497-CDD4DED4BDAC}" type="datetimeFigureOut">
              <a:rPr lang="en-IN" smtClean="0"/>
              <a:t>28-09-2025</a:t>
            </a:fld>
            <a:endParaRPr lang="en-IN"/>
          </a:p>
        </p:txBody>
      </p:sp>
      <p:sp>
        <p:nvSpPr>
          <p:cNvPr id="5" name="Footer Placeholder 4">
            <a:extLst>
              <a:ext uri="{FF2B5EF4-FFF2-40B4-BE49-F238E27FC236}">
                <a16:creationId xmlns:a16="http://schemas.microsoft.com/office/drawing/2014/main" id="{1DE55A2F-4CE7-8D48-99E7-7C847350F4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FAAB863-26BD-A215-09A8-D4BEC26AD7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E86E75-D856-4E2B-9414-E20E81B123B7}" type="slidenum">
              <a:rPr lang="en-IN" smtClean="0"/>
              <a:t>‹#›</a:t>
            </a:fld>
            <a:endParaRPr lang="en-IN"/>
          </a:p>
        </p:txBody>
      </p:sp>
    </p:spTree>
    <p:extLst>
      <p:ext uri="{BB962C8B-B14F-4D97-AF65-F5344CB8AC3E}">
        <p14:creationId xmlns:p14="http://schemas.microsoft.com/office/powerpoint/2010/main" val="26889637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8.png"/><Relationship Id="rId18" Type="http://schemas.openxmlformats.org/officeDocument/2006/relationships/image" Target="../media/image9.png"/><Relationship Id="rId26" Type="http://schemas.openxmlformats.org/officeDocument/2006/relationships/slide" Target="slide42.xml"/><Relationship Id="rId3" Type="http://schemas.openxmlformats.org/officeDocument/2006/relationships/slide" Target="slide27.xml"/><Relationship Id="rId21" Type="http://schemas.openxmlformats.org/officeDocument/2006/relationships/image" Target="../media/image100.png"/><Relationship Id="rId7" Type="http://schemas.openxmlformats.org/officeDocument/2006/relationships/image" Target="../media/image4.png"/><Relationship Id="rId12" Type="http://schemas.openxmlformats.org/officeDocument/2006/relationships/image" Target="../media/image7.png"/><Relationship Id="rId17" Type="http://schemas.openxmlformats.org/officeDocument/2006/relationships/slide" Target="slide22.xml"/><Relationship Id="rId25" Type="http://schemas.openxmlformats.org/officeDocument/2006/relationships/image" Target="../media/image12.png"/><Relationship Id="rId33"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9.png"/><Relationship Id="rId20" Type="http://schemas.openxmlformats.org/officeDocument/2006/relationships/slide" Target="slide26.xml"/><Relationship Id="rId29" Type="http://schemas.openxmlformats.org/officeDocument/2006/relationships/slide" Target="slide57.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slide" Target="slide2.xml"/><Relationship Id="rId24" Type="http://schemas.openxmlformats.org/officeDocument/2006/relationships/image" Target="../media/image11.png"/><Relationship Id="rId32" Type="http://schemas.openxmlformats.org/officeDocument/2006/relationships/slide" Target="slide61.xml"/><Relationship Id="rId5" Type="http://schemas.openxmlformats.org/officeDocument/2006/relationships/image" Target="../media/image2.png"/><Relationship Id="rId15" Type="http://schemas.openxmlformats.org/officeDocument/2006/relationships/image" Target="../media/image80.png"/><Relationship Id="rId23" Type="http://schemas.openxmlformats.org/officeDocument/2006/relationships/slide" Target="slide6.xml"/><Relationship Id="rId28" Type="http://schemas.openxmlformats.org/officeDocument/2006/relationships/image" Target="../media/image13.png"/><Relationship Id="rId10" Type="http://schemas.openxmlformats.org/officeDocument/2006/relationships/image" Target="../media/image7.png"/><Relationship Id="rId19" Type="http://schemas.openxmlformats.org/officeDocument/2006/relationships/image" Target="../media/image10.png"/><Relationship Id="rId31" Type="http://schemas.openxmlformats.org/officeDocument/2006/relationships/image" Target="../media/image14.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3.xml"/><Relationship Id="rId22" Type="http://schemas.openxmlformats.org/officeDocument/2006/relationships/image" Target="../media/image11.png"/><Relationship Id="rId27" Type="http://schemas.openxmlformats.org/officeDocument/2006/relationships/image" Target="../media/image12.png"/><Relationship Id="rId30" Type="http://schemas.openxmlformats.org/officeDocument/2006/relationships/image" Target="../media/image13.png"/><Relationship Id="rId8"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 Target="slide29.xml"/><Relationship Id="rId7" Type="http://schemas.openxmlformats.org/officeDocument/2006/relationships/image" Target="../media/image220.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slide" Target="slide33.xml"/><Relationship Id="rId11" Type="http://schemas.openxmlformats.org/officeDocument/2006/relationships/image" Target="../media/image33.jpeg"/><Relationship Id="rId5" Type="http://schemas.openxmlformats.org/officeDocument/2006/relationships/image" Target="../media/image31.png"/><Relationship Id="rId10" Type="http://schemas.openxmlformats.org/officeDocument/2006/relationships/image" Target="../media/image230.png"/><Relationship Id="rId4" Type="http://schemas.openxmlformats.org/officeDocument/2006/relationships/image" Target="../media/image210.png"/><Relationship Id="rId9" Type="http://schemas.openxmlformats.org/officeDocument/2006/relationships/slide" Target="slide41.xml"/></Relationships>
</file>

<file path=ppt/slides/_rels/slide28.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30.png"/><Relationship Id="rId7" Type="http://schemas.openxmlformats.org/officeDocument/2006/relationships/slide" Target="slide33.xml"/><Relationship Id="rId2" Type="http://schemas.openxmlformats.org/officeDocument/2006/relationships/image" Target="../media/image33.jpeg"/><Relationship Id="rId1" Type="http://schemas.openxmlformats.org/officeDocument/2006/relationships/slideLayout" Target="../slideLayouts/slideLayout6.xml"/><Relationship Id="rId6" Type="http://schemas.openxmlformats.org/officeDocument/2006/relationships/image" Target="../media/image31.png"/><Relationship Id="rId11" Type="http://schemas.openxmlformats.org/officeDocument/2006/relationships/image" Target="../media/image230.png"/><Relationship Id="rId5" Type="http://schemas.openxmlformats.org/officeDocument/2006/relationships/image" Target="../media/image210.png"/><Relationship Id="rId10" Type="http://schemas.openxmlformats.org/officeDocument/2006/relationships/slide" Target="slide41.xml"/><Relationship Id="rId4" Type="http://schemas.openxmlformats.org/officeDocument/2006/relationships/slide" Target="slide29.xml"/><Relationship Id="rId9"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slide" Target="slide30.xml"/><Relationship Id="rId4" Type="http://schemas.openxmlformats.org/officeDocument/2006/relationships/image" Target="../media/image36.png"/><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image" Target="../media/image41.png"/><Relationship Id="rId7" Type="http://schemas.openxmlformats.org/officeDocument/2006/relationships/image" Target="../media/image43.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slide" Target="slide36.xml"/><Relationship Id="rId5" Type="http://schemas.openxmlformats.org/officeDocument/2006/relationships/slide" Target="slide34.xml"/><Relationship Id="rId10"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media/image4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49.png"/><Relationship Id="rId3" Type="http://schemas.openxmlformats.org/officeDocument/2006/relationships/slide" Target="slide37.xml"/><Relationship Id="rId7" Type="http://schemas.openxmlformats.org/officeDocument/2006/relationships/image" Target="../media/image47.png"/><Relationship Id="rId12" Type="http://schemas.openxmlformats.org/officeDocument/2006/relationships/slide" Target="slide40.xml"/><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slide" Target="slide38.xml"/><Relationship Id="rId11" Type="http://schemas.openxmlformats.org/officeDocument/2006/relationships/image" Target="../media/image49.png"/><Relationship Id="rId5" Type="http://schemas.openxmlformats.org/officeDocument/2006/relationships/image" Target="../media/image47.png"/><Relationship Id="rId10" Type="http://schemas.openxmlformats.org/officeDocument/2006/relationships/image" Target="../media/image48.png"/><Relationship Id="rId4" Type="http://schemas.openxmlformats.org/officeDocument/2006/relationships/image" Target="../media/image46.png"/><Relationship Id="rId9" Type="http://schemas.openxmlformats.org/officeDocument/2006/relationships/slide" Target="slide3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3.png"/><Relationship Id="rId7" Type="http://schemas.openxmlformats.org/officeDocument/2006/relationships/slide" Target="slide44.xml"/><Relationship Id="rId2" Type="http://schemas.openxmlformats.org/officeDocument/2006/relationships/image" Target="../media/image52.jpg"/><Relationship Id="rId1" Type="http://schemas.openxmlformats.org/officeDocument/2006/relationships/slideLayout" Target="../slideLayouts/slideLayout6.xml"/><Relationship Id="rId6" Type="http://schemas.openxmlformats.org/officeDocument/2006/relationships/image" Target="../media/image54.png"/><Relationship Id="rId11" Type="http://schemas.openxmlformats.org/officeDocument/2006/relationships/image" Target="../media/image55.png"/><Relationship Id="rId5" Type="http://schemas.openxmlformats.org/officeDocument/2006/relationships/image" Target="../media/image53.png"/><Relationship Id="rId10" Type="http://schemas.openxmlformats.org/officeDocument/2006/relationships/slide" Target="slide48.xml"/><Relationship Id="rId4" Type="http://schemas.openxmlformats.org/officeDocument/2006/relationships/slide" Target="slide43.xml"/><Relationship Id="rId9"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7.png"/><Relationship Id="rId7" Type="http://schemas.openxmlformats.org/officeDocument/2006/relationships/slide" Target="slide46.xml"/><Relationship Id="rId2" Type="http://schemas.openxmlformats.org/officeDocument/2006/relationships/image" Target="../media/image56.jpeg"/><Relationship Id="rId1" Type="http://schemas.openxmlformats.org/officeDocument/2006/relationships/slideLayout" Target="../slideLayouts/slideLayout6.xml"/><Relationship Id="rId6" Type="http://schemas.openxmlformats.org/officeDocument/2006/relationships/image" Target="../media/image58.png"/><Relationship Id="rId11" Type="http://schemas.openxmlformats.org/officeDocument/2006/relationships/image" Target="../media/image59.png"/><Relationship Id="rId5" Type="http://schemas.openxmlformats.org/officeDocument/2006/relationships/image" Target="../media/image57.png"/><Relationship Id="rId10" Type="http://schemas.openxmlformats.org/officeDocument/2006/relationships/slide" Target="slide47.xml"/><Relationship Id="rId4" Type="http://schemas.openxmlformats.org/officeDocument/2006/relationships/slide" Target="slide45.xml"/><Relationship Id="rId9"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3.png"/><Relationship Id="rId3" Type="http://schemas.openxmlformats.org/officeDocument/2006/relationships/slide" Target="slide49.xml"/><Relationship Id="rId7" Type="http://schemas.openxmlformats.org/officeDocument/2006/relationships/image" Target="../media/image61.png"/><Relationship Id="rId12" Type="http://schemas.openxmlformats.org/officeDocument/2006/relationships/slide" Target="slide55.xml"/><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slide" Target="slide51.xml"/><Relationship Id="rId11" Type="http://schemas.openxmlformats.org/officeDocument/2006/relationships/image" Target="../media/image63.png"/><Relationship Id="rId5" Type="http://schemas.openxmlformats.org/officeDocument/2006/relationships/image" Target="../media/image61.png"/><Relationship Id="rId10" Type="http://schemas.openxmlformats.org/officeDocument/2006/relationships/image" Target="../media/image62.png"/><Relationship Id="rId4" Type="http://schemas.openxmlformats.org/officeDocument/2006/relationships/image" Target="../media/image580.png"/><Relationship Id="rId9" Type="http://schemas.openxmlformats.org/officeDocument/2006/relationships/slide" Target="slide5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 Target="slide58.xml"/><Relationship Id="rId7"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slide" Target="slide59.xml"/><Relationship Id="rId5" Type="http://schemas.openxmlformats.org/officeDocument/2006/relationships/image" Target="../media/image66.png"/><Relationship Id="rId10" Type="http://schemas.openxmlformats.org/officeDocument/2006/relationships/image" Target="../media/image67.png"/><Relationship Id="rId4" Type="http://schemas.openxmlformats.org/officeDocument/2006/relationships/image" Target="../media/image65.png"/><Relationship Id="rId9" Type="http://schemas.openxmlformats.org/officeDocument/2006/relationships/slide" Target="slide6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1.png"/><Relationship Id="rId18" Type="http://schemas.openxmlformats.org/officeDocument/2006/relationships/slide" Target="slide67.xml"/><Relationship Id="rId26" Type="http://schemas.openxmlformats.org/officeDocument/2006/relationships/image" Target="../media/image76.png"/><Relationship Id="rId3" Type="http://schemas.openxmlformats.org/officeDocument/2006/relationships/slide" Target="slide62.xml"/><Relationship Id="rId21" Type="http://schemas.openxmlformats.org/officeDocument/2006/relationships/slide" Target="slide68.xml"/><Relationship Id="rId7" Type="http://schemas.openxmlformats.org/officeDocument/2006/relationships/image" Target="../media/image69.png"/><Relationship Id="rId12" Type="http://schemas.openxmlformats.org/officeDocument/2006/relationships/slide" Target="slide65.xml"/><Relationship Id="rId17" Type="http://schemas.openxmlformats.org/officeDocument/2006/relationships/image" Target="../media/image73.png"/><Relationship Id="rId25" Type="http://schemas.openxmlformats.org/officeDocument/2006/relationships/image" Target="../media/image75.png"/><Relationship Id="rId2" Type="http://schemas.openxmlformats.org/officeDocument/2006/relationships/image" Target="../media/image68.png"/><Relationship Id="rId16" Type="http://schemas.openxmlformats.org/officeDocument/2006/relationships/image" Target="../media/image72.png"/><Relationship Id="rId20" Type="http://schemas.openxmlformats.org/officeDocument/2006/relationships/image" Target="../media/image74.png"/><Relationship Id="rId29" Type="http://schemas.openxmlformats.org/officeDocument/2006/relationships/image" Target="../media/image77.png"/><Relationship Id="rId1" Type="http://schemas.openxmlformats.org/officeDocument/2006/relationships/slideLayout" Target="../slideLayouts/slideLayout6.xml"/><Relationship Id="rId6" Type="http://schemas.openxmlformats.org/officeDocument/2006/relationships/slide" Target="slide63.xml"/><Relationship Id="rId11" Type="http://schemas.openxmlformats.org/officeDocument/2006/relationships/image" Target="../media/image71.png"/><Relationship Id="rId24" Type="http://schemas.openxmlformats.org/officeDocument/2006/relationships/slide" Target="slide69.xml"/><Relationship Id="rId5" Type="http://schemas.openxmlformats.org/officeDocument/2006/relationships/image" Target="../media/image69.png"/><Relationship Id="rId15" Type="http://schemas.openxmlformats.org/officeDocument/2006/relationships/slide" Target="slide66.xml"/><Relationship Id="rId23" Type="http://schemas.openxmlformats.org/officeDocument/2006/relationships/image" Target="../media/image75.png"/><Relationship Id="rId28" Type="http://schemas.openxmlformats.org/officeDocument/2006/relationships/image" Target="../media/image76.png"/><Relationship Id="rId10" Type="http://schemas.openxmlformats.org/officeDocument/2006/relationships/image" Target="../media/image70.png"/><Relationship Id="rId19" Type="http://schemas.openxmlformats.org/officeDocument/2006/relationships/image" Target="../media/image73.png"/><Relationship Id="rId31" Type="http://schemas.openxmlformats.org/officeDocument/2006/relationships/image" Target="../media/image77.png"/><Relationship Id="rId4" Type="http://schemas.openxmlformats.org/officeDocument/2006/relationships/image" Target="../media/image68.png"/><Relationship Id="rId9" Type="http://schemas.openxmlformats.org/officeDocument/2006/relationships/slide" Target="slide64.xml"/><Relationship Id="rId14" Type="http://schemas.openxmlformats.org/officeDocument/2006/relationships/image" Target="../media/image72.png"/><Relationship Id="rId22" Type="http://schemas.openxmlformats.org/officeDocument/2006/relationships/image" Target="../media/image74.png"/><Relationship Id="rId27" Type="http://schemas.openxmlformats.org/officeDocument/2006/relationships/slide" Target="slide70.xml"/><Relationship Id="rId30" Type="http://schemas.openxmlformats.org/officeDocument/2006/relationships/slide" Target="slide7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ez="http://schemas.microsoft.com/office/powerpoint/2016/sectionzoom">
        <mc:Choice Requires="psez">
          <p:graphicFrame>
            <p:nvGraphicFramePr>
              <p:cNvPr id="21" name="Section Zoom 20">
                <a:extLst>
                  <a:ext uri="{FF2B5EF4-FFF2-40B4-BE49-F238E27FC236}">
                    <a16:creationId xmlns:a16="http://schemas.microsoft.com/office/drawing/2014/main" id="{C4606D5F-63B9-6B49-3212-AE5761857708}"/>
                  </a:ext>
                </a:extLst>
              </p:cNvPr>
              <p:cNvGraphicFramePr>
                <a:graphicFrameLocks noChangeAspect="1"/>
              </p:cNvGraphicFramePr>
              <p:nvPr>
                <p:extLst>
                  <p:ext uri="{D42A27DB-BD31-4B8C-83A1-F6EECF244321}">
                    <p14:modId xmlns:p14="http://schemas.microsoft.com/office/powerpoint/2010/main" val="3911850154"/>
                  </p:ext>
                </p:extLst>
              </p:nvPr>
            </p:nvGraphicFramePr>
            <p:xfrm>
              <a:off x="3304599" y="2758806"/>
              <a:ext cx="1524000" cy="857250"/>
            </p:xfrm>
            <a:graphic>
              <a:graphicData uri="http://schemas.microsoft.com/office/powerpoint/2016/sectionzoom">
                <psez:sectionZm>
                  <psez:sectionZmObj sectionId="{E0C1B791-C604-4DFC-ADBC-92EDB553450E}">
                    <psez:zmPr id="{DEAC5F4C-9567-4694-85E7-9099BCFECF4C}" transitionDur="1000" showBg="0">
                      <p166:blipFill xmlns:p166="http://schemas.microsoft.com/office/powerpoint/2016/6/main">
                        <a:blip r:embed="rId2"/>
                        <a:stretch>
                          <a:fillRect/>
                        </a:stretch>
                      </p166:blipFill>
                      <p166:spPr xmlns:p166="http://schemas.microsoft.com/office/powerpoint/2016/6/main">
                        <a:xfrm>
                          <a:off x="0" y="0"/>
                          <a:ext cx="1524000" cy="857250"/>
                        </a:xfrm>
                        <a:prstGeom prst="rect">
                          <a:avLst/>
                        </a:prstGeom>
                      </p166:spPr>
                    </psez:zmPr>
                  </psez:sectionZmObj>
                </psez:sectionZm>
              </a:graphicData>
            </a:graphic>
          </p:graphicFrame>
        </mc:Choice>
        <mc:Fallback xmlns="">
          <p:pic>
            <p:nvPicPr>
              <p:cNvPr id="21" name="Section Zoom 20">
                <a:hlinkClick r:id="rId3" action="ppaction://hlinksldjump"/>
                <a:extLst>
                  <a:ext uri="{FF2B5EF4-FFF2-40B4-BE49-F238E27FC236}">
                    <a16:creationId xmlns:a16="http://schemas.microsoft.com/office/drawing/2014/main" id="{C4606D5F-63B9-6B49-3212-AE5761857708}"/>
                  </a:ext>
                </a:extLst>
              </p:cNvPr>
              <p:cNvPicPr>
                <a:picLocks noGrp="1" noRot="1" noChangeAspect="1" noMove="1" noResize="1" noEditPoints="1" noAdjustHandles="1" noChangeArrowheads="1" noChangeShapeType="1"/>
              </p:cNvPicPr>
              <p:nvPr/>
            </p:nvPicPr>
            <p:blipFill>
              <a:blip r:embed="rId4"/>
              <a:stretch>
                <a:fillRect/>
              </a:stretch>
            </p:blipFill>
            <p:spPr>
              <a:xfrm>
                <a:off x="3304599" y="2758806"/>
                <a:ext cx="1524000" cy="857250"/>
              </a:xfrm>
              <a:prstGeom prst="rect">
                <a:avLst/>
              </a:prstGeom>
            </p:spPr>
          </p:pic>
        </mc:Fallback>
      </mc:AlternateContent>
      <p:pic>
        <p:nvPicPr>
          <p:cNvPr id="15" name="Picture 14">
            <a:extLst>
              <a:ext uri="{FF2B5EF4-FFF2-40B4-BE49-F238E27FC236}">
                <a16:creationId xmlns:a16="http://schemas.microsoft.com/office/drawing/2014/main" id="{EBC7174D-4B6F-2F97-0E73-C1C94FB6FCB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3002" y="264160"/>
            <a:ext cx="7888998" cy="5344160"/>
          </a:xfrm>
          <a:prstGeom prst="rect">
            <a:avLst/>
          </a:prstGeom>
        </p:spPr>
      </p:pic>
      <p:pic>
        <p:nvPicPr>
          <p:cNvPr id="11" name="Picture 10">
            <a:extLst>
              <a:ext uri="{FF2B5EF4-FFF2-40B4-BE49-F238E27FC236}">
                <a16:creationId xmlns:a16="http://schemas.microsoft.com/office/drawing/2014/main" id="{4CF60371-5D15-1F2E-A3CB-15A844ACAC9E}"/>
              </a:ext>
            </a:extLst>
          </p:cNvPr>
          <p:cNvPicPr>
            <a:picLocks noChangeAspect="1"/>
          </p:cNvPicPr>
          <p:nvPr/>
        </p:nvPicPr>
        <p:blipFill>
          <a:blip r:embed="rId6"/>
          <a:stretch>
            <a:fillRect/>
          </a:stretch>
        </p:blipFill>
        <p:spPr>
          <a:xfrm>
            <a:off x="6726306" y="1533833"/>
            <a:ext cx="1423589" cy="1423589"/>
          </a:xfrm>
          <a:prstGeom prst="rect">
            <a:avLst/>
          </a:prstGeom>
        </p:spPr>
      </p:pic>
      <p:pic>
        <p:nvPicPr>
          <p:cNvPr id="5" name="Picture 4">
            <a:extLst>
              <a:ext uri="{FF2B5EF4-FFF2-40B4-BE49-F238E27FC236}">
                <a16:creationId xmlns:a16="http://schemas.microsoft.com/office/drawing/2014/main" id="{3E048F9A-B239-1F9B-176B-A9224D5367C6}"/>
              </a:ext>
            </a:extLst>
          </p:cNvPr>
          <p:cNvPicPr>
            <a:picLocks noChangeAspect="1"/>
          </p:cNvPicPr>
          <p:nvPr/>
        </p:nvPicPr>
        <p:blipFill>
          <a:blip r:embed="rId7">
            <a:clrChange>
              <a:clrFrom>
                <a:srgbClr val="FFFFFF"/>
              </a:clrFrom>
              <a:clrTo>
                <a:srgbClr val="FFFFFF">
                  <a:alpha val="0"/>
                </a:srgbClr>
              </a:clrTo>
            </a:clrChange>
          </a:blip>
          <a:srcRect l="11276" t="3954" r="6408" b="4452"/>
          <a:stretch>
            <a:fillRect/>
          </a:stretch>
        </p:blipFill>
        <p:spPr>
          <a:xfrm>
            <a:off x="4652638" y="2957422"/>
            <a:ext cx="1443362" cy="1423590"/>
          </a:xfrm>
          <a:prstGeom prst="rect">
            <a:avLst/>
          </a:prstGeom>
        </p:spPr>
      </p:pic>
      <p:pic>
        <p:nvPicPr>
          <p:cNvPr id="9" name="Picture 8">
            <a:extLst>
              <a:ext uri="{FF2B5EF4-FFF2-40B4-BE49-F238E27FC236}">
                <a16:creationId xmlns:a16="http://schemas.microsoft.com/office/drawing/2014/main" id="{2E26C690-F733-242A-377B-6079FEEDD64B}"/>
              </a:ext>
            </a:extLst>
          </p:cNvPr>
          <p:cNvPicPr>
            <a:picLocks noChangeAspect="1"/>
          </p:cNvPicPr>
          <p:nvPr/>
        </p:nvPicPr>
        <p:blipFill>
          <a:blip r:embed="rId8">
            <a:clrChange>
              <a:clrFrom>
                <a:srgbClr val="FFFFFF"/>
              </a:clrFrom>
              <a:clrTo>
                <a:srgbClr val="FFFFFF">
                  <a:alpha val="0"/>
                </a:srgbClr>
              </a:clrTo>
            </a:clrChange>
          </a:blip>
          <a:srcRect l="6653" t="2670" r="1265" b="3062"/>
          <a:stretch>
            <a:fillRect/>
          </a:stretch>
        </p:blipFill>
        <p:spPr>
          <a:xfrm>
            <a:off x="10525130" y="3959953"/>
            <a:ext cx="1552249" cy="1530937"/>
          </a:xfrm>
          <a:prstGeom prst="rect">
            <a:avLst/>
          </a:prstGeom>
        </p:spPr>
      </p:pic>
      <p:pic>
        <p:nvPicPr>
          <p:cNvPr id="13" name="Picture 12">
            <a:extLst>
              <a:ext uri="{FF2B5EF4-FFF2-40B4-BE49-F238E27FC236}">
                <a16:creationId xmlns:a16="http://schemas.microsoft.com/office/drawing/2014/main" id="{5FA83DE0-CB78-9B08-5768-7553B7912A1D}"/>
              </a:ext>
            </a:extLst>
          </p:cNvPr>
          <p:cNvPicPr>
            <a:picLocks noChangeAspect="1"/>
          </p:cNvPicPr>
          <p:nvPr/>
        </p:nvPicPr>
        <p:blipFill>
          <a:blip r:embed="rId9"/>
          <a:stretch>
            <a:fillRect/>
          </a:stretch>
        </p:blipFill>
        <p:spPr>
          <a:xfrm>
            <a:off x="8821944" y="1249680"/>
            <a:ext cx="1751255" cy="1751255"/>
          </a:xfrm>
          <a:prstGeom prst="rect">
            <a:avLst/>
          </a:prstGeom>
        </p:spPr>
      </p:pic>
      <p:pic>
        <p:nvPicPr>
          <p:cNvPr id="16" name="Picture 15">
            <a:extLst>
              <a:ext uri="{FF2B5EF4-FFF2-40B4-BE49-F238E27FC236}">
                <a16:creationId xmlns:a16="http://schemas.microsoft.com/office/drawing/2014/main" id="{5F448862-0559-576A-282B-26C4635D1AA0}"/>
              </a:ext>
            </a:extLst>
          </p:cNvPr>
          <p:cNvPicPr>
            <a:picLocks noChangeAspect="1"/>
          </p:cNvPicPr>
          <p:nvPr/>
        </p:nvPicPr>
        <p:blipFill>
          <a:blip r:embed="rId9"/>
          <a:stretch>
            <a:fillRect/>
          </a:stretch>
        </p:blipFill>
        <p:spPr>
          <a:xfrm>
            <a:off x="6030543" y="3263902"/>
            <a:ext cx="1168393" cy="1168393"/>
          </a:xfrm>
          <a:prstGeom prst="rect">
            <a:avLst/>
          </a:prstGeom>
        </p:spPr>
      </p:pic>
      <p:sp>
        <p:nvSpPr>
          <p:cNvPr id="18" name="TextBox 17">
            <a:extLst>
              <a:ext uri="{FF2B5EF4-FFF2-40B4-BE49-F238E27FC236}">
                <a16:creationId xmlns:a16="http://schemas.microsoft.com/office/drawing/2014/main" id="{B365C4B1-D2F9-422B-0EA9-394B1BDC8440}"/>
              </a:ext>
            </a:extLst>
          </p:cNvPr>
          <p:cNvSpPr txBox="1"/>
          <p:nvPr/>
        </p:nvSpPr>
        <p:spPr>
          <a:xfrm>
            <a:off x="442961" y="264160"/>
            <a:ext cx="5854192" cy="1076617"/>
          </a:xfrm>
          <a:prstGeom prst="rect">
            <a:avLst/>
          </a:prstGeom>
          <a:noFill/>
        </p:spPr>
        <p:txBody>
          <a:bodyPr wrap="square">
            <a:spAutoFit/>
          </a:bodyPr>
          <a:lstStyle/>
          <a:p>
            <a:r>
              <a:rPr lang="en-IN" sz="3200" dirty="0">
                <a:latin typeface="Alegreya SC" panose="00000800000000000000" pitchFamily="2" charset="0"/>
              </a:rPr>
              <a:t>Understanding </a:t>
            </a:r>
          </a:p>
          <a:p>
            <a:r>
              <a:rPr lang="en-IN" sz="3200" dirty="0">
                <a:latin typeface="Alegreya SC" panose="00000800000000000000" pitchFamily="2" charset="0"/>
              </a:rPr>
              <a:t>Requirement Engineering</a:t>
            </a:r>
          </a:p>
        </p:txBody>
      </p:sp>
      <p:sp>
        <p:nvSpPr>
          <p:cNvPr id="3" name="TextBox 2">
            <a:extLst>
              <a:ext uri="{FF2B5EF4-FFF2-40B4-BE49-F238E27FC236}">
                <a16:creationId xmlns:a16="http://schemas.microsoft.com/office/drawing/2014/main" id="{FB87FFB9-40AB-392A-CD9E-846F48887DA1}"/>
              </a:ext>
            </a:extLst>
          </p:cNvPr>
          <p:cNvSpPr txBox="1"/>
          <p:nvPr/>
        </p:nvSpPr>
        <p:spPr>
          <a:xfrm>
            <a:off x="442961" y="1349528"/>
            <a:ext cx="6094476" cy="646331"/>
          </a:xfrm>
          <a:prstGeom prst="rect">
            <a:avLst/>
          </a:prstGeom>
          <a:noFill/>
        </p:spPr>
        <p:txBody>
          <a:bodyPr wrap="square">
            <a:spAutoFit/>
          </a:bodyPr>
          <a:lstStyle/>
          <a:p>
            <a:r>
              <a:rPr lang="en-IN" dirty="0">
                <a:latin typeface="Alegreya Sans Regular" panose="00000500000000000000" pitchFamily="2" charset="0"/>
              </a:rPr>
              <a:t>Exploring the Core Principles and Practices of Requirement Engineering in Software Development</a:t>
            </a:r>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321167AD-FB2B-72AD-D871-E4D9EE9C9E1D}"/>
                  </a:ext>
                </a:extLst>
              </p:cNvPr>
              <p:cNvGraphicFramePr>
                <a:graphicFrameLocks noChangeAspect="1"/>
              </p:cNvGraphicFramePr>
              <p:nvPr>
                <p:extLst>
                  <p:ext uri="{D42A27DB-BD31-4B8C-83A1-F6EECF244321}">
                    <p14:modId xmlns:p14="http://schemas.microsoft.com/office/powerpoint/2010/main" val="114895030"/>
                  </p:ext>
                </p:extLst>
              </p:nvPr>
            </p:nvGraphicFramePr>
            <p:xfrm>
              <a:off x="2208424" y="4862142"/>
              <a:ext cx="2094578" cy="1178200"/>
            </p:xfrm>
            <a:graphic>
              <a:graphicData uri="http://schemas.microsoft.com/office/powerpoint/2016/slidezoom">
                <pslz:sldZm>
                  <pslz:sldZmObj sldId="257" cId="1349719785">
                    <pslz:zmPr id="{A6602C30-D379-4813-85BE-99F2DDAD7956}" returnToParent="0" transitionDur="1000" showBg="0">
                      <p166:blipFill xmlns:p166="http://schemas.microsoft.com/office/powerpoint/2016/6/main">
                        <a:blip r:embed="rId10"/>
                        <a:stretch>
                          <a:fillRect/>
                        </a:stretch>
                      </p166:blipFill>
                      <p166:spPr xmlns:p166="http://schemas.microsoft.com/office/powerpoint/2016/6/main">
                        <a:xfrm>
                          <a:off x="0" y="0"/>
                          <a:ext cx="2094578" cy="1178200"/>
                        </a:xfrm>
                        <a:prstGeom prst="rect">
                          <a:avLst/>
                        </a:prstGeom>
                      </p166:spPr>
                    </pslz:zmPr>
                  </pslz:sldZmObj>
                </pslz:sldZm>
              </a:graphicData>
            </a:graphic>
          </p:graphicFrame>
        </mc:Choice>
        <mc:Fallback xmlns="">
          <p:pic>
            <p:nvPicPr>
              <p:cNvPr id="6" name="Slide Zoom 5">
                <a:hlinkClick r:id="rId11" action="ppaction://hlinksldjump"/>
                <a:extLst>
                  <a:ext uri="{FF2B5EF4-FFF2-40B4-BE49-F238E27FC236}">
                    <a16:creationId xmlns:a16="http://schemas.microsoft.com/office/drawing/2014/main" id="{321167AD-FB2B-72AD-D871-E4D9EE9C9E1D}"/>
                  </a:ext>
                </a:extLst>
              </p:cNvPr>
              <p:cNvPicPr>
                <a:picLocks noGrp="1" noRot="1" noChangeAspect="1" noMove="1" noResize="1" noEditPoints="1" noAdjustHandles="1" noChangeArrowheads="1" noChangeShapeType="1"/>
              </p:cNvPicPr>
              <p:nvPr/>
            </p:nvPicPr>
            <p:blipFill>
              <a:blip r:embed="rId12"/>
              <a:stretch>
                <a:fillRect/>
              </a:stretch>
            </p:blipFill>
            <p:spPr>
              <a:xfrm>
                <a:off x="2208424" y="4862142"/>
                <a:ext cx="2094578" cy="11782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3EE6082F-7244-907F-7390-0E5A251C6D96}"/>
                  </a:ext>
                </a:extLst>
              </p:cNvPr>
              <p:cNvGraphicFramePr>
                <a:graphicFrameLocks noChangeAspect="1"/>
              </p:cNvGraphicFramePr>
              <p:nvPr>
                <p:extLst>
                  <p:ext uri="{D42A27DB-BD31-4B8C-83A1-F6EECF244321}">
                    <p14:modId xmlns:p14="http://schemas.microsoft.com/office/powerpoint/2010/main" val="3954986292"/>
                  </p:ext>
                </p:extLst>
              </p:nvPr>
            </p:nvGraphicFramePr>
            <p:xfrm>
              <a:off x="5488655" y="1672693"/>
              <a:ext cx="1524000" cy="857250"/>
            </p:xfrm>
            <a:graphic>
              <a:graphicData uri="http://schemas.microsoft.com/office/powerpoint/2016/slidezoom">
                <pslz:sldZm>
                  <pslz:sldZmObj sldId="258" cId="128945578">
                    <pslz:zmPr id="{32883F28-F39B-43B7-B763-061D51B6FC07}" returnToParent="0" transitionDur="1000">
                      <p166:blipFill xmlns:p166="http://schemas.microsoft.com/office/powerpoint/2016/6/main">
                        <a:blip r:embed="rId13"/>
                        <a:stretch>
                          <a:fillRect/>
                        </a:stretch>
                      </p166:blipFill>
                      <p166:spPr xmlns:p166="http://schemas.microsoft.com/office/powerpoint/2016/6/main">
                        <a:xfrm>
                          <a:off x="0" y="0"/>
                          <a:ext cx="1524000" cy="857250"/>
                        </a:xfrm>
                        <a:prstGeom prst="rect">
                          <a:avLst/>
                        </a:prstGeom>
                      </p166:spPr>
                    </pslz:zmPr>
                  </pslz:sldZmObj>
                </pslz:sldZm>
              </a:graphicData>
            </a:graphic>
          </p:graphicFrame>
        </mc:Choice>
        <mc:Fallback xmlns="">
          <p:pic>
            <p:nvPicPr>
              <p:cNvPr id="8" name="Slide Zoom 7">
                <a:hlinkClick r:id="rId14" action="ppaction://hlinksldjump"/>
                <a:extLst>
                  <a:ext uri="{FF2B5EF4-FFF2-40B4-BE49-F238E27FC236}">
                    <a16:creationId xmlns:a16="http://schemas.microsoft.com/office/drawing/2014/main" id="{3EE6082F-7244-907F-7390-0E5A251C6D96}"/>
                  </a:ext>
                </a:extLst>
              </p:cNvPr>
              <p:cNvPicPr>
                <a:picLocks noGrp="1" noRot="1" noChangeAspect="1" noMove="1" noResize="1" noEditPoints="1" noAdjustHandles="1" noChangeArrowheads="1" noChangeShapeType="1"/>
              </p:cNvPicPr>
              <p:nvPr/>
            </p:nvPicPr>
            <p:blipFill>
              <a:blip r:embed="rId15"/>
              <a:stretch>
                <a:fillRect/>
              </a:stretch>
            </p:blipFill>
            <p:spPr>
              <a:xfrm>
                <a:off x="5488655" y="1672693"/>
                <a:ext cx="1524000" cy="85725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C362397E-7543-BC48-7744-BD3D938048D7}"/>
                  </a:ext>
                </a:extLst>
              </p:cNvPr>
              <p:cNvGraphicFramePr>
                <a:graphicFrameLocks noChangeAspect="1"/>
              </p:cNvGraphicFramePr>
              <p:nvPr>
                <p:extLst>
                  <p:ext uri="{D42A27DB-BD31-4B8C-83A1-F6EECF244321}">
                    <p14:modId xmlns:p14="http://schemas.microsoft.com/office/powerpoint/2010/main" val="2959583873"/>
                  </p:ext>
                </p:extLst>
              </p:nvPr>
            </p:nvGraphicFramePr>
            <p:xfrm>
              <a:off x="9100465" y="3187431"/>
              <a:ext cx="1009680" cy="660667"/>
            </p:xfrm>
            <a:graphic>
              <a:graphicData uri="http://schemas.microsoft.com/office/powerpoint/2016/sectionzoom">
                <psez:sectionZm>
                  <psez:sectionZmObj sectionId="{9CBF31C3-3837-45C1-9DDD-7548BDA2A832}">
                    <psez:zmPr id="{4D414962-926A-4E7A-A2F8-0C973C5E2B65}" imageType="cover" transitionDur="1000">
                      <p166:blipFill xmlns:p166="http://schemas.microsoft.com/office/powerpoint/2016/6/main">
                        <a:blip r:embed="rId16">
                          <a:extLst>
                            <a:ext uri="{28A0092B-C50C-407E-A947-70E740481C1C}">
                              <a14:useLocalDpi xmlns:a14="http://schemas.microsoft.com/office/drawing/2010/main" val="0"/>
                            </a:ext>
                          </a:extLst>
                        </a:blip>
                        <a:stretch>
                          <a:fillRect/>
                        </a:stretch>
                      </p166:blipFill>
                      <p166:spPr xmlns:p166="http://schemas.microsoft.com/office/powerpoint/2016/6/main">
                        <a:xfrm>
                          <a:off x="0" y="0"/>
                          <a:ext cx="1009680" cy="660667"/>
                        </a:xfrm>
                        <a:prstGeom prst="rect">
                          <a:avLst/>
                        </a:prstGeom>
                      </p166:spPr>
                    </psez:zmPr>
                  </psez:sectionZmObj>
                </psez:sectionZm>
              </a:graphicData>
            </a:graphic>
          </p:graphicFrame>
        </mc:Choice>
        <mc:Fallback xmlns="">
          <p:pic>
            <p:nvPicPr>
              <p:cNvPr id="12" name="Section Zoom 11">
                <a:hlinkClick r:id="rId17" action="ppaction://hlinksldjump"/>
                <a:extLst>
                  <a:ext uri="{FF2B5EF4-FFF2-40B4-BE49-F238E27FC236}">
                    <a16:creationId xmlns:a16="http://schemas.microsoft.com/office/drawing/2014/main" id="{C362397E-7543-BC48-7744-BD3D938048D7}"/>
                  </a:ext>
                </a:extLst>
              </p:cNvPr>
              <p:cNvPicPr>
                <a:picLocks noGrp="1" noRot="1" noChangeAspect="1" noMove="1" noResize="1" noEditPoints="1" noAdjustHandles="1" noChangeArrowheads="1" noChangeShapeType="1"/>
              </p:cNvPicPr>
              <p:nvPr/>
            </p:nvPicPr>
            <p:blipFill>
              <a:blip r:embed="rId18">
                <a:extLst>
                  <a:ext uri="{28A0092B-C50C-407E-A947-70E740481C1C}">
                    <a14:useLocalDpi xmlns:a14="http://schemas.microsoft.com/office/drawing/2010/main" val="0"/>
                  </a:ext>
                </a:extLst>
              </a:blip>
              <a:stretch>
                <a:fillRect/>
              </a:stretch>
            </p:blipFill>
            <p:spPr>
              <a:xfrm>
                <a:off x="9100465" y="3187431"/>
                <a:ext cx="1009680" cy="660667"/>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09C1CE54-7F30-4591-2A81-85F2ED816195}"/>
                  </a:ext>
                </a:extLst>
              </p:cNvPr>
              <p:cNvGraphicFramePr>
                <a:graphicFrameLocks noChangeAspect="1"/>
              </p:cNvGraphicFramePr>
              <p:nvPr>
                <p:extLst>
                  <p:ext uri="{D42A27DB-BD31-4B8C-83A1-F6EECF244321}">
                    <p14:modId xmlns:p14="http://schemas.microsoft.com/office/powerpoint/2010/main" val="2267805804"/>
                  </p:ext>
                </p:extLst>
              </p:nvPr>
            </p:nvGraphicFramePr>
            <p:xfrm>
              <a:off x="5908281" y="5278029"/>
              <a:ext cx="2339219" cy="1315811"/>
            </p:xfrm>
            <a:graphic>
              <a:graphicData uri="http://schemas.microsoft.com/office/powerpoint/2016/slidezoom">
                <pslz:sldZm>
                  <pslz:sldZmObj sldId="264" cId="816153259">
                    <pslz:zmPr id="{95B25F6C-86DA-44E4-8790-91A747D77C07}" returnToParent="0" transitionDur="1000">
                      <p166:blipFill xmlns:p166="http://schemas.microsoft.com/office/powerpoint/2016/6/main">
                        <a:blip r:embed="rId19"/>
                        <a:stretch>
                          <a:fillRect/>
                        </a:stretch>
                      </p166:blipFill>
                      <p166:spPr xmlns:p166="http://schemas.microsoft.com/office/powerpoint/2016/6/main">
                        <a:xfrm>
                          <a:off x="0" y="0"/>
                          <a:ext cx="2339219" cy="1315811"/>
                        </a:xfrm>
                        <a:prstGeom prst="rect">
                          <a:avLst/>
                        </a:prstGeom>
                      </p166:spPr>
                    </pslz:zmPr>
                  </pslz:sldZmObj>
                </pslz:sldZm>
              </a:graphicData>
            </a:graphic>
          </p:graphicFrame>
        </mc:Choice>
        <mc:Fallback xmlns="">
          <p:pic>
            <p:nvPicPr>
              <p:cNvPr id="17" name="Slide Zoom 16">
                <a:hlinkClick r:id="rId20" action="ppaction://hlinksldjump"/>
                <a:extLst>
                  <a:ext uri="{FF2B5EF4-FFF2-40B4-BE49-F238E27FC236}">
                    <a16:creationId xmlns:a16="http://schemas.microsoft.com/office/drawing/2014/main" id="{09C1CE54-7F30-4591-2A81-85F2ED816195}"/>
                  </a:ext>
                </a:extLst>
              </p:cNvPr>
              <p:cNvPicPr>
                <a:picLocks noGrp="1" noRot="1" noChangeAspect="1" noMove="1" noResize="1" noEditPoints="1" noAdjustHandles="1" noChangeArrowheads="1" noChangeShapeType="1"/>
              </p:cNvPicPr>
              <p:nvPr/>
            </p:nvPicPr>
            <p:blipFill>
              <a:blip r:embed="rId21"/>
              <a:stretch>
                <a:fillRect/>
              </a:stretch>
            </p:blipFill>
            <p:spPr>
              <a:xfrm>
                <a:off x="5908281" y="5278029"/>
                <a:ext cx="2339219" cy="1315811"/>
              </a:xfrm>
              <a:prstGeom prst="rect">
                <a:avLst/>
              </a:prstGeom>
            </p:spPr>
          </p:pic>
        </mc:Fallback>
      </mc:AlternateContent>
      <p:sp>
        <p:nvSpPr>
          <p:cNvPr id="19" name="TextBox 18">
            <a:extLst>
              <a:ext uri="{FF2B5EF4-FFF2-40B4-BE49-F238E27FC236}">
                <a16:creationId xmlns:a16="http://schemas.microsoft.com/office/drawing/2014/main" id="{1960B824-FC9A-5D7D-A524-76419E435E89}"/>
              </a:ext>
            </a:extLst>
          </p:cNvPr>
          <p:cNvSpPr txBox="1"/>
          <p:nvPr/>
        </p:nvSpPr>
        <p:spPr>
          <a:xfrm>
            <a:off x="442961" y="2046762"/>
            <a:ext cx="1138453" cy="369332"/>
          </a:xfrm>
          <a:prstGeom prst="rect">
            <a:avLst/>
          </a:prstGeom>
          <a:noFill/>
        </p:spPr>
        <p:txBody>
          <a:bodyPr wrap="none" rtlCol="0">
            <a:spAutoFit/>
          </a:bodyPr>
          <a:lstStyle/>
          <a:p>
            <a:r>
              <a:rPr lang="en-US" dirty="0">
                <a:latin typeface="Alegreya Sans Regular" panose="00000500000000000000" pitchFamily="2" charset="0"/>
              </a:rPr>
              <a:t>-Goutham</a:t>
            </a:r>
            <a:endParaRPr lang="en-IN" dirty="0">
              <a:latin typeface="Alegreya Sans Regular" panose="00000500000000000000" pitchFamily="2" charset="0"/>
            </a:endParaRPr>
          </a:p>
        </p:txBody>
      </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18CFB5F2-3E69-C2F4-8DA9-E6E7DF756202}"/>
                  </a:ext>
                </a:extLst>
              </p:cNvPr>
              <p:cNvGraphicFramePr>
                <a:graphicFrameLocks noChangeAspect="1"/>
              </p:cNvGraphicFramePr>
              <p:nvPr>
                <p:extLst>
                  <p:ext uri="{D42A27DB-BD31-4B8C-83A1-F6EECF244321}">
                    <p14:modId xmlns:p14="http://schemas.microsoft.com/office/powerpoint/2010/main" val="1935896339"/>
                  </p:ext>
                </p:extLst>
              </p:nvPr>
            </p:nvGraphicFramePr>
            <p:xfrm>
              <a:off x="10143663" y="3307155"/>
              <a:ext cx="638638" cy="417773"/>
            </p:xfrm>
            <a:graphic>
              <a:graphicData uri="http://schemas.microsoft.com/office/powerpoint/2016/sectionzoom">
                <psez:sectionZm>
                  <psez:sectionZmObj sectionId="{DFFA5AAD-D25F-4DB2-B658-9EE243B7F476}">
                    <psez:zmPr id="{B0F1BADE-AADC-42CB-9461-407EF5C7A7BE}" imageType="cover" transitionDur="1000">
                      <p166:blipFill xmlns:p166="http://schemas.microsoft.com/office/powerpoint/2016/6/main">
                        <a:blip r:embed="rId22">
                          <a:extLst>
                            <a:ext uri="{28A0092B-C50C-407E-A947-70E740481C1C}">
                              <a14:useLocalDpi xmlns:a14="http://schemas.microsoft.com/office/drawing/2010/main" val="0"/>
                            </a:ext>
                          </a:extLst>
                        </a:blip>
                        <a:stretch>
                          <a:fillRect/>
                        </a:stretch>
                      </p166:blipFill>
                      <p166:spPr xmlns:p166="http://schemas.microsoft.com/office/powerpoint/2016/6/main">
                        <a:xfrm>
                          <a:off x="0" y="0"/>
                          <a:ext cx="638638" cy="417773"/>
                        </a:xfrm>
                        <a:prstGeom prst="rect">
                          <a:avLst/>
                        </a:prstGeom>
                        <a:ln w="3175">
                          <a:solidFill>
                            <a:prstClr val="ltGray"/>
                          </a:solidFill>
                        </a:ln>
                      </p166:spPr>
                    </psez:zmPr>
                  </psez:sectionZmObj>
                </psez:sectionZm>
              </a:graphicData>
            </a:graphic>
          </p:graphicFrame>
        </mc:Choice>
        <mc:Fallback xmlns="">
          <p:pic>
            <p:nvPicPr>
              <p:cNvPr id="4" name="Section Zoom 3">
                <a:hlinkClick r:id="rId23" action="ppaction://hlinksldjump"/>
                <a:extLst>
                  <a:ext uri="{FF2B5EF4-FFF2-40B4-BE49-F238E27FC236}">
                    <a16:creationId xmlns:a16="http://schemas.microsoft.com/office/drawing/2014/main" id="{18CFB5F2-3E69-C2F4-8DA9-E6E7DF756202}"/>
                  </a:ext>
                </a:extLst>
              </p:cNvPr>
              <p:cNvPicPr>
                <a:picLocks noGrp="1" noRot="1" noChangeAspect="1" noMove="1" noResize="1" noEditPoints="1" noAdjustHandles="1" noChangeArrowheads="1" noChangeShapeType="1"/>
              </p:cNvPicPr>
              <p:nvPr/>
            </p:nvPicPr>
            <p:blipFill>
              <a:blip r:embed="rId24">
                <a:extLst>
                  <a:ext uri="{28A0092B-C50C-407E-A947-70E740481C1C}">
                    <a14:useLocalDpi xmlns:a14="http://schemas.microsoft.com/office/drawing/2010/main" val="0"/>
                  </a:ext>
                </a:extLst>
              </a:blip>
              <a:stretch>
                <a:fillRect/>
              </a:stretch>
            </p:blipFill>
            <p:spPr>
              <a:xfrm>
                <a:off x="10143663" y="3307155"/>
                <a:ext cx="638638" cy="417773"/>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0EB27D98-7CE8-6B17-455B-657498A208D6}"/>
                  </a:ext>
                </a:extLst>
              </p:cNvPr>
              <p:cNvGraphicFramePr>
                <a:graphicFrameLocks noChangeAspect="1"/>
              </p:cNvGraphicFramePr>
              <p:nvPr>
                <p:extLst>
                  <p:ext uri="{D42A27DB-BD31-4B8C-83A1-F6EECF244321}">
                    <p14:modId xmlns:p14="http://schemas.microsoft.com/office/powerpoint/2010/main" val="2756307442"/>
                  </p:ext>
                </p:extLst>
              </p:nvPr>
            </p:nvGraphicFramePr>
            <p:xfrm>
              <a:off x="10304284" y="2529943"/>
              <a:ext cx="537829" cy="302529"/>
            </p:xfrm>
            <a:graphic>
              <a:graphicData uri="http://schemas.microsoft.com/office/powerpoint/2016/sectionzoom">
                <psez:sectionZm>
                  <psez:sectionZmObj sectionId="{2B7718F1-237A-4444-B92D-5CEBAEC80E45}">
                    <psez:zmPr id="{BCE36B8F-6AC7-43BF-9244-9C53A272CC86}" transitionDur="1000">
                      <p166:blipFill xmlns:p166="http://schemas.microsoft.com/office/powerpoint/2016/6/main">
                        <a:blip r:embed="rId25"/>
                        <a:stretch>
                          <a:fillRect/>
                        </a:stretch>
                      </p166:blipFill>
                      <p166:spPr xmlns:p166="http://schemas.microsoft.com/office/powerpoint/2016/6/main">
                        <a:xfrm>
                          <a:off x="0" y="0"/>
                          <a:ext cx="537829" cy="302529"/>
                        </a:xfrm>
                        <a:prstGeom prst="rect">
                          <a:avLst/>
                        </a:prstGeom>
                        <a:ln w="3175">
                          <a:solidFill>
                            <a:prstClr val="ltGray"/>
                          </a:solidFill>
                        </a:ln>
                      </p166:spPr>
                    </psez:zmPr>
                  </psez:sectionZmObj>
                </psez:sectionZm>
              </a:graphicData>
            </a:graphic>
          </p:graphicFrame>
        </mc:Choice>
        <mc:Fallback xmlns="">
          <p:pic>
            <p:nvPicPr>
              <p:cNvPr id="10" name="Section Zoom 9">
                <a:hlinkClick r:id="rId26" action="ppaction://hlinksldjump"/>
                <a:extLst>
                  <a:ext uri="{FF2B5EF4-FFF2-40B4-BE49-F238E27FC236}">
                    <a16:creationId xmlns:a16="http://schemas.microsoft.com/office/drawing/2014/main" id="{0EB27D98-7CE8-6B17-455B-657498A208D6}"/>
                  </a:ext>
                </a:extLst>
              </p:cNvPr>
              <p:cNvPicPr>
                <a:picLocks noGrp="1" noRot="1" noChangeAspect="1" noMove="1" noResize="1" noEditPoints="1" noAdjustHandles="1" noChangeArrowheads="1" noChangeShapeType="1"/>
              </p:cNvPicPr>
              <p:nvPr/>
            </p:nvPicPr>
            <p:blipFill>
              <a:blip r:embed="rId27"/>
              <a:stretch>
                <a:fillRect/>
              </a:stretch>
            </p:blipFill>
            <p:spPr>
              <a:xfrm>
                <a:off x="10304284" y="2529943"/>
                <a:ext cx="537829" cy="302529"/>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0F371B10-2A43-67F9-9DA5-2C290499C774}"/>
                  </a:ext>
                </a:extLst>
              </p:cNvPr>
              <p:cNvGraphicFramePr>
                <a:graphicFrameLocks noChangeAspect="1"/>
              </p:cNvGraphicFramePr>
              <p:nvPr>
                <p:extLst>
                  <p:ext uri="{D42A27DB-BD31-4B8C-83A1-F6EECF244321}">
                    <p14:modId xmlns:p14="http://schemas.microsoft.com/office/powerpoint/2010/main" val="2041106846"/>
                  </p:ext>
                </p:extLst>
              </p:nvPr>
            </p:nvGraphicFramePr>
            <p:xfrm>
              <a:off x="9605305" y="706443"/>
              <a:ext cx="1174519" cy="660667"/>
            </p:xfrm>
            <a:graphic>
              <a:graphicData uri="http://schemas.microsoft.com/office/powerpoint/2016/sectionzoom">
                <psez:sectionZm>
                  <psez:sectionZmObj sectionId="{F6F38E69-60DA-4F2C-8CD0-39AD4DA0FDFF}">
                    <psez:zmPr id="{95B60FF2-ADD0-490A-9640-891538503431}" returnToParent="0" transitionDur="1000" showBg="0">
                      <p166:blipFill xmlns:p166="http://schemas.microsoft.com/office/powerpoint/2016/6/main">
                        <a:blip r:embed="rId28"/>
                        <a:stretch>
                          <a:fillRect/>
                        </a:stretch>
                      </p166:blipFill>
                      <p166:spPr xmlns:p166="http://schemas.microsoft.com/office/powerpoint/2016/6/main">
                        <a:xfrm>
                          <a:off x="0" y="0"/>
                          <a:ext cx="1174519" cy="660667"/>
                        </a:xfrm>
                        <a:prstGeom prst="rect">
                          <a:avLst/>
                        </a:prstGeom>
                      </p166:spPr>
                    </psez:zmPr>
                  </psez:sectionZmObj>
                </psez:sectionZm>
              </a:graphicData>
            </a:graphic>
          </p:graphicFrame>
        </mc:Choice>
        <mc:Fallback xmlns="">
          <p:pic>
            <p:nvPicPr>
              <p:cNvPr id="7" name="Section Zoom 6">
                <a:hlinkClick r:id="rId29" action="ppaction://hlinksldjump"/>
                <a:extLst>
                  <a:ext uri="{FF2B5EF4-FFF2-40B4-BE49-F238E27FC236}">
                    <a16:creationId xmlns:a16="http://schemas.microsoft.com/office/drawing/2014/main" id="{0F371B10-2A43-67F9-9DA5-2C290499C774}"/>
                  </a:ext>
                </a:extLst>
              </p:cNvPr>
              <p:cNvPicPr>
                <a:picLocks noGrp="1" noRot="1" noChangeAspect="1" noMove="1" noResize="1" noEditPoints="1" noAdjustHandles="1" noChangeArrowheads="1" noChangeShapeType="1"/>
              </p:cNvPicPr>
              <p:nvPr/>
            </p:nvPicPr>
            <p:blipFill>
              <a:blip r:embed="rId30"/>
              <a:stretch>
                <a:fillRect/>
              </a:stretch>
            </p:blipFill>
            <p:spPr>
              <a:xfrm>
                <a:off x="9605305" y="706443"/>
                <a:ext cx="1174519" cy="660667"/>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0" name="Section Zoom 19">
                <a:extLst>
                  <a:ext uri="{FF2B5EF4-FFF2-40B4-BE49-F238E27FC236}">
                    <a16:creationId xmlns:a16="http://schemas.microsoft.com/office/drawing/2014/main" id="{B93AC9D7-0241-EB74-36F3-20CBF5A1276A}"/>
                  </a:ext>
                </a:extLst>
              </p:cNvPr>
              <p:cNvGraphicFramePr>
                <a:graphicFrameLocks noChangeAspect="1"/>
              </p:cNvGraphicFramePr>
              <p:nvPr>
                <p:extLst>
                  <p:ext uri="{D42A27DB-BD31-4B8C-83A1-F6EECF244321}">
                    <p14:modId xmlns:p14="http://schemas.microsoft.com/office/powerpoint/2010/main" val="2406504524"/>
                  </p:ext>
                </p:extLst>
              </p:nvPr>
            </p:nvGraphicFramePr>
            <p:xfrm>
              <a:off x="9245903" y="5494276"/>
              <a:ext cx="1412572" cy="794572"/>
            </p:xfrm>
            <a:graphic>
              <a:graphicData uri="http://schemas.microsoft.com/office/powerpoint/2016/sectionzoom">
                <psez:sectionZm>
                  <psez:sectionZmObj sectionId="{C21841C4-3500-48BF-A657-8D06FBA12660}">
                    <psez:zmPr id="{67E36B59-5DDF-4FA2-8D4A-8832E90CD3C9}" transitionDur="1000">
                      <p166:blipFill xmlns:p166="http://schemas.microsoft.com/office/powerpoint/2016/6/main">
                        <a:blip r:embed="rId31"/>
                        <a:stretch>
                          <a:fillRect/>
                        </a:stretch>
                      </p166:blipFill>
                      <p166:spPr xmlns:p166="http://schemas.microsoft.com/office/powerpoint/2016/6/main">
                        <a:xfrm>
                          <a:off x="0" y="0"/>
                          <a:ext cx="1412572" cy="794572"/>
                        </a:xfrm>
                        <a:prstGeom prst="rect">
                          <a:avLst/>
                        </a:prstGeom>
                        <a:ln w="3175">
                          <a:solidFill>
                            <a:prstClr val="ltGray"/>
                          </a:solidFill>
                        </a:ln>
                      </p166:spPr>
                    </psez:zmPr>
                  </psez:sectionZmObj>
                </psez:sectionZm>
              </a:graphicData>
            </a:graphic>
          </p:graphicFrame>
        </mc:Choice>
        <mc:Fallback xmlns="">
          <p:pic>
            <p:nvPicPr>
              <p:cNvPr id="20" name="Section Zoom 19">
                <a:hlinkClick r:id="rId32" action="ppaction://hlinksldjump"/>
                <a:extLst>
                  <a:ext uri="{FF2B5EF4-FFF2-40B4-BE49-F238E27FC236}">
                    <a16:creationId xmlns:a16="http://schemas.microsoft.com/office/drawing/2014/main" id="{B93AC9D7-0241-EB74-36F3-20CBF5A1276A}"/>
                  </a:ext>
                </a:extLst>
              </p:cNvPr>
              <p:cNvPicPr>
                <a:picLocks noGrp="1" noRot="1" noChangeAspect="1" noMove="1" noResize="1" noEditPoints="1" noAdjustHandles="1" noChangeArrowheads="1" noChangeShapeType="1"/>
              </p:cNvPicPr>
              <p:nvPr/>
            </p:nvPicPr>
            <p:blipFill>
              <a:blip r:embed="rId33"/>
              <a:stretch>
                <a:fillRect/>
              </a:stretch>
            </p:blipFill>
            <p:spPr>
              <a:xfrm>
                <a:off x="9245903" y="5494276"/>
                <a:ext cx="1412572" cy="794572"/>
              </a:xfrm>
              <a:prstGeom prst="rect">
                <a:avLst/>
              </a:prstGeom>
              <a:ln w="3175">
                <a:solidFill>
                  <a:prstClr val="ltGray"/>
                </a:solidFill>
              </a:ln>
            </p:spPr>
          </p:pic>
        </mc:Fallback>
      </mc:AlternateContent>
    </p:spTree>
    <p:extLst>
      <p:ext uri="{BB962C8B-B14F-4D97-AF65-F5344CB8AC3E}">
        <p14:creationId xmlns:p14="http://schemas.microsoft.com/office/powerpoint/2010/main" val="133752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5"/>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16"/>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2000" fill="hold"/>
                                        <p:tgtEl>
                                          <p:spTgt spid="11"/>
                                        </p:tgtEl>
                                        <p:attrNameLst>
                                          <p:attrName>r</p:attrName>
                                        </p:attrNameLst>
                                      </p:cBhvr>
                                    </p:animRot>
                                  </p:childTnLst>
                                </p:cTn>
                              </p:par>
                              <p:par>
                                <p:cTn id="11" presetID="8" presetClass="emph" presetSubtype="0" repeatCount="indefinite" fill="hold" nodeType="withEffect">
                                  <p:stCondLst>
                                    <p:cond delay="0"/>
                                  </p:stCondLst>
                                  <p:childTnLst>
                                    <p:animRot by="21600000">
                                      <p:cBhvr>
                                        <p:cTn id="12" dur="2000" fill="hold"/>
                                        <p:tgtEl>
                                          <p:spTgt spid="13"/>
                                        </p:tgtEl>
                                        <p:attrNameLst>
                                          <p:attrName>r</p:attrName>
                                        </p:attrNameLst>
                                      </p:cBhvr>
                                    </p:animRot>
                                  </p:childTnLst>
                                </p:cTn>
                              </p:par>
                              <p:par>
                                <p:cTn id="13" presetID="8" presetClass="emph" presetSubtype="0" repeatCount="indefinite" fill="hold" nodeType="withEffect">
                                  <p:stCondLst>
                                    <p:cond delay="0"/>
                                  </p:stCondLst>
                                  <p:childTnLst>
                                    <p:animRot by="21600000">
                                      <p:cBhvr>
                                        <p:cTn id="14"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98957-F90E-0733-4487-9374616702BB}"/>
            </a:ext>
          </a:extLst>
        </p:cNvPr>
        <p:cNvGrpSpPr/>
        <p:nvPr/>
      </p:nvGrpSpPr>
      <p:grpSpPr>
        <a:xfrm>
          <a:off x="0" y="0"/>
          <a:ext cx="0" cy="0"/>
          <a:chOff x="0" y="0"/>
          <a:chExt cx="0" cy="0"/>
        </a:xfrm>
      </p:grpSpPr>
      <p:pic>
        <p:nvPicPr>
          <p:cNvPr id="1030" name="Picture 6" descr="Whatsapp Black, abstract, abstract digital, abstraction, abstracts, background, digital, pattern, texture, HD phone wallpaper">
            <a:extLst>
              <a:ext uri="{FF2B5EF4-FFF2-40B4-BE49-F238E27FC236}">
                <a16:creationId xmlns:a16="http://schemas.microsoft.com/office/drawing/2014/main" id="{848975A6-EDD4-563C-4481-6A814CB27A2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5400000">
            <a:off x="2598185" y="-2005774"/>
            <a:ext cx="6907545" cy="12280081"/>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1442A739-DE7A-D91B-2D4B-8517C3FAF35E}"/>
              </a:ext>
            </a:extLst>
          </p:cNvPr>
          <p:cNvGrpSpPr/>
          <p:nvPr/>
        </p:nvGrpSpPr>
        <p:grpSpPr>
          <a:xfrm>
            <a:off x="205448" y="3676911"/>
            <a:ext cx="11781104" cy="16893184"/>
            <a:chOff x="121529" y="-8295630"/>
            <a:chExt cx="11781104" cy="16893184"/>
          </a:xfrm>
        </p:grpSpPr>
        <p:sp>
          <p:nvSpPr>
            <p:cNvPr id="16" name="Speech Bubble: Rectangle with Corners Rounded 15">
              <a:extLst>
                <a:ext uri="{FF2B5EF4-FFF2-40B4-BE49-F238E27FC236}">
                  <a16:creationId xmlns:a16="http://schemas.microsoft.com/office/drawing/2014/main" id="{75503753-9F53-88C1-7E38-D12A839BF8D4}"/>
                </a:ext>
              </a:extLst>
            </p:cNvPr>
            <p:cNvSpPr/>
            <p:nvPr/>
          </p:nvSpPr>
          <p:spPr>
            <a:xfrm>
              <a:off x="6439383" y="-8295630"/>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legreya Sans Regular" panose="00000500000000000000" pitchFamily="2" charset="0"/>
                </a:rPr>
                <a:t>Users want to send text messages instantly to contacts.</a:t>
              </a:r>
              <a:endParaRPr lang="en-IN" dirty="0">
                <a:solidFill>
                  <a:schemeClr val="tx1"/>
                </a:solidFill>
                <a:latin typeface="Alegreya Sans Regular" panose="00000500000000000000" pitchFamily="2" charset="0"/>
              </a:endParaRPr>
            </a:p>
          </p:txBody>
        </p:sp>
        <p:sp>
          <p:nvSpPr>
            <p:cNvPr id="17" name="Speech Bubble: Rectangle with Corners Rounded 16">
              <a:extLst>
                <a:ext uri="{FF2B5EF4-FFF2-40B4-BE49-F238E27FC236}">
                  <a16:creationId xmlns:a16="http://schemas.microsoft.com/office/drawing/2014/main" id="{CAEBEB45-D441-A73B-1711-E386F5D92D97}"/>
                </a:ext>
              </a:extLst>
            </p:cNvPr>
            <p:cNvSpPr/>
            <p:nvPr/>
          </p:nvSpPr>
          <p:spPr>
            <a:xfrm>
              <a:off x="121533" y="-75880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implement a client-server architecture where messages are sent via WhatsApp servers and delivered within &lt;200 </a:t>
              </a:r>
              <a:r>
                <a:rPr lang="en-US" dirty="0" err="1">
                  <a:solidFill>
                    <a:schemeClr val="tx1"/>
                  </a:solidFill>
                  <a:latin typeface="Alegreya Sans Regular" panose="00000500000000000000" pitchFamily="2" charset="0"/>
                </a:rPr>
                <a:t>ms</a:t>
              </a:r>
              <a:r>
                <a:rPr lang="en-US" dirty="0">
                  <a:solidFill>
                    <a:schemeClr val="tx1"/>
                  </a:solidFill>
                  <a:latin typeface="Alegreya Sans Regular" panose="00000500000000000000" pitchFamily="2" charset="0"/>
                </a:rPr>
                <a:t> under normal network conditions.</a:t>
              </a:r>
              <a:endParaRPr lang="en-IN" dirty="0">
                <a:solidFill>
                  <a:schemeClr val="tx1"/>
                </a:solidFill>
                <a:latin typeface="Alegreya Sans Regular" panose="00000500000000000000" pitchFamily="2" charset="0"/>
              </a:endParaRPr>
            </a:p>
          </p:txBody>
        </p:sp>
        <p:sp>
          <p:nvSpPr>
            <p:cNvPr id="18" name="Speech Bubble: Rectangle with Corners Rounded 17">
              <a:extLst>
                <a:ext uri="{FF2B5EF4-FFF2-40B4-BE49-F238E27FC236}">
                  <a16:creationId xmlns:a16="http://schemas.microsoft.com/office/drawing/2014/main" id="{BECBFEA3-B031-101F-C391-F957CF339705}"/>
                </a:ext>
              </a:extLst>
            </p:cNvPr>
            <p:cNvSpPr/>
            <p:nvPr/>
          </p:nvSpPr>
          <p:spPr>
            <a:xfrm>
              <a:off x="6439383" y="-6267167"/>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send images, videos, audio, and documents.</a:t>
              </a:r>
              <a:endParaRPr lang="en-IN" dirty="0">
                <a:solidFill>
                  <a:schemeClr val="tx1"/>
                </a:solidFill>
                <a:latin typeface="Alegreya Sans Regular" panose="00000500000000000000" pitchFamily="2" charset="0"/>
              </a:endParaRPr>
            </a:p>
          </p:txBody>
        </p:sp>
        <p:sp>
          <p:nvSpPr>
            <p:cNvPr id="19" name="Speech Bubble: Rectangle with Corners Rounded 18">
              <a:extLst>
                <a:ext uri="{FF2B5EF4-FFF2-40B4-BE49-F238E27FC236}">
                  <a16:creationId xmlns:a16="http://schemas.microsoft.com/office/drawing/2014/main" id="{535C02D6-8149-8EBE-FFC0-F95D24569B93}"/>
                </a:ext>
              </a:extLst>
            </p:cNvPr>
            <p:cNvSpPr/>
            <p:nvPr/>
          </p:nvSpPr>
          <p:spPr>
            <a:xfrm>
              <a:off x="121533" y="-5488331"/>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support multimedia file transfer up to a specific size limit (e.g., 100 MB), compress media, and use secure file storage servers.</a:t>
              </a:r>
              <a:endParaRPr lang="en-IN" dirty="0">
                <a:solidFill>
                  <a:schemeClr val="tx1"/>
                </a:solidFill>
                <a:latin typeface="Alegreya Sans Regular" panose="00000500000000000000" pitchFamily="2" charset="0"/>
              </a:endParaRPr>
            </a:p>
          </p:txBody>
        </p:sp>
        <p:sp>
          <p:nvSpPr>
            <p:cNvPr id="20" name="Speech Bubble: Rectangle with Corners Rounded 19">
              <a:extLst>
                <a:ext uri="{FF2B5EF4-FFF2-40B4-BE49-F238E27FC236}">
                  <a16:creationId xmlns:a16="http://schemas.microsoft.com/office/drawing/2014/main" id="{95ADB212-4404-6CA1-FC7B-EF88F792F488}"/>
                </a:ext>
              </a:extLst>
            </p:cNvPr>
            <p:cNvSpPr/>
            <p:nvPr/>
          </p:nvSpPr>
          <p:spPr>
            <a:xfrm>
              <a:off x="8036689" y="-4070267"/>
              <a:ext cx="3865944"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make voice and video calls.</a:t>
              </a:r>
              <a:endParaRPr lang="en-IN" dirty="0">
                <a:solidFill>
                  <a:schemeClr val="tx1"/>
                </a:solidFill>
                <a:latin typeface="Alegreya Sans Regular" panose="00000500000000000000" pitchFamily="2" charset="0"/>
              </a:endParaRPr>
            </a:p>
          </p:txBody>
        </p:sp>
        <p:sp>
          <p:nvSpPr>
            <p:cNvPr id="21" name="Speech Bubble: Rectangle with Corners Rounded 20">
              <a:extLst>
                <a:ext uri="{FF2B5EF4-FFF2-40B4-BE49-F238E27FC236}">
                  <a16:creationId xmlns:a16="http://schemas.microsoft.com/office/drawing/2014/main" id="{C99FFDA0-0F65-571B-36FB-EF95BFEC34A2}"/>
                </a:ext>
              </a:extLst>
            </p:cNvPr>
            <p:cNvSpPr/>
            <p:nvPr/>
          </p:nvSpPr>
          <p:spPr>
            <a:xfrm>
              <a:off x="121531" y="-326579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VoIP services using WebRTC protocol, ensuring low-latency communication with adaptive bitrate streaming.</a:t>
              </a:r>
              <a:endParaRPr lang="en-IN" dirty="0">
                <a:solidFill>
                  <a:schemeClr val="tx1"/>
                </a:solidFill>
                <a:latin typeface="Alegreya Sans Regular" panose="00000500000000000000" pitchFamily="2" charset="0"/>
              </a:endParaRPr>
            </a:p>
          </p:txBody>
        </p:sp>
        <p:sp>
          <p:nvSpPr>
            <p:cNvPr id="23" name="Speech Bubble: Rectangle with Corners Rounded 22">
              <a:extLst>
                <a:ext uri="{FF2B5EF4-FFF2-40B4-BE49-F238E27FC236}">
                  <a16:creationId xmlns:a16="http://schemas.microsoft.com/office/drawing/2014/main" id="{02B020EC-976D-BF22-4F99-378884411E5C}"/>
                </a:ext>
              </a:extLst>
            </p:cNvPr>
            <p:cNvSpPr/>
            <p:nvPr/>
          </p:nvSpPr>
          <p:spPr>
            <a:xfrm>
              <a:off x="7009107" y="-1854266"/>
              <a:ext cx="4893526"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their messages to be private and secure.</a:t>
              </a:r>
              <a:endParaRPr lang="en-IN" dirty="0">
                <a:solidFill>
                  <a:schemeClr val="tx1"/>
                </a:solidFill>
                <a:latin typeface="Alegreya Sans Regular" panose="00000500000000000000" pitchFamily="2" charset="0"/>
              </a:endParaRPr>
            </a:p>
          </p:txBody>
        </p:sp>
        <p:sp>
          <p:nvSpPr>
            <p:cNvPr id="24" name="Speech Bubble: Rectangle with Corners Rounded 23">
              <a:extLst>
                <a:ext uri="{FF2B5EF4-FFF2-40B4-BE49-F238E27FC236}">
                  <a16:creationId xmlns:a16="http://schemas.microsoft.com/office/drawing/2014/main" id="{ABB05C9A-4E10-4FF6-0E3B-23EEABEDD063}"/>
                </a:ext>
              </a:extLst>
            </p:cNvPr>
            <p:cNvSpPr/>
            <p:nvPr/>
          </p:nvSpPr>
          <p:spPr>
            <a:xfrm>
              <a:off x="121530" y="-772387"/>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use end-to-end encryption (Signal Protocol with AES-256 encryption, Curve25519 keys) so only sender and receiver can read the messages.</a:t>
              </a:r>
              <a:endParaRPr lang="en-IN" dirty="0">
                <a:solidFill>
                  <a:schemeClr val="tx1"/>
                </a:solidFill>
                <a:latin typeface="Alegreya Sans Regular" panose="00000500000000000000" pitchFamily="2" charset="0"/>
              </a:endParaRPr>
            </a:p>
          </p:txBody>
        </p:sp>
        <p:sp>
          <p:nvSpPr>
            <p:cNvPr id="25" name="Speech Bubble: Rectangle with Corners Rounded 24">
              <a:extLst>
                <a:ext uri="{FF2B5EF4-FFF2-40B4-BE49-F238E27FC236}">
                  <a16:creationId xmlns:a16="http://schemas.microsoft.com/office/drawing/2014/main" id="{0F86C619-8BB3-DB56-512D-913022E2E48D}"/>
                </a:ext>
              </a:extLst>
            </p:cNvPr>
            <p:cNvSpPr/>
            <p:nvPr/>
          </p:nvSpPr>
          <p:spPr>
            <a:xfrm>
              <a:off x="7009107" y="651324"/>
              <a:ext cx="4893526" cy="79163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know when their message is sent, delivered, and read.</a:t>
              </a:r>
            </a:p>
          </p:txBody>
        </p:sp>
        <p:sp>
          <p:nvSpPr>
            <p:cNvPr id="27" name="Speech Bubble: Rectangle with Corners Rounded 26">
              <a:extLst>
                <a:ext uri="{FF2B5EF4-FFF2-40B4-BE49-F238E27FC236}">
                  <a16:creationId xmlns:a16="http://schemas.microsoft.com/office/drawing/2014/main" id="{5A595F86-0E41-4945-B531-4EE015C6A7DC}"/>
                </a:ext>
              </a:extLst>
            </p:cNvPr>
            <p:cNvSpPr/>
            <p:nvPr/>
          </p:nvSpPr>
          <p:spPr>
            <a:xfrm>
              <a:off x="121529" y="2158446"/>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message status flags (sent , delivered , read blue) using server acknowledgments and read receipts.</a:t>
              </a:r>
              <a:endParaRPr lang="en-IN" dirty="0">
                <a:solidFill>
                  <a:schemeClr val="tx1"/>
                </a:solidFill>
                <a:latin typeface="Alegreya Sans Regular" panose="00000500000000000000" pitchFamily="2" charset="0"/>
              </a:endParaRPr>
            </a:p>
          </p:txBody>
        </p:sp>
        <p:sp>
          <p:nvSpPr>
            <p:cNvPr id="29" name="Speech Bubble: Rectangle with Corners Rounded 28">
              <a:extLst>
                <a:ext uri="{FF2B5EF4-FFF2-40B4-BE49-F238E27FC236}">
                  <a16:creationId xmlns:a16="http://schemas.microsoft.com/office/drawing/2014/main" id="{D25F2144-39CF-2BEB-B8DC-13546873A828}"/>
                </a:ext>
              </a:extLst>
            </p:cNvPr>
            <p:cNvSpPr/>
            <p:nvPr/>
          </p:nvSpPr>
          <p:spPr>
            <a:xfrm>
              <a:off x="7674015" y="3376257"/>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create groups and broadcast messages.</a:t>
              </a:r>
              <a:endParaRPr lang="en-IN" dirty="0">
                <a:solidFill>
                  <a:schemeClr val="tx1"/>
                </a:solidFill>
                <a:latin typeface="Alegreya Sans Regular" panose="00000500000000000000" pitchFamily="2" charset="0"/>
              </a:endParaRPr>
            </a:p>
          </p:txBody>
        </p:sp>
        <p:sp>
          <p:nvSpPr>
            <p:cNvPr id="30" name="Speech Bubble: Rectangle with Corners Rounded 29">
              <a:extLst>
                <a:ext uri="{FF2B5EF4-FFF2-40B4-BE49-F238E27FC236}">
                  <a16:creationId xmlns:a16="http://schemas.microsoft.com/office/drawing/2014/main" id="{2CF69E35-41D3-E5D6-7E01-55E963149580}"/>
                </a:ext>
              </a:extLst>
            </p:cNvPr>
            <p:cNvSpPr/>
            <p:nvPr/>
          </p:nvSpPr>
          <p:spPr>
            <a:xfrm>
              <a:off x="121529" y="44275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group metadata on servers (group ID, members list, permissions) and deliver messages to all group members simultaneously.</a:t>
              </a:r>
              <a:endParaRPr lang="en-IN" dirty="0">
                <a:solidFill>
                  <a:schemeClr val="tx1"/>
                </a:solidFill>
                <a:latin typeface="Alegreya Sans Regular" panose="00000500000000000000" pitchFamily="2" charset="0"/>
              </a:endParaRPr>
            </a:p>
          </p:txBody>
        </p:sp>
        <p:sp>
          <p:nvSpPr>
            <p:cNvPr id="31" name="Speech Bubble: Rectangle with Corners Rounded 30">
              <a:extLst>
                <a:ext uri="{FF2B5EF4-FFF2-40B4-BE49-F238E27FC236}">
                  <a16:creationId xmlns:a16="http://schemas.microsoft.com/office/drawing/2014/main" id="{EA5B2672-7DAC-131D-CBAA-258DF2324C76}"/>
                </a:ext>
              </a:extLst>
            </p:cNvPr>
            <p:cNvSpPr/>
            <p:nvPr/>
          </p:nvSpPr>
          <p:spPr>
            <a:xfrm>
              <a:off x="7674015" y="5885920"/>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backup and restore chat history.</a:t>
              </a:r>
              <a:endParaRPr lang="en-IN" dirty="0">
                <a:solidFill>
                  <a:schemeClr val="tx1"/>
                </a:solidFill>
                <a:latin typeface="Alegreya Sans Regular" panose="00000500000000000000" pitchFamily="2" charset="0"/>
              </a:endParaRPr>
            </a:p>
          </p:txBody>
        </p:sp>
        <p:sp>
          <p:nvSpPr>
            <p:cNvPr id="32" name="Speech Bubble: Rectangle with Corners Rounded 31">
              <a:extLst>
                <a:ext uri="{FF2B5EF4-FFF2-40B4-BE49-F238E27FC236}">
                  <a16:creationId xmlns:a16="http://schemas.microsoft.com/office/drawing/2014/main" id="{6375D7C2-8203-6F4B-5400-A100BFDF750D}"/>
                </a:ext>
              </a:extLst>
            </p:cNvPr>
            <p:cNvSpPr/>
            <p:nvPr/>
          </p:nvSpPr>
          <p:spPr>
            <a:xfrm>
              <a:off x="121529" y="7421234"/>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cloud backup integration (Google Drive/iCloud) with encrypted chat exports and scheduled backup functionality.</a:t>
              </a:r>
              <a:endParaRPr lang="en-IN" dirty="0">
                <a:solidFill>
                  <a:schemeClr val="tx1"/>
                </a:solidFill>
                <a:latin typeface="Alegreya Sans Regular" panose="00000500000000000000" pitchFamily="2" charset="0"/>
              </a:endParaRPr>
            </a:p>
          </p:txBody>
        </p:sp>
      </p:grpSp>
      <p:grpSp>
        <p:nvGrpSpPr>
          <p:cNvPr id="15" name="Group 14">
            <a:extLst>
              <a:ext uri="{FF2B5EF4-FFF2-40B4-BE49-F238E27FC236}">
                <a16:creationId xmlns:a16="http://schemas.microsoft.com/office/drawing/2014/main" id="{A98D7E9B-B82D-4DD3-563D-72B2E566AEC2}"/>
              </a:ext>
            </a:extLst>
          </p:cNvPr>
          <p:cNvGrpSpPr/>
          <p:nvPr/>
        </p:nvGrpSpPr>
        <p:grpSpPr>
          <a:xfrm>
            <a:off x="-99176" y="-2679"/>
            <a:ext cx="12280082" cy="694481"/>
            <a:chOff x="-143217" y="-46000"/>
            <a:chExt cx="12280082" cy="694481"/>
          </a:xfrm>
        </p:grpSpPr>
        <p:sp>
          <p:nvSpPr>
            <p:cNvPr id="3" name="Rectangle 2">
              <a:extLst>
                <a:ext uri="{FF2B5EF4-FFF2-40B4-BE49-F238E27FC236}">
                  <a16:creationId xmlns:a16="http://schemas.microsoft.com/office/drawing/2014/main" id="{1B43B12F-20E4-0E02-8B5A-BC14E083DDAD}"/>
                </a:ext>
              </a:extLst>
            </p:cNvPr>
            <p:cNvSpPr/>
            <p:nvPr/>
          </p:nvSpPr>
          <p:spPr>
            <a:xfrm>
              <a:off x="-143217" y="-46000"/>
              <a:ext cx="12280082" cy="69448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Oval 3">
              <a:extLst>
                <a:ext uri="{FF2B5EF4-FFF2-40B4-BE49-F238E27FC236}">
                  <a16:creationId xmlns:a16="http://schemas.microsoft.com/office/drawing/2014/main" id="{C2572F33-7154-6497-D713-A63996931184}"/>
                </a:ext>
              </a:extLst>
            </p:cNvPr>
            <p:cNvSpPr/>
            <p:nvPr/>
          </p:nvSpPr>
          <p:spPr>
            <a:xfrm>
              <a:off x="289367" y="115747"/>
              <a:ext cx="520861" cy="497711"/>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1A2B68D-0822-4E09-FD95-7F83737A7996}"/>
                </a:ext>
              </a:extLst>
            </p:cNvPr>
            <p:cNvSpPr txBox="1"/>
            <p:nvPr/>
          </p:nvSpPr>
          <p:spPr>
            <a:xfrm>
              <a:off x="810228" y="34724"/>
              <a:ext cx="2604304" cy="370390"/>
            </a:xfrm>
            <a:prstGeom prst="rect">
              <a:avLst/>
            </a:prstGeom>
            <a:noFill/>
          </p:spPr>
          <p:txBody>
            <a:bodyPr wrap="square" rtlCol="0">
              <a:spAutoFit/>
            </a:bodyPr>
            <a:lstStyle/>
            <a:p>
              <a:r>
                <a:rPr lang="en-US" dirty="0" err="1">
                  <a:latin typeface="Alegreya Sans Medium" panose="00000600000000000000" pitchFamily="2" charset="0"/>
                </a:rPr>
                <a:t>User+System</a:t>
              </a:r>
              <a:r>
                <a:rPr lang="en-US" dirty="0">
                  <a:latin typeface="Alegreya Sans Medium" panose="00000600000000000000" pitchFamily="2" charset="0"/>
                </a:rPr>
                <a:t> Requirement</a:t>
              </a:r>
              <a:endParaRPr lang="en-IN" dirty="0">
                <a:latin typeface="Alegreya Sans Medium" panose="00000600000000000000" pitchFamily="2" charset="0"/>
              </a:endParaRPr>
            </a:p>
          </p:txBody>
        </p:sp>
        <p:sp>
          <p:nvSpPr>
            <p:cNvPr id="6" name="TextBox 5">
              <a:extLst>
                <a:ext uri="{FF2B5EF4-FFF2-40B4-BE49-F238E27FC236}">
                  <a16:creationId xmlns:a16="http://schemas.microsoft.com/office/drawing/2014/main" id="{E4811770-1005-4C41-5F17-8CDD2ED878EC}"/>
                </a:ext>
              </a:extLst>
            </p:cNvPr>
            <p:cNvSpPr txBox="1"/>
            <p:nvPr/>
          </p:nvSpPr>
          <p:spPr>
            <a:xfrm>
              <a:off x="810228" y="306730"/>
              <a:ext cx="2604304" cy="338554"/>
            </a:xfrm>
            <a:prstGeom prst="rect">
              <a:avLst/>
            </a:prstGeom>
            <a:noFill/>
          </p:spPr>
          <p:txBody>
            <a:bodyPr wrap="square" rtlCol="0">
              <a:spAutoFit/>
            </a:bodyPr>
            <a:lstStyle/>
            <a:p>
              <a:r>
                <a:rPr lang="en-US" sz="1600" dirty="0">
                  <a:solidFill>
                    <a:schemeClr val="bg2">
                      <a:lumMod val="50000"/>
                    </a:schemeClr>
                  </a:solidFill>
                  <a:latin typeface="Alegreya Sans Regular" panose="00000500000000000000" pitchFamily="2" charset="0"/>
                </a:rPr>
                <a:t>Online</a:t>
              </a:r>
              <a:endParaRPr lang="en-IN" sz="1600" dirty="0">
                <a:solidFill>
                  <a:schemeClr val="bg2">
                    <a:lumMod val="50000"/>
                  </a:schemeClr>
                </a:solidFill>
                <a:latin typeface="Alegreya Sans Regular" panose="00000500000000000000" pitchFamily="2" charset="0"/>
              </a:endParaRPr>
            </a:p>
          </p:txBody>
        </p:sp>
      </p:grpSp>
      <p:pic>
        <p:nvPicPr>
          <p:cNvPr id="34" name="Picture 33">
            <a:extLst>
              <a:ext uri="{FF2B5EF4-FFF2-40B4-BE49-F238E27FC236}">
                <a16:creationId xmlns:a16="http://schemas.microsoft.com/office/drawing/2014/main" id="{06859CAF-DB09-A475-C224-F0CC53CD062B}"/>
              </a:ext>
            </a:extLst>
          </p:cNvPr>
          <p:cNvPicPr>
            <a:picLocks noChangeAspect="1"/>
          </p:cNvPicPr>
          <p:nvPr/>
        </p:nvPicPr>
        <p:blipFill>
          <a:blip r:embed="rId4"/>
          <a:stretch>
            <a:fillRect/>
          </a:stretch>
        </p:blipFill>
        <p:spPr>
          <a:xfrm>
            <a:off x="-88083" y="6331180"/>
            <a:ext cx="12280082" cy="576365"/>
          </a:xfrm>
          <a:prstGeom prst="rect">
            <a:avLst/>
          </a:prstGeom>
        </p:spPr>
      </p:pic>
      <p:pic>
        <p:nvPicPr>
          <p:cNvPr id="37" name="Picture 36">
            <a:extLst>
              <a:ext uri="{FF2B5EF4-FFF2-40B4-BE49-F238E27FC236}">
                <a16:creationId xmlns:a16="http://schemas.microsoft.com/office/drawing/2014/main" id="{940829A9-0AD5-4E3A-BBE2-4007A69E520A}"/>
              </a:ext>
            </a:extLst>
          </p:cNvPr>
          <p:cNvPicPr>
            <a:picLocks noChangeAspect="1"/>
          </p:cNvPicPr>
          <p:nvPr/>
        </p:nvPicPr>
        <p:blipFill>
          <a:blip r:embed="rId5">
            <a:clrChange>
              <a:clrFrom>
                <a:srgbClr val="FEFEFE"/>
              </a:clrFrom>
              <a:clrTo>
                <a:srgbClr val="FEFEFE">
                  <a:alpha val="0"/>
                </a:srgbClr>
              </a:clrTo>
            </a:clrChange>
          </a:blip>
          <a:stretch>
            <a:fillRect/>
          </a:stretch>
        </p:blipFill>
        <p:spPr>
          <a:xfrm>
            <a:off x="10346203" y="37896"/>
            <a:ext cx="1724266" cy="571580"/>
          </a:xfrm>
          <a:prstGeom prst="rect">
            <a:avLst/>
          </a:prstGeom>
        </p:spPr>
      </p:pic>
    </p:spTree>
    <p:extLst>
      <p:ext uri="{BB962C8B-B14F-4D97-AF65-F5344CB8AC3E}">
        <p14:creationId xmlns:p14="http://schemas.microsoft.com/office/powerpoint/2010/main" val="347733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8EA7F-2B17-05FC-6711-B7A2193D85C3}"/>
            </a:ext>
          </a:extLst>
        </p:cNvPr>
        <p:cNvGrpSpPr/>
        <p:nvPr/>
      </p:nvGrpSpPr>
      <p:grpSpPr>
        <a:xfrm>
          <a:off x="0" y="0"/>
          <a:ext cx="0" cy="0"/>
          <a:chOff x="0" y="0"/>
          <a:chExt cx="0" cy="0"/>
        </a:xfrm>
      </p:grpSpPr>
      <p:pic>
        <p:nvPicPr>
          <p:cNvPr id="1030" name="Picture 6" descr="Whatsapp Black, abstract, abstract digital, abstraction, abstracts, background, digital, pattern, texture, HD phone wallpaper">
            <a:extLst>
              <a:ext uri="{FF2B5EF4-FFF2-40B4-BE49-F238E27FC236}">
                <a16:creationId xmlns:a16="http://schemas.microsoft.com/office/drawing/2014/main" id="{514A8E10-AEA5-FEEF-2A9C-C4848D5497D9}"/>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5400000">
            <a:off x="2598185" y="-2005774"/>
            <a:ext cx="6907545" cy="12280081"/>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C4F6C9B0-AB76-EE1E-A69B-2BA71B8375CC}"/>
              </a:ext>
            </a:extLst>
          </p:cNvPr>
          <p:cNvGrpSpPr/>
          <p:nvPr/>
        </p:nvGrpSpPr>
        <p:grpSpPr>
          <a:xfrm>
            <a:off x="205448" y="2218501"/>
            <a:ext cx="11781104" cy="16893184"/>
            <a:chOff x="121529" y="-8295630"/>
            <a:chExt cx="11781104" cy="16893184"/>
          </a:xfrm>
        </p:grpSpPr>
        <p:sp>
          <p:nvSpPr>
            <p:cNvPr id="16" name="Speech Bubble: Rectangle with Corners Rounded 15">
              <a:extLst>
                <a:ext uri="{FF2B5EF4-FFF2-40B4-BE49-F238E27FC236}">
                  <a16:creationId xmlns:a16="http://schemas.microsoft.com/office/drawing/2014/main" id="{3CDEA102-5E14-4AB6-D291-CEF018D74495}"/>
                </a:ext>
              </a:extLst>
            </p:cNvPr>
            <p:cNvSpPr/>
            <p:nvPr/>
          </p:nvSpPr>
          <p:spPr>
            <a:xfrm>
              <a:off x="6439383" y="-8295630"/>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legreya Sans Regular" panose="00000500000000000000" pitchFamily="2" charset="0"/>
                </a:rPr>
                <a:t>Users want to send text messages instantly to contacts.</a:t>
              </a:r>
              <a:endParaRPr lang="en-IN" dirty="0">
                <a:solidFill>
                  <a:schemeClr val="tx1"/>
                </a:solidFill>
                <a:latin typeface="Alegreya Sans Regular" panose="00000500000000000000" pitchFamily="2" charset="0"/>
              </a:endParaRPr>
            </a:p>
          </p:txBody>
        </p:sp>
        <p:sp>
          <p:nvSpPr>
            <p:cNvPr id="17" name="Speech Bubble: Rectangle with Corners Rounded 16">
              <a:extLst>
                <a:ext uri="{FF2B5EF4-FFF2-40B4-BE49-F238E27FC236}">
                  <a16:creationId xmlns:a16="http://schemas.microsoft.com/office/drawing/2014/main" id="{89B4F999-4EB8-47C3-DF2A-9691FE385E89}"/>
                </a:ext>
              </a:extLst>
            </p:cNvPr>
            <p:cNvSpPr/>
            <p:nvPr/>
          </p:nvSpPr>
          <p:spPr>
            <a:xfrm>
              <a:off x="121533" y="-75880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implement a client-server architecture where messages are sent via WhatsApp servers and delivered within &lt;200 </a:t>
              </a:r>
              <a:r>
                <a:rPr lang="en-US" dirty="0" err="1">
                  <a:solidFill>
                    <a:schemeClr val="tx1"/>
                  </a:solidFill>
                  <a:latin typeface="Alegreya Sans Regular" panose="00000500000000000000" pitchFamily="2" charset="0"/>
                </a:rPr>
                <a:t>ms</a:t>
              </a:r>
              <a:r>
                <a:rPr lang="en-US" dirty="0">
                  <a:solidFill>
                    <a:schemeClr val="tx1"/>
                  </a:solidFill>
                  <a:latin typeface="Alegreya Sans Regular" panose="00000500000000000000" pitchFamily="2" charset="0"/>
                </a:rPr>
                <a:t> under normal network conditions.</a:t>
              </a:r>
              <a:endParaRPr lang="en-IN" dirty="0">
                <a:solidFill>
                  <a:schemeClr val="tx1"/>
                </a:solidFill>
                <a:latin typeface="Alegreya Sans Regular" panose="00000500000000000000" pitchFamily="2" charset="0"/>
              </a:endParaRPr>
            </a:p>
          </p:txBody>
        </p:sp>
        <p:sp>
          <p:nvSpPr>
            <p:cNvPr id="18" name="Speech Bubble: Rectangle with Corners Rounded 17">
              <a:extLst>
                <a:ext uri="{FF2B5EF4-FFF2-40B4-BE49-F238E27FC236}">
                  <a16:creationId xmlns:a16="http://schemas.microsoft.com/office/drawing/2014/main" id="{EC318685-FDBE-41FC-0C15-C9E6ABE7A1B6}"/>
                </a:ext>
              </a:extLst>
            </p:cNvPr>
            <p:cNvSpPr/>
            <p:nvPr/>
          </p:nvSpPr>
          <p:spPr>
            <a:xfrm>
              <a:off x="6439383" y="-6267167"/>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send images, videos, audio, and documents.</a:t>
              </a:r>
              <a:endParaRPr lang="en-IN" dirty="0">
                <a:solidFill>
                  <a:schemeClr val="tx1"/>
                </a:solidFill>
                <a:latin typeface="Alegreya Sans Regular" panose="00000500000000000000" pitchFamily="2" charset="0"/>
              </a:endParaRPr>
            </a:p>
          </p:txBody>
        </p:sp>
        <p:sp>
          <p:nvSpPr>
            <p:cNvPr id="19" name="Speech Bubble: Rectangle with Corners Rounded 18">
              <a:extLst>
                <a:ext uri="{FF2B5EF4-FFF2-40B4-BE49-F238E27FC236}">
                  <a16:creationId xmlns:a16="http://schemas.microsoft.com/office/drawing/2014/main" id="{632B5670-7849-10F4-BE9E-D9187DAA4F05}"/>
                </a:ext>
              </a:extLst>
            </p:cNvPr>
            <p:cNvSpPr/>
            <p:nvPr/>
          </p:nvSpPr>
          <p:spPr>
            <a:xfrm>
              <a:off x="121533" y="-5488331"/>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support multimedia file transfer up to a specific size limit (e.g., 100 MB), compress media, and use secure file storage servers.</a:t>
              </a:r>
              <a:endParaRPr lang="en-IN" dirty="0">
                <a:solidFill>
                  <a:schemeClr val="tx1"/>
                </a:solidFill>
                <a:latin typeface="Alegreya Sans Regular" panose="00000500000000000000" pitchFamily="2" charset="0"/>
              </a:endParaRPr>
            </a:p>
          </p:txBody>
        </p:sp>
        <p:sp>
          <p:nvSpPr>
            <p:cNvPr id="20" name="Speech Bubble: Rectangle with Corners Rounded 19">
              <a:extLst>
                <a:ext uri="{FF2B5EF4-FFF2-40B4-BE49-F238E27FC236}">
                  <a16:creationId xmlns:a16="http://schemas.microsoft.com/office/drawing/2014/main" id="{285C8D4F-B7B6-0962-72FA-F8F75C5C070C}"/>
                </a:ext>
              </a:extLst>
            </p:cNvPr>
            <p:cNvSpPr/>
            <p:nvPr/>
          </p:nvSpPr>
          <p:spPr>
            <a:xfrm>
              <a:off x="8036689" y="-4070267"/>
              <a:ext cx="3865944"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make voice and video calls.</a:t>
              </a:r>
              <a:endParaRPr lang="en-IN" dirty="0">
                <a:solidFill>
                  <a:schemeClr val="tx1"/>
                </a:solidFill>
                <a:latin typeface="Alegreya Sans Regular" panose="00000500000000000000" pitchFamily="2" charset="0"/>
              </a:endParaRPr>
            </a:p>
          </p:txBody>
        </p:sp>
        <p:sp>
          <p:nvSpPr>
            <p:cNvPr id="21" name="Speech Bubble: Rectangle with Corners Rounded 20">
              <a:extLst>
                <a:ext uri="{FF2B5EF4-FFF2-40B4-BE49-F238E27FC236}">
                  <a16:creationId xmlns:a16="http://schemas.microsoft.com/office/drawing/2014/main" id="{5C7C64FA-FE61-F119-F863-DE327FBFAFC5}"/>
                </a:ext>
              </a:extLst>
            </p:cNvPr>
            <p:cNvSpPr/>
            <p:nvPr/>
          </p:nvSpPr>
          <p:spPr>
            <a:xfrm>
              <a:off x="121531" y="-326579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VoIP services using WebRTC protocol, ensuring low-latency communication with adaptive bitrate streaming.</a:t>
              </a:r>
              <a:endParaRPr lang="en-IN" dirty="0">
                <a:solidFill>
                  <a:schemeClr val="tx1"/>
                </a:solidFill>
                <a:latin typeface="Alegreya Sans Regular" panose="00000500000000000000" pitchFamily="2" charset="0"/>
              </a:endParaRPr>
            </a:p>
          </p:txBody>
        </p:sp>
        <p:sp>
          <p:nvSpPr>
            <p:cNvPr id="23" name="Speech Bubble: Rectangle with Corners Rounded 22">
              <a:extLst>
                <a:ext uri="{FF2B5EF4-FFF2-40B4-BE49-F238E27FC236}">
                  <a16:creationId xmlns:a16="http://schemas.microsoft.com/office/drawing/2014/main" id="{C1D29292-D5EA-AD9F-9267-4FC1179FBA64}"/>
                </a:ext>
              </a:extLst>
            </p:cNvPr>
            <p:cNvSpPr/>
            <p:nvPr/>
          </p:nvSpPr>
          <p:spPr>
            <a:xfrm>
              <a:off x="7009107" y="-1854266"/>
              <a:ext cx="4893526"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their messages to be private and secure.</a:t>
              </a:r>
              <a:endParaRPr lang="en-IN" dirty="0">
                <a:solidFill>
                  <a:schemeClr val="tx1"/>
                </a:solidFill>
                <a:latin typeface="Alegreya Sans Regular" panose="00000500000000000000" pitchFamily="2" charset="0"/>
              </a:endParaRPr>
            </a:p>
          </p:txBody>
        </p:sp>
        <p:sp>
          <p:nvSpPr>
            <p:cNvPr id="24" name="Speech Bubble: Rectangle with Corners Rounded 23">
              <a:extLst>
                <a:ext uri="{FF2B5EF4-FFF2-40B4-BE49-F238E27FC236}">
                  <a16:creationId xmlns:a16="http://schemas.microsoft.com/office/drawing/2014/main" id="{F630DB39-06D7-13AF-7F0A-EF2672225324}"/>
                </a:ext>
              </a:extLst>
            </p:cNvPr>
            <p:cNvSpPr/>
            <p:nvPr/>
          </p:nvSpPr>
          <p:spPr>
            <a:xfrm>
              <a:off x="121530" y="-772387"/>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use end-to-end encryption (Signal Protocol with AES-256 encryption, Curve25519 keys) so only sender and receiver can read the messages.</a:t>
              </a:r>
              <a:endParaRPr lang="en-IN" dirty="0">
                <a:solidFill>
                  <a:schemeClr val="tx1"/>
                </a:solidFill>
                <a:latin typeface="Alegreya Sans Regular" panose="00000500000000000000" pitchFamily="2" charset="0"/>
              </a:endParaRPr>
            </a:p>
          </p:txBody>
        </p:sp>
        <p:sp>
          <p:nvSpPr>
            <p:cNvPr id="25" name="Speech Bubble: Rectangle with Corners Rounded 24">
              <a:extLst>
                <a:ext uri="{FF2B5EF4-FFF2-40B4-BE49-F238E27FC236}">
                  <a16:creationId xmlns:a16="http://schemas.microsoft.com/office/drawing/2014/main" id="{08CEA4E4-EC88-11E0-9207-F67AC9EFCD01}"/>
                </a:ext>
              </a:extLst>
            </p:cNvPr>
            <p:cNvSpPr/>
            <p:nvPr/>
          </p:nvSpPr>
          <p:spPr>
            <a:xfrm>
              <a:off x="7009107" y="651324"/>
              <a:ext cx="4893526" cy="79163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know when their message is sent, delivered, and read.</a:t>
              </a:r>
            </a:p>
          </p:txBody>
        </p:sp>
        <p:sp>
          <p:nvSpPr>
            <p:cNvPr id="27" name="Speech Bubble: Rectangle with Corners Rounded 26">
              <a:extLst>
                <a:ext uri="{FF2B5EF4-FFF2-40B4-BE49-F238E27FC236}">
                  <a16:creationId xmlns:a16="http://schemas.microsoft.com/office/drawing/2014/main" id="{C2EC64A1-5F39-58FE-4147-F1B85AF20DAD}"/>
                </a:ext>
              </a:extLst>
            </p:cNvPr>
            <p:cNvSpPr/>
            <p:nvPr/>
          </p:nvSpPr>
          <p:spPr>
            <a:xfrm>
              <a:off x="121529" y="2158446"/>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message status flags (sent , delivered , read blue) using server acknowledgments and read receipts.</a:t>
              </a:r>
              <a:endParaRPr lang="en-IN" dirty="0">
                <a:solidFill>
                  <a:schemeClr val="tx1"/>
                </a:solidFill>
                <a:latin typeface="Alegreya Sans Regular" panose="00000500000000000000" pitchFamily="2" charset="0"/>
              </a:endParaRPr>
            </a:p>
          </p:txBody>
        </p:sp>
        <p:sp>
          <p:nvSpPr>
            <p:cNvPr id="29" name="Speech Bubble: Rectangle with Corners Rounded 28">
              <a:extLst>
                <a:ext uri="{FF2B5EF4-FFF2-40B4-BE49-F238E27FC236}">
                  <a16:creationId xmlns:a16="http://schemas.microsoft.com/office/drawing/2014/main" id="{19769F3E-BED9-E3CB-47C2-E1DF3A77E803}"/>
                </a:ext>
              </a:extLst>
            </p:cNvPr>
            <p:cNvSpPr/>
            <p:nvPr/>
          </p:nvSpPr>
          <p:spPr>
            <a:xfrm>
              <a:off x="7674015" y="3376257"/>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create groups and broadcast messages.</a:t>
              </a:r>
              <a:endParaRPr lang="en-IN" dirty="0">
                <a:solidFill>
                  <a:schemeClr val="tx1"/>
                </a:solidFill>
                <a:latin typeface="Alegreya Sans Regular" panose="00000500000000000000" pitchFamily="2" charset="0"/>
              </a:endParaRPr>
            </a:p>
          </p:txBody>
        </p:sp>
        <p:sp>
          <p:nvSpPr>
            <p:cNvPr id="30" name="Speech Bubble: Rectangle with Corners Rounded 29">
              <a:extLst>
                <a:ext uri="{FF2B5EF4-FFF2-40B4-BE49-F238E27FC236}">
                  <a16:creationId xmlns:a16="http://schemas.microsoft.com/office/drawing/2014/main" id="{74651335-C949-AC1C-5E21-B8F31933C11B}"/>
                </a:ext>
              </a:extLst>
            </p:cNvPr>
            <p:cNvSpPr/>
            <p:nvPr/>
          </p:nvSpPr>
          <p:spPr>
            <a:xfrm>
              <a:off x="121529" y="44275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group metadata on servers (group ID, members list, permissions) and deliver messages to all group members simultaneously.</a:t>
              </a:r>
              <a:endParaRPr lang="en-IN" dirty="0">
                <a:solidFill>
                  <a:schemeClr val="tx1"/>
                </a:solidFill>
                <a:latin typeface="Alegreya Sans Regular" panose="00000500000000000000" pitchFamily="2" charset="0"/>
              </a:endParaRPr>
            </a:p>
          </p:txBody>
        </p:sp>
        <p:sp>
          <p:nvSpPr>
            <p:cNvPr id="31" name="Speech Bubble: Rectangle with Corners Rounded 30">
              <a:extLst>
                <a:ext uri="{FF2B5EF4-FFF2-40B4-BE49-F238E27FC236}">
                  <a16:creationId xmlns:a16="http://schemas.microsoft.com/office/drawing/2014/main" id="{4A411D6A-9337-5557-0245-24377316CCCA}"/>
                </a:ext>
              </a:extLst>
            </p:cNvPr>
            <p:cNvSpPr/>
            <p:nvPr/>
          </p:nvSpPr>
          <p:spPr>
            <a:xfrm>
              <a:off x="7674015" y="5885920"/>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backup and restore chat history.</a:t>
              </a:r>
              <a:endParaRPr lang="en-IN" dirty="0">
                <a:solidFill>
                  <a:schemeClr val="tx1"/>
                </a:solidFill>
                <a:latin typeface="Alegreya Sans Regular" panose="00000500000000000000" pitchFamily="2" charset="0"/>
              </a:endParaRPr>
            </a:p>
          </p:txBody>
        </p:sp>
        <p:sp>
          <p:nvSpPr>
            <p:cNvPr id="32" name="Speech Bubble: Rectangle with Corners Rounded 31">
              <a:extLst>
                <a:ext uri="{FF2B5EF4-FFF2-40B4-BE49-F238E27FC236}">
                  <a16:creationId xmlns:a16="http://schemas.microsoft.com/office/drawing/2014/main" id="{B0482062-B410-5482-F38D-DE13E0F0F3EC}"/>
                </a:ext>
              </a:extLst>
            </p:cNvPr>
            <p:cNvSpPr/>
            <p:nvPr/>
          </p:nvSpPr>
          <p:spPr>
            <a:xfrm>
              <a:off x="121529" y="7421234"/>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cloud backup integration (Google Drive/iCloud) with encrypted chat exports and scheduled backup functionality.</a:t>
              </a:r>
              <a:endParaRPr lang="en-IN" dirty="0">
                <a:solidFill>
                  <a:schemeClr val="tx1"/>
                </a:solidFill>
                <a:latin typeface="Alegreya Sans Regular" panose="00000500000000000000" pitchFamily="2" charset="0"/>
              </a:endParaRPr>
            </a:p>
          </p:txBody>
        </p:sp>
      </p:grpSp>
      <p:grpSp>
        <p:nvGrpSpPr>
          <p:cNvPr id="15" name="Group 14">
            <a:extLst>
              <a:ext uri="{FF2B5EF4-FFF2-40B4-BE49-F238E27FC236}">
                <a16:creationId xmlns:a16="http://schemas.microsoft.com/office/drawing/2014/main" id="{8A7C154C-7ADC-E3B0-AD59-BDBE1E40ECFE}"/>
              </a:ext>
            </a:extLst>
          </p:cNvPr>
          <p:cNvGrpSpPr/>
          <p:nvPr/>
        </p:nvGrpSpPr>
        <p:grpSpPr>
          <a:xfrm>
            <a:off x="-99176" y="-2679"/>
            <a:ext cx="12280082" cy="694481"/>
            <a:chOff x="-143217" y="-46000"/>
            <a:chExt cx="12280082" cy="694481"/>
          </a:xfrm>
        </p:grpSpPr>
        <p:sp>
          <p:nvSpPr>
            <p:cNvPr id="3" name="Rectangle 2">
              <a:extLst>
                <a:ext uri="{FF2B5EF4-FFF2-40B4-BE49-F238E27FC236}">
                  <a16:creationId xmlns:a16="http://schemas.microsoft.com/office/drawing/2014/main" id="{F7F656BA-AF78-A8CE-8E59-D964D1482E10}"/>
                </a:ext>
              </a:extLst>
            </p:cNvPr>
            <p:cNvSpPr/>
            <p:nvPr/>
          </p:nvSpPr>
          <p:spPr>
            <a:xfrm>
              <a:off x="-143217" y="-46000"/>
              <a:ext cx="12280082" cy="69448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Oval 3">
              <a:extLst>
                <a:ext uri="{FF2B5EF4-FFF2-40B4-BE49-F238E27FC236}">
                  <a16:creationId xmlns:a16="http://schemas.microsoft.com/office/drawing/2014/main" id="{F5E31482-6A5B-1776-7966-58FAC72C00D1}"/>
                </a:ext>
              </a:extLst>
            </p:cNvPr>
            <p:cNvSpPr/>
            <p:nvPr/>
          </p:nvSpPr>
          <p:spPr>
            <a:xfrm>
              <a:off x="289367" y="115747"/>
              <a:ext cx="520861" cy="497711"/>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10BB2F61-A54D-BE86-B34D-3DB9B947AA7A}"/>
                </a:ext>
              </a:extLst>
            </p:cNvPr>
            <p:cNvSpPr txBox="1"/>
            <p:nvPr/>
          </p:nvSpPr>
          <p:spPr>
            <a:xfrm>
              <a:off x="810228" y="34724"/>
              <a:ext cx="2604304" cy="370390"/>
            </a:xfrm>
            <a:prstGeom prst="rect">
              <a:avLst/>
            </a:prstGeom>
            <a:noFill/>
          </p:spPr>
          <p:txBody>
            <a:bodyPr wrap="square" rtlCol="0">
              <a:spAutoFit/>
            </a:bodyPr>
            <a:lstStyle/>
            <a:p>
              <a:r>
                <a:rPr lang="en-US" dirty="0" err="1">
                  <a:latin typeface="Alegreya Sans Medium" panose="00000600000000000000" pitchFamily="2" charset="0"/>
                </a:rPr>
                <a:t>User+System</a:t>
              </a:r>
              <a:r>
                <a:rPr lang="en-US" dirty="0">
                  <a:latin typeface="Alegreya Sans Medium" panose="00000600000000000000" pitchFamily="2" charset="0"/>
                </a:rPr>
                <a:t> Requirement</a:t>
              </a:r>
              <a:endParaRPr lang="en-IN" dirty="0">
                <a:latin typeface="Alegreya Sans Medium" panose="00000600000000000000" pitchFamily="2" charset="0"/>
              </a:endParaRPr>
            </a:p>
          </p:txBody>
        </p:sp>
        <p:sp>
          <p:nvSpPr>
            <p:cNvPr id="6" name="TextBox 5">
              <a:extLst>
                <a:ext uri="{FF2B5EF4-FFF2-40B4-BE49-F238E27FC236}">
                  <a16:creationId xmlns:a16="http://schemas.microsoft.com/office/drawing/2014/main" id="{85EBECFE-B2A2-7526-F425-34CD437FEA55}"/>
                </a:ext>
              </a:extLst>
            </p:cNvPr>
            <p:cNvSpPr txBox="1"/>
            <p:nvPr/>
          </p:nvSpPr>
          <p:spPr>
            <a:xfrm>
              <a:off x="810228" y="306730"/>
              <a:ext cx="2604304" cy="338554"/>
            </a:xfrm>
            <a:prstGeom prst="rect">
              <a:avLst/>
            </a:prstGeom>
            <a:noFill/>
          </p:spPr>
          <p:txBody>
            <a:bodyPr wrap="square" rtlCol="0">
              <a:spAutoFit/>
            </a:bodyPr>
            <a:lstStyle/>
            <a:p>
              <a:r>
                <a:rPr lang="en-US" sz="1600" dirty="0">
                  <a:solidFill>
                    <a:schemeClr val="bg2">
                      <a:lumMod val="50000"/>
                    </a:schemeClr>
                  </a:solidFill>
                  <a:latin typeface="Alegreya Sans Regular" panose="00000500000000000000" pitchFamily="2" charset="0"/>
                </a:rPr>
                <a:t>Online</a:t>
              </a:r>
              <a:endParaRPr lang="en-IN" sz="1600" dirty="0">
                <a:solidFill>
                  <a:schemeClr val="bg2">
                    <a:lumMod val="50000"/>
                  </a:schemeClr>
                </a:solidFill>
                <a:latin typeface="Alegreya Sans Regular" panose="00000500000000000000" pitchFamily="2" charset="0"/>
              </a:endParaRPr>
            </a:p>
          </p:txBody>
        </p:sp>
      </p:grpSp>
      <p:pic>
        <p:nvPicPr>
          <p:cNvPr id="34" name="Picture 33">
            <a:extLst>
              <a:ext uri="{FF2B5EF4-FFF2-40B4-BE49-F238E27FC236}">
                <a16:creationId xmlns:a16="http://schemas.microsoft.com/office/drawing/2014/main" id="{88BE202F-469A-2C3F-F978-CE7B297716A4}"/>
              </a:ext>
            </a:extLst>
          </p:cNvPr>
          <p:cNvPicPr>
            <a:picLocks noChangeAspect="1"/>
          </p:cNvPicPr>
          <p:nvPr/>
        </p:nvPicPr>
        <p:blipFill>
          <a:blip r:embed="rId4"/>
          <a:stretch>
            <a:fillRect/>
          </a:stretch>
        </p:blipFill>
        <p:spPr>
          <a:xfrm>
            <a:off x="-88083" y="6331180"/>
            <a:ext cx="12280082" cy="576365"/>
          </a:xfrm>
          <a:prstGeom prst="rect">
            <a:avLst/>
          </a:prstGeom>
        </p:spPr>
      </p:pic>
      <p:pic>
        <p:nvPicPr>
          <p:cNvPr id="37" name="Picture 36">
            <a:extLst>
              <a:ext uri="{FF2B5EF4-FFF2-40B4-BE49-F238E27FC236}">
                <a16:creationId xmlns:a16="http://schemas.microsoft.com/office/drawing/2014/main" id="{FC7EA009-8109-8D28-0502-44DBB1BABC9B}"/>
              </a:ext>
            </a:extLst>
          </p:cNvPr>
          <p:cNvPicPr>
            <a:picLocks noChangeAspect="1"/>
          </p:cNvPicPr>
          <p:nvPr/>
        </p:nvPicPr>
        <p:blipFill>
          <a:blip r:embed="rId5">
            <a:clrChange>
              <a:clrFrom>
                <a:srgbClr val="FEFEFE"/>
              </a:clrFrom>
              <a:clrTo>
                <a:srgbClr val="FEFEFE">
                  <a:alpha val="0"/>
                </a:srgbClr>
              </a:clrTo>
            </a:clrChange>
          </a:blip>
          <a:stretch>
            <a:fillRect/>
          </a:stretch>
        </p:blipFill>
        <p:spPr>
          <a:xfrm>
            <a:off x="10346203" y="37896"/>
            <a:ext cx="1724266" cy="571580"/>
          </a:xfrm>
          <a:prstGeom prst="rect">
            <a:avLst/>
          </a:prstGeom>
        </p:spPr>
      </p:pic>
    </p:spTree>
    <p:extLst>
      <p:ext uri="{BB962C8B-B14F-4D97-AF65-F5344CB8AC3E}">
        <p14:creationId xmlns:p14="http://schemas.microsoft.com/office/powerpoint/2010/main" val="2938053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20319-870B-E9E4-2D2A-79EADE503F62}"/>
            </a:ext>
          </a:extLst>
        </p:cNvPr>
        <p:cNvGrpSpPr/>
        <p:nvPr/>
      </p:nvGrpSpPr>
      <p:grpSpPr>
        <a:xfrm>
          <a:off x="0" y="0"/>
          <a:ext cx="0" cy="0"/>
          <a:chOff x="0" y="0"/>
          <a:chExt cx="0" cy="0"/>
        </a:xfrm>
      </p:grpSpPr>
      <p:pic>
        <p:nvPicPr>
          <p:cNvPr id="1030" name="Picture 6" descr="Whatsapp Black, abstract, abstract digital, abstraction, abstracts, background, digital, pattern, texture, HD phone wallpaper">
            <a:extLst>
              <a:ext uri="{FF2B5EF4-FFF2-40B4-BE49-F238E27FC236}">
                <a16:creationId xmlns:a16="http://schemas.microsoft.com/office/drawing/2014/main" id="{8A2ACCF9-9817-28DF-788D-EF0C2771277A}"/>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5400000">
            <a:off x="2598185" y="-2005774"/>
            <a:ext cx="6907545" cy="12280081"/>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243C0C18-49A9-34D5-FD85-ED25D22E9EFD}"/>
              </a:ext>
            </a:extLst>
          </p:cNvPr>
          <p:cNvGrpSpPr/>
          <p:nvPr/>
        </p:nvGrpSpPr>
        <p:grpSpPr>
          <a:xfrm>
            <a:off x="205448" y="1373543"/>
            <a:ext cx="11781104" cy="16893184"/>
            <a:chOff x="121529" y="-8295630"/>
            <a:chExt cx="11781104" cy="16893184"/>
          </a:xfrm>
        </p:grpSpPr>
        <p:sp>
          <p:nvSpPr>
            <p:cNvPr id="16" name="Speech Bubble: Rectangle with Corners Rounded 15">
              <a:extLst>
                <a:ext uri="{FF2B5EF4-FFF2-40B4-BE49-F238E27FC236}">
                  <a16:creationId xmlns:a16="http://schemas.microsoft.com/office/drawing/2014/main" id="{39B9014F-8D94-046A-2BAB-E41B3D74275C}"/>
                </a:ext>
              </a:extLst>
            </p:cNvPr>
            <p:cNvSpPr/>
            <p:nvPr/>
          </p:nvSpPr>
          <p:spPr>
            <a:xfrm>
              <a:off x="6439383" y="-8295630"/>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legreya Sans Regular" panose="00000500000000000000" pitchFamily="2" charset="0"/>
                </a:rPr>
                <a:t>Users want to send text messages instantly to contacts.</a:t>
              </a:r>
              <a:endParaRPr lang="en-IN" dirty="0">
                <a:solidFill>
                  <a:schemeClr val="tx1"/>
                </a:solidFill>
                <a:latin typeface="Alegreya Sans Regular" panose="00000500000000000000" pitchFamily="2" charset="0"/>
              </a:endParaRPr>
            </a:p>
          </p:txBody>
        </p:sp>
        <p:sp>
          <p:nvSpPr>
            <p:cNvPr id="17" name="Speech Bubble: Rectangle with Corners Rounded 16">
              <a:extLst>
                <a:ext uri="{FF2B5EF4-FFF2-40B4-BE49-F238E27FC236}">
                  <a16:creationId xmlns:a16="http://schemas.microsoft.com/office/drawing/2014/main" id="{6A367640-0A2E-1DC2-65BF-EEE2D7717EB4}"/>
                </a:ext>
              </a:extLst>
            </p:cNvPr>
            <p:cNvSpPr/>
            <p:nvPr/>
          </p:nvSpPr>
          <p:spPr>
            <a:xfrm>
              <a:off x="121533" y="-75880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implement a client-server architecture where messages are sent via WhatsApp servers and delivered within &lt;200 </a:t>
              </a:r>
              <a:r>
                <a:rPr lang="en-US" dirty="0" err="1">
                  <a:solidFill>
                    <a:schemeClr val="tx1"/>
                  </a:solidFill>
                  <a:latin typeface="Alegreya Sans Regular" panose="00000500000000000000" pitchFamily="2" charset="0"/>
                </a:rPr>
                <a:t>ms</a:t>
              </a:r>
              <a:r>
                <a:rPr lang="en-US" dirty="0">
                  <a:solidFill>
                    <a:schemeClr val="tx1"/>
                  </a:solidFill>
                  <a:latin typeface="Alegreya Sans Regular" panose="00000500000000000000" pitchFamily="2" charset="0"/>
                </a:rPr>
                <a:t> under normal network conditions.</a:t>
              </a:r>
              <a:endParaRPr lang="en-IN" dirty="0">
                <a:solidFill>
                  <a:schemeClr val="tx1"/>
                </a:solidFill>
                <a:latin typeface="Alegreya Sans Regular" panose="00000500000000000000" pitchFamily="2" charset="0"/>
              </a:endParaRPr>
            </a:p>
          </p:txBody>
        </p:sp>
        <p:sp>
          <p:nvSpPr>
            <p:cNvPr id="18" name="Speech Bubble: Rectangle with Corners Rounded 17">
              <a:extLst>
                <a:ext uri="{FF2B5EF4-FFF2-40B4-BE49-F238E27FC236}">
                  <a16:creationId xmlns:a16="http://schemas.microsoft.com/office/drawing/2014/main" id="{9A59132B-4CE9-4BCE-29EF-14C2A5F027D9}"/>
                </a:ext>
              </a:extLst>
            </p:cNvPr>
            <p:cNvSpPr/>
            <p:nvPr/>
          </p:nvSpPr>
          <p:spPr>
            <a:xfrm>
              <a:off x="6439383" y="-6267167"/>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send images, videos, audio, and documents.</a:t>
              </a:r>
              <a:endParaRPr lang="en-IN" dirty="0">
                <a:solidFill>
                  <a:schemeClr val="tx1"/>
                </a:solidFill>
                <a:latin typeface="Alegreya Sans Regular" panose="00000500000000000000" pitchFamily="2" charset="0"/>
              </a:endParaRPr>
            </a:p>
          </p:txBody>
        </p:sp>
        <p:sp>
          <p:nvSpPr>
            <p:cNvPr id="19" name="Speech Bubble: Rectangle with Corners Rounded 18">
              <a:extLst>
                <a:ext uri="{FF2B5EF4-FFF2-40B4-BE49-F238E27FC236}">
                  <a16:creationId xmlns:a16="http://schemas.microsoft.com/office/drawing/2014/main" id="{F4681CBF-B98A-8C75-8BDB-D6B715184EDB}"/>
                </a:ext>
              </a:extLst>
            </p:cNvPr>
            <p:cNvSpPr/>
            <p:nvPr/>
          </p:nvSpPr>
          <p:spPr>
            <a:xfrm>
              <a:off x="121533" y="-5488331"/>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support multimedia file transfer up to a specific size limit (e.g., 100 MB), compress media, and use secure file storage servers.</a:t>
              </a:r>
              <a:endParaRPr lang="en-IN" dirty="0">
                <a:solidFill>
                  <a:schemeClr val="tx1"/>
                </a:solidFill>
                <a:latin typeface="Alegreya Sans Regular" panose="00000500000000000000" pitchFamily="2" charset="0"/>
              </a:endParaRPr>
            </a:p>
          </p:txBody>
        </p:sp>
        <p:sp>
          <p:nvSpPr>
            <p:cNvPr id="20" name="Speech Bubble: Rectangle with Corners Rounded 19">
              <a:extLst>
                <a:ext uri="{FF2B5EF4-FFF2-40B4-BE49-F238E27FC236}">
                  <a16:creationId xmlns:a16="http://schemas.microsoft.com/office/drawing/2014/main" id="{6A4E2348-B670-D399-C435-53658C414F4D}"/>
                </a:ext>
              </a:extLst>
            </p:cNvPr>
            <p:cNvSpPr/>
            <p:nvPr/>
          </p:nvSpPr>
          <p:spPr>
            <a:xfrm>
              <a:off x="8036689" y="-4070267"/>
              <a:ext cx="3865944"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make voice and video calls.</a:t>
              </a:r>
              <a:endParaRPr lang="en-IN" dirty="0">
                <a:solidFill>
                  <a:schemeClr val="tx1"/>
                </a:solidFill>
                <a:latin typeface="Alegreya Sans Regular" panose="00000500000000000000" pitchFamily="2" charset="0"/>
              </a:endParaRPr>
            </a:p>
          </p:txBody>
        </p:sp>
        <p:sp>
          <p:nvSpPr>
            <p:cNvPr id="21" name="Speech Bubble: Rectangle with Corners Rounded 20">
              <a:extLst>
                <a:ext uri="{FF2B5EF4-FFF2-40B4-BE49-F238E27FC236}">
                  <a16:creationId xmlns:a16="http://schemas.microsoft.com/office/drawing/2014/main" id="{019A844D-BDC9-F74D-4B21-AEA539491649}"/>
                </a:ext>
              </a:extLst>
            </p:cNvPr>
            <p:cNvSpPr/>
            <p:nvPr/>
          </p:nvSpPr>
          <p:spPr>
            <a:xfrm>
              <a:off x="121531" y="-326579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VoIP services using WebRTC protocol, ensuring low-latency communication with adaptive bitrate streaming.</a:t>
              </a:r>
              <a:endParaRPr lang="en-IN" dirty="0">
                <a:solidFill>
                  <a:schemeClr val="tx1"/>
                </a:solidFill>
                <a:latin typeface="Alegreya Sans Regular" panose="00000500000000000000" pitchFamily="2" charset="0"/>
              </a:endParaRPr>
            </a:p>
          </p:txBody>
        </p:sp>
        <p:sp>
          <p:nvSpPr>
            <p:cNvPr id="23" name="Speech Bubble: Rectangle with Corners Rounded 22">
              <a:extLst>
                <a:ext uri="{FF2B5EF4-FFF2-40B4-BE49-F238E27FC236}">
                  <a16:creationId xmlns:a16="http://schemas.microsoft.com/office/drawing/2014/main" id="{991B99AD-90D3-0E20-EB81-ADE53DCC56C4}"/>
                </a:ext>
              </a:extLst>
            </p:cNvPr>
            <p:cNvSpPr/>
            <p:nvPr/>
          </p:nvSpPr>
          <p:spPr>
            <a:xfrm>
              <a:off x="7009107" y="-1854266"/>
              <a:ext cx="4893526"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their messages to be private and secure.</a:t>
              </a:r>
              <a:endParaRPr lang="en-IN" dirty="0">
                <a:solidFill>
                  <a:schemeClr val="tx1"/>
                </a:solidFill>
                <a:latin typeface="Alegreya Sans Regular" panose="00000500000000000000" pitchFamily="2" charset="0"/>
              </a:endParaRPr>
            </a:p>
          </p:txBody>
        </p:sp>
        <p:sp>
          <p:nvSpPr>
            <p:cNvPr id="24" name="Speech Bubble: Rectangle with Corners Rounded 23">
              <a:extLst>
                <a:ext uri="{FF2B5EF4-FFF2-40B4-BE49-F238E27FC236}">
                  <a16:creationId xmlns:a16="http://schemas.microsoft.com/office/drawing/2014/main" id="{D63B481C-81FF-876B-BB10-54F88104AF69}"/>
                </a:ext>
              </a:extLst>
            </p:cNvPr>
            <p:cNvSpPr/>
            <p:nvPr/>
          </p:nvSpPr>
          <p:spPr>
            <a:xfrm>
              <a:off x="121530" y="-772387"/>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use end-to-end encryption (Signal Protocol with AES-256 encryption, Curve25519 keys) so only sender and receiver can read the messages.</a:t>
              </a:r>
              <a:endParaRPr lang="en-IN" dirty="0">
                <a:solidFill>
                  <a:schemeClr val="tx1"/>
                </a:solidFill>
                <a:latin typeface="Alegreya Sans Regular" panose="00000500000000000000" pitchFamily="2" charset="0"/>
              </a:endParaRPr>
            </a:p>
          </p:txBody>
        </p:sp>
        <p:sp>
          <p:nvSpPr>
            <p:cNvPr id="25" name="Speech Bubble: Rectangle with Corners Rounded 24">
              <a:extLst>
                <a:ext uri="{FF2B5EF4-FFF2-40B4-BE49-F238E27FC236}">
                  <a16:creationId xmlns:a16="http://schemas.microsoft.com/office/drawing/2014/main" id="{CDD744D1-D906-03FE-35E5-8066508DA979}"/>
                </a:ext>
              </a:extLst>
            </p:cNvPr>
            <p:cNvSpPr/>
            <p:nvPr/>
          </p:nvSpPr>
          <p:spPr>
            <a:xfrm>
              <a:off x="7009107" y="651324"/>
              <a:ext cx="4893526" cy="79163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know when their message is sent, delivered, and read.</a:t>
              </a:r>
            </a:p>
          </p:txBody>
        </p:sp>
        <p:sp>
          <p:nvSpPr>
            <p:cNvPr id="27" name="Speech Bubble: Rectangle with Corners Rounded 26">
              <a:extLst>
                <a:ext uri="{FF2B5EF4-FFF2-40B4-BE49-F238E27FC236}">
                  <a16:creationId xmlns:a16="http://schemas.microsoft.com/office/drawing/2014/main" id="{9D76F80E-5CFA-C23A-9BA2-7D02B181C583}"/>
                </a:ext>
              </a:extLst>
            </p:cNvPr>
            <p:cNvSpPr/>
            <p:nvPr/>
          </p:nvSpPr>
          <p:spPr>
            <a:xfrm>
              <a:off x="121529" y="2158446"/>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message status flags (sent , delivered , read blue) using server acknowledgments and read receipts.</a:t>
              </a:r>
              <a:endParaRPr lang="en-IN" dirty="0">
                <a:solidFill>
                  <a:schemeClr val="tx1"/>
                </a:solidFill>
                <a:latin typeface="Alegreya Sans Regular" panose="00000500000000000000" pitchFamily="2" charset="0"/>
              </a:endParaRPr>
            </a:p>
          </p:txBody>
        </p:sp>
        <p:sp>
          <p:nvSpPr>
            <p:cNvPr id="29" name="Speech Bubble: Rectangle with Corners Rounded 28">
              <a:extLst>
                <a:ext uri="{FF2B5EF4-FFF2-40B4-BE49-F238E27FC236}">
                  <a16:creationId xmlns:a16="http://schemas.microsoft.com/office/drawing/2014/main" id="{CF2E28F6-219E-23E3-53B4-B831839AA00F}"/>
                </a:ext>
              </a:extLst>
            </p:cNvPr>
            <p:cNvSpPr/>
            <p:nvPr/>
          </p:nvSpPr>
          <p:spPr>
            <a:xfrm>
              <a:off x="7674015" y="3376257"/>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create groups and broadcast messages.</a:t>
              </a:r>
              <a:endParaRPr lang="en-IN" dirty="0">
                <a:solidFill>
                  <a:schemeClr val="tx1"/>
                </a:solidFill>
                <a:latin typeface="Alegreya Sans Regular" panose="00000500000000000000" pitchFamily="2" charset="0"/>
              </a:endParaRPr>
            </a:p>
          </p:txBody>
        </p:sp>
        <p:sp>
          <p:nvSpPr>
            <p:cNvPr id="30" name="Speech Bubble: Rectangle with Corners Rounded 29">
              <a:extLst>
                <a:ext uri="{FF2B5EF4-FFF2-40B4-BE49-F238E27FC236}">
                  <a16:creationId xmlns:a16="http://schemas.microsoft.com/office/drawing/2014/main" id="{B6B14151-CB6C-BA17-1813-A326D9AAC7DE}"/>
                </a:ext>
              </a:extLst>
            </p:cNvPr>
            <p:cNvSpPr/>
            <p:nvPr/>
          </p:nvSpPr>
          <p:spPr>
            <a:xfrm>
              <a:off x="121529" y="44275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group metadata on servers (group ID, members list, permissions) and deliver messages to all group members simultaneously.</a:t>
              </a:r>
              <a:endParaRPr lang="en-IN" dirty="0">
                <a:solidFill>
                  <a:schemeClr val="tx1"/>
                </a:solidFill>
                <a:latin typeface="Alegreya Sans Regular" panose="00000500000000000000" pitchFamily="2" charset="0"/>
              </a:endParaRPr>
            </a:p>
          </p:txBody>
        </p:sp>
        <p:sp>
          <p:nvSpPr>
            <p:cNvPr id="31" name="Speech Bubble: Rectangle with Corners Rounded 30">
              <a:extLst>
                <a:ext uri="{FF2B5EF4-FFF2-40B4-BE49-F238E27FC236}">
                  <a16:creationId xmlns:a16="http://schemas.microsoft.com/office/drawing/2014/main" id="{E89B3FFD-E050-B78B-EA54-626D7969B511}"/>
                </a:ext>
              </a:extLst>
            </p:cNvPr>
            <p:cNvSpPr/>
            <p:nvPr/>
          </p:nvSpPr>
          <p:spPr>
            <a:xfrm>
              <a:off x="7674015" y="5885920"/>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backup and restore chat history.</a:t>
              </a:r>
              <a:endParaRPr lang="en-IN" dirty="0">
                <a:solidFill>
                  <a:schemeClr val="tx1"/>
                </a:solidFill>
                <a:latin typeface="Alegreya Sans Regular" panose="00000500000000000000" pitchFamily="2" charset="0"/>
              </a:endParaRPr>
            </a:p>
          </p:txBody>
        </p:sp>
        <p:sp>
          <p:nvSpPr>
            <p:cNvPr id="32" name="Speech Bubble: Rectangle with Corners Rounded 31">
              <a:extLst>
                <a:ext uri="{FF2B5EF4-FFF2-40B4-BE49-F238E27FC236}">
                  <a16:creationId xmlns:a16="http://schemas.microsoft.com/office/drawing/2014/main" id="{BF5A28AB-081C-C54F-7BF7-8128F48CCB42}"/>
                </a:ext>
              </a:extLst>
            </p:cNvPr>
            <p:cNvSpPr/>
            <p:nvPr/>
          </p:nvSpPr>
          <p:spPr>
            <a:xfrm>
              <a:off x="121529" y="7421234"/>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cloud backup integration (Google Drive/iCloud) with encrypted chat exports and scheduled backup functionality.</a:t>
              </a:r>
              <a:endParaRPr lang="en-IN" dirty="0">
                <a:solidFill>
                  <a:schemeClr val="tx1"/>
                </a:solidFill>
                <a:latin typeface="Alegreya Sans Regular" panose="00000500000000000000" pitchFamily="2" charset="0"/>
              </a:endParaRPr>
            </a:p>
          </p:txBody>
        </p:sp>
      </p:grpSp>
      <p:grpSp>
        <p:nvGrpSpPr>
          <p:cNvPr id="15" name="Group 14">
            <a:extLst>
              <a:ext uri="{FF2B5EF4-FFF2-40B4-BE49-F238E27FC236}">
                <a16:creationId xmlns:a16="http://schemas.microsoft.com/office/drawing/2014/main" id="{1D3DBBB4-996D-474D-9C95-36AC79615202}"/>
              </a:ext>
            </a:extLst>
          </p:cNvPr>
          <p:cNvGrpSpPr/>
          <p:nvPr/>
        </p:nvGrpSpPr>
        <p:grpSpPr>
          <a:xfrm>
            <a:off x="-99176" y="-2679"/>
            <a:ext cx="12280082" cy="694481"/>
            <a:chOff x="-143217" y="-46000"/>
            <a:chExt cx="12280082" cy="694481"/>
          </a:xfrm>
        </p:grpSpPr>
        <p:sp>
          <p:nvSpPr>
            <p:cNvPr id="3" name="Rectangle 2">
              <a:extLst>
                <a:ext uri="{FF2B5EF4-FFF2-40B4-BE49-F238E27FC236}">
                  <a16:creationId xmlns:a16="http://schemas.microsoft.com/office/drawing/2014/main" id="{844F0C26-885E-4ABC-EE35-8605771BB321}"/>
                </a:ext>
              </a:extLst>
            </p:cNvPr>
            <p:cNvSpPr/>
            <p:nvPr/>
          </p:nvSpPr>
          <p:spPr>
            <a:xfrm>
              <a:off x="-143217" y="-46000"/>
              <a:ext cx="12280082" cy="69448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Oval 3">
              <a:extLst>
                <a:ext uri="{FF2B5EF4-FFF2-40B4-BE49-F238E27FC236}">
                  <a16:creationId xmlns:a16="http://schemas.microsoft.com/office/drawing/2014/main" id="{3AC4B23D-4E4D-6F98-6C56-1CB8282AD028}"/>
                </a:ext>
              </a:extLst>
            </p:cNvPr>
            <p:cNvSpPr/>
            <p:nvPr/>
          </p:nvSpPr>
          <p:spPr>
            <a:xfrm>
              <a:off x="289367" y="115747"/>
              <a:ext cx="520861" cy="497711"/>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27EAA09-CF67-5789-77F2-5B76E7D2C9FB}"/>
                </a:ext>
              </a:extLst>
            </p:cNvPr>
            <p:cNvSpPr txBox="1"/>
            <p:nvPr/>
          </p:nvSpPr>
          <p:spPr>
            <a:xfrm>
              <a:off x="810228" y="34724"/>
              <a:ext cx="2604304" cy="370390"/>
            </a:xfrm>
            <a:prstGeom prst="rect">
              <a:avLst/>
            </a:prstGeom>
            <a:noFill/>
          </p:spPr>
          <p:txBody>
            <a:bodyPr wrap="square" rtlCol="0">
              <a:spAutoFit/>
            </a:bodyPr>
            <a:lstStyle/>
            <a:p>
              <a:r>
                <a:rPr lang="en-US" dirty="0" err="1">
                  <a:latin typeface="Alegreya Sans Medium" panose="00000600000000000000" pitchFamily="2" charset="0"/>
                </a:rPr>
                <a:t>User+System</a:t>
              </a:r>
              <a:r>
                <a:rPr lang="en-US" dirty="0">
                  <a:latin typeface="Alegreya Sans Medium" panose="00000600000000000000" pitchFamily="2" charset="0"/>
                </a:rPr>
                <a:t> Requirement</a:t>
              </a:r>
              <a:endParaRPr lang="en-IN" dirty="0">
                <a:latin typeface="Alegreya Sans Medium" panose="00000600000000000000" pitchFamily="2" charset="0"/>
              </a:endParaRPr>
            </a:p>
          </p:txBody>
        </p:sp>
        <p:sp>
          <p:nvSpPr>
            <p:cNvPr id="6" name="TextBox 5">
              <a:extLst>
                <a:ext uri="{FF2B5EF4-FFF2-40B4-BE49-F238E27FC236}">
                  <a16:creationId xmlns:a16="http://schemas.microsoft.com/office/drawing/2014/main" id="{E1C802F1-01E4-1FE1-DE4A-55AC830DD7BA}"/>
                </a:ext>
              </a:extLst>
            </p:cNvPr>
            <p:cNvSpPr txBox="1"/>
            <p:nvPr/>
          </p:nvSpPr>
          <p:spPr>
            <a:xfrm>
              <a:off x="810228" y="306730"/>
              <a:ext cx="2604304" cy="338554"/>
            </a:xfrm>
            <a:prstGeom prst="rect">
              <a:avLst/>
            </a:prstGeom>
            <a:noFill/>
          </p:spPr>
          <p:txBody>
            <a:bodyPr wrap="square" rtlCol="0">
              <a:spAutoFit/>
            </a:bodyPr>
            <a:lstStyle/>
            <a:p>
              <a:r>
                <a:rPr lang="en-US" sz="1600" dirty="0">
                  <a:solidFill>
                    <a:schemeClr val="bg2">
                      <a:lumMod val="50000"/>
                    </a:schemeClr>
                  </a:solidFill>
                  <a:latin typeface="Alegreya Sans Regular" panose="00000500000000000000" pitchFamily="2" charset="0"/>
                </a:rPr>
                <a:t>Online</a:t>
              </a:r>
              <a:endParaRPr lang="en-IN" sz="1600" dirty="0">
                <a:solidFill>
                  <a:schemeClr val="bg2">
                    <a:lumMod val="50000"/>
                  </a:schemeClr>
                </a:solidFill>
                <a:latin typeface="Alegreya Sans Regular" panose="00000500000000000000" pitchFamily="2" charset="0"/>
              </a:endParaRPr>
            </a:p>
          </p:txBody>
        </p:sp>
      </p:grpSp>
      <p:pic>
        <p:nvPicPr>
          <p:cNvPr id="34" name="Picture 33">
            <a:extLst>
              <a:ext uri="{FF2B5EF4-FFF2-40B4-BE49-F238E27FC236}">
                <a16:creationId xmlns:a16="http://schemas.microsoft.com/office/drawing/2014/main" id="{F1433494-9B92-E926-F9CB-3357F24552AF}"/>
              </a:ext>
            </a:extLst>
          </p:cNvPr>
          <p:cNvPicPr>
            <a:picLocks noChangeAspect="1"/>
          </p:cNvPicPr>
          <p:nvPr/>
        </p:nvPicPr>
        <p:blipFill>
          <a:blip r:embed="rId4"/>
          <a:stretch>
            <a:fillRect/>
          </a:stretch>
        </p:blipFill>
        <p:spPr>
          <a:xfrm>
            <a:off x="-88083" y="6331180"/>
            <a:ext cx="12280082" cy="576365"/>
          </a:xfrm>
          <a:prstGeom prst="rect">
            <a:avLst/>
          </a:prstGeom>
        </p:spPr>
      </p:pic>
      <p:pic>
        <p:nvPicPr>
          <p:cNvPr id="37" name="Picture 36">
            <a:extLst>
              <a:ext uri="{FF2B5EF4-FFF2-40B4-BE49-F238E27FC236}">
                <a16:creationId xmlns:a16="http://schemas.microsoft.com/office/drawing/2014/main" id="{E343F846-8F33-6616-A31C-3A5A06544273}"/>
              </a:ext>
            </a:extLst>
          </p:cNvPr>
          <p:cNvPicPr>
            <a:picLocks noChangeAspect="1"/>
          </p:cNvPicPr>
          <p:nvPr/>
        </p:nvPicPr>
        <p:blipFill>
          <a:blip r:embed="rId5">
            <a:clrChange>
              <a:clrFrom>
                <a:srgbClr val="FEFEFE"/>
              </a:clrFrom>
              <a:clrTo>
                <a:srgbClr val="FEFEFE">
                  <a:alpha val="0"/>
                </a:srgbClr>
              </a:clrTo>
            </a:clrChange>
          </a:blip>
          <a:stretch>
            <a:fillRect/>
          </a:stretch>
        </p:blipFill>
        <p:spPr>
          <a:xfrm>
            <a:off x="10346203" y="37896"/>
            <a:ext cx="1724266" cy="571580"/>
          </a:xfrm>
          <a:prstGeom prst="rect">
            <a:avLst/>
          </a:prstGeom>
        </p:spPr>
      </p:pic>
    </p:spTree>
    <p:extLst>
      <p:ext uri="{BB962C8B-B14F-4D97-AF65-F5344CB8AC3E}">
        <p14:creationId xmlns:p14="http://schemas.microsoft.com/office/powerpoint/2010/main" val="2091874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11D84-60B6-2B49-D53B-66F683E1B931}"/>
            </a:ext>
          </a:extLst>
        </p:cNvPr>
        <p:cNvGrpSpPr/>
        <p:nvPr/>
      </p:nvGrpSpPr>
      <p:grpSpPr>
        <a:xfrm>
          <a:off x="0" y="0"/>
          <a:ext cx="0" cy="0"/>
          <a:chOff x="0" y="0"/>
          <a:chExt cx="0" cy="0"/>
        </a:xfrm>
      </p:grpSpPr>
      <p:pic>
        <p:nvPicPr>
          <p:cNvPr id="1030" name="Picture 6" descr="Whatsapp Black, abstract, abstract digital, abstraction, abstracts, background, digital, pattern, texture, HD phone wallpaper">
            <a:extLst>
              <a:ext uri="{FF2B5EF4-FFF2-40B4-BE49-F238E27FC236}">
                <a16:creationId xmlns:a16="http://schemas.microsoft.com/office/drawing/2014/main" id="{0B114B98-15A0-3F0F-29E0-304A326040F4}"/>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5400000">
            <a:off x="2598185" y="-2005774"/>
            <a:ext cx="6907545" cy="12280081"/>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64556AE9-211F-CAF6-08A8-C55B831D1C1C}"/>
              </a:ext>
            </a:extLst>
          </p:cNvPr>
          <p:cNvGrpSpPr/>
          <p:nvPr/>
        </p:nvGrpSpPr>
        <p:grpSpPr>
          <a:xfrm>
            <a:off x="205448" y="54027"/>
            <a:ext cx="11781104" cy="16893184"/>
            <a:chOff x="121529" y="-8295630"/>
            <a:chExt cx="11781104" cy="16893184"/>
          </a:xfrm>
        </p:grpSpPr>
        <p:sp>
          <p:nvSpPr>
            <p:cNvPr id="16" name="Speech Bubble: Rectangle with Corners Rounded 15">
              <a:extLst>
                <a:ext uri="{FF2B5EF4-FFF2-40B4-BE49-F238E27FC236}">
                  <a16:creationId xmlns:a16="http://schemas.microsoft.com/office/drawing/2014/main" id="{86A72657-E203-1102-546D-D7345AB32010}"/>
                </a:ext>
              </a:extLst>
            </p:cNvPr>
            <p:cNvSpPr/>
            <p:nvPr/>
          </p:nvSpPr>
          <p:spPr>
            <a:xfrm>
              <a:off x="6439383" y="-8295630"/>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legreya Sans Regular" panose="00000500000000000000" pitchFamily="2" charset="0"/>
                </a:rPr>
                <a:t>Users want to send text messages instantly to contacts.</a:t>
              </a:r>
              <a:endParaRPr lang="en-IN" dirty="0">
                <a:solidFill>
                  <a:schemeClr val="tx1"/>
                </a:solidFill>
                <a:latin typeface="Alegreya Sans Regular" panose="00000500000000000000" pitchFamily="2" charset="0"/>
              </a:endParaRPr>
            </a:p>
          </p:txBody>
        </p:sp>
        <p:sp>
          <p:nvSpPr>
            <p:cNvPr id="17" name="Speech Bubble: Rectangle with Corners Rounded 16">
              <a:extLst>
                <a:ext uri="{FF2B5EF4-FFF2-40B4-BE49-F238E27FC236}">
                  <a16:creationId xmlns:a16="http://schemas.microsoft.com/office/drawing/2014/main" id="{78D83689-342B-E85D-02D6-CFF35CD5AEBA}"/>
                </a:ext>
              </a:extLst>
            </p:cNvPr>
            <p:cNvSpPr/>
            <p:nvPr/>
          </p:nvSpPr>
          <p:spPr>
            <a:xfrm>
              <a:off x="121533" y="-75880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implement a client-server architecture where messages are sent via WhatsApp servers and delivered within &lt;200 </a:t>
              </a:r>
              <a:r>
                <a:rPr lang="en-US" dirty="0" err="1">
                  <a:solidFill>
                    <a:schemeClr val="tx1"/>
                  </a:solidFill>
                  <a:latin typeface="Alegreya Sans Regular" panose="00000500000000000000" pitchFamily="2" charset="0"/>
                </a:rPr>
                <a:t>ms</a:t>
              </a:r>
              <a:r>
                <a:rPr lang="en-US" dirty="0">
                  <a:solidFill>
                    <a:schemeClr val="tx1"/>
                  </a:solidFill>
                  <a:latin typeface="Alegreya Sans Regular" panose="00000500000000000000" pitchFamily="2" charset="0"/>
                </a:rPr>
                <a:t> under normal network conditions.</a:t>
              </a:r>
              <a:endParaRPr lang="en-IN" dirty="0">
                <a:solidFill>
                  <a:schemeClr val="tx1"/>
                </a:solidFill>
                <a:latin typeface="Alegreya Sans Regular" panose="00000500000000000000" pitchFamily="2" charset="0"/>
              </a:endParaRPr>
            </a:p>
          </p:txBody>
        </p:sp>
        <p:sp>
          <p:nvSpPr>
            <p:cNvPr id="18" name="Speech Bubble: Rectangle with Corners Rounded 17">
              <a:extLst>
                <a:ext uri="{FF2B5EF4-FFF2-40B4-BE49-F238E27FC236}">
                  <a16:creationId xmlns:a16="http://schemas.microsoft.com/office/drawing/2014/main" id="{69C6987B-A799-9F36-CAD9-5EBBA459430D}"/>
                </a:ext>
              </a:extLst>
            </p:cNvPr>
            <p:cNvSpPr/>
            <p:nvPr/>
          </p:nvSpPr>
          <p:spPr>
            <a:xfrm>
              <a:off x="6439383" y="-6267167"/>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send images, videos, audio, and documents.</a:t>
              </a:r>
              <a:endParaRPr lang="en-IN" dirty="0">
                <a:solidFill>
                  <a:schemeClr val="tx1"/>
                </a:solidFill>
                <a:latin typeface="Alegreya Sans Regular" panose="00000500000000000000" pitchFamily="2" charset="0"/>
              </a:endParaRPr>
            </a:p>
          </p:txBody>
        </p:sp>
        <p:sp>
          <p:nvSpPr>
            <p:cNvPr id="19" name="Speech Bubble: Rectangle with Corners Rounded 18">
              <a:extLst>
                <a:ext uri="{FF2B5EF4-FFF2-40B4-BE49-F238E27FC236}">
                  <a16:creationId xmlns:a16="http://schemas.microsoft.com/office/drawing/2014/main" id="{00981B16-4C46-15E4-65F2-138CB448B0D6}"/>
                </a:ext>
              </a:extLst>
            </p:cNvPr>
            <p:cNvSpPr/>
            <p:nvPr/>
          </p:nvSpPr>
          <p:spPr>
            <a:xfrm>
              <a:off x="121533" y="-5488331"/>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support multimedia file transfer up to a specific size limit (e.g., 100 MB), compress media, and use secure file storage servers.</a:t>
              </a:r>
              <a:endParaRPr lang="en-IN" dirty="0">
                <a:solidFill>
                  <a:schemeClr val="tx1"/>
                </a:solidFill>
                <a:latin typeface="Alegreya Sans Regular" panose="00000500000000000000" pitchFamily="2" charset="0"/>
              </a:endParaRPr>
            </a:p>
          </p:txBody>
        </p:sp>
        <p:sp>
          <p:nvSpPr>
            <p:cNvPr id="20" name="Speech Bubble: Rectangle with Corners Rounded 19">
              <a:extLst>
                <a:ext uri="{FF2B5EF4-FFF2-40B4-BE49-F238E27FC236}">
                  <a16:creationId xmlns:a16="http://schemas.microsoft.com/office/drawing/2014/main" id="{2BBBE6FE-9852-C871-FF36-0191F1C47325}"/>
                </a:ext>
              </a:extLst>
            </p:cNvPr>
            <p:cNvSpPr/>
            <p:nvPr/>
          </p:nvSpPr>
          <p:spPr>
            <a:xfrm>
              <a:off x="8036689" y="-4070267"/>
              <a:ext cx="3865944"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make voice and video calls.</a:t>
              </a:r>
              <a:endParaRPr lang="en-IN" dirty="0">
                <a:solidFill>
                  <a:schemeClr val="tx1"/>
                </a:solidFill>
                <a:latin typeface="Alegreya Sans Regular" panose="00000500000000000000" pitchFamily="2" charset="0"/>
              </a:endParaRPr>
            </a:p>
          </p:txBody>
        </p:sp>
        <p:sp>
          <p:nvSpPr>
            <p:cNvPr id="21" name="Speech Bubble: Rectangle with Corners Rounded 20">
              <a:extLst>
                <a:ext uri="{FF2B5EF4-FFF2-40B4-BE49-F238E27FC236}">
                  <a16:creationId xmlns:a16="http://schemas.microsoft.com/office/drawing/2014/main" id="{7B12A998-1FC0-95A9-441F-076CFEC06D76}"/>
                </a:ext>
              </a:extLst>
            </p:cNvPr>
            <p:cNvSpPr/>
            <p:nvPr/>
          </p:nvSpPr>
          <p:spPr>
            <a:xfrm>
              <a:off x="121531" y="-326579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VoIP services using WebRTC protocol, ensuring low-latency communication with adaptive bitrate streaming.</a:t>
              </a:r>
              <a:endParaRPr lang="en-IN" dirty="0">
                <a:solidFill>
                  <a:schemeClr val="tx1"/>
                </a:solidFill>
                <a:latin typeface="Alegreya Sans Regular" panose="00000500000000000000" pitchFamily="2" charset="0"/>
              </a:endParaRPr>
            </a:p>
          </p:txBody>
        </p:sp>
        <p:sp>
          <p:nvSpPr>
            <p:cNvPr id="23" name="Speech Bubble: Rectangle with Corners Rounded 22">
              <a:extLst>
                <a:ext uri="{FF2B5EF4-FFF2-40B4-BE49-F238E27FC236}">
                  <a16:creationId xmlns:a16="http://schemas.microsoft.com/office/drawing/2014/main" id="{F04EB789-7F9B-68C2-9226-F7350A138CB9}"/>
                </a:ext>
              </a:extLst>
            </p:cNvPr>
            <p:cNvSpPr/>
            <p:nvPr/>
          </p:nvSpPr>
          <p:spPr>
            <a:xfrm>
              <a:off x="7009107" y="-1854266"/>
              <a:ext cx="4893526"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their messages to be private and secure.</a:t>
              </a:r>
              <a:endParaRPr lang="en-IN" dirty="0">
                <a:solidFill>
                  <a:schemeClr val="tx1"/>
                </a:solidFill>
                <a:latin typeface="Alegreya Sans Regular" panose="00000500000000000000" pitchFamily="2" charset="0"/>
              </a:endParaRPr>
            </a:p>
          </p:txBody>
        </p:sp>
        <p:sp>
          <p:nvSpPr>
            <p:cNvPr id="24" name="Speech Bubble: Rectangle with Corners Rounded 23">
              <a:extLst>
                <a:ext uri="{FF2B5EF4-FFF2-40B4-BE49-F238E27FC236}">
                  <a16:creationId xmlns:a16="http://schemas.microsoft.com/office/drawing/2014/main" id="{3064DFCE-BC16-420A-E2F0-2DA301847417}"/>
                </a:ext>
              </a:extLst>
            </p:cNvPr>
            <p:cNvSpPr/>
            <p:nvPr/>
          </p:nvSpPr>
          <p:spPr>
            <a:xfrm>
              <a:off x="121530" y="-772387"/>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use end-to-end encryption (Signal Protocol with AES-256 encryption, Curve25519 keys) so only sender and receiver can read the messages.</a:t>
              </a:r>
              <a:endParaRPr lang="en-IN" dirty="0">
                <a:solidFill>
                  <a:schemeClr val="tx1"/>
                </a:solidFill>
                <a:latin typeface="Alegreya Sans Regular" panose="00000500000000000000" pitchFamily="2" charset="0"/>
              </a:endParaRPr>
            </a:p>
          </p:txBody>
        </p:sp>
        <p:sp>
          <p:nvSpPr>
            <p:cNvPr id="25" name="Speech Bubble: Rectangle with Corners Rounded 24">
              <a:extLst>
                <a:ext uri="{FF2B5EF4-FFF2-40B4-BE49-F238E27FC236}">
                  <a16:creationId xmlns:a16="http://schemas.microsoft.com/office/drawing/2014/main" id="{715ADC3E-41F1-0EF3-9C0B-41CBFAE1383F}"/>
                </a:ext>
              </a:extLst>
            </p:cNvPr>
            <p:cNvSpPr/>
            <p:nvPr/>
          </p:nvSpPr>
          <p:spPr>
            <a:xfrm>
              <a:off x="7009107" y="651324"/>
              <a:ext cx="4893526" cy="79163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know when their message is sent, delivered, and read.</a:t>
              </a:r>
            </a:p>
          </p:txBody>
        </p:sp>
        <p:sp>
          <p:nvSpPr>
            <p:cNvPr id="27" name="Speech Bubble: Rectangle with Corners Rounded 26">
              <a:extLst>
                <a:ext uri="{FF2B5EF4-FFF2-40B4-BE49-F238E27FC236}">
                  <a16:creationId xmlns:a16="http://schemas.microsoft.com/office/drawing/2014/main" id="{6291D746-9C33-4684-E334-363952C81D79}"/>
                </a:ext>
              </a:extLst>
            </p:cNvPr>
            <p:cNvSpPr/>
            <p:nvPr/>
          </p:nvSpPr>
          <p:spPr>
            <a:xfrm>
              <a:off x="121529" y="2158446"/>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message status flags (sent , delivered , read blue) using server acknowledgments and read receipts.</a:t>
              </a:r>
              <a:endParaRPr lang="en-IN" dirty="0">
                <a:solidFill>
                  <a:schemeClr val="tx1"/>
                </a:solidFill>
                <a:latin typeface="Alegreya Sans Regular" panose="00000500000000000000" pitchFamily="2" charset="0"/>
              </a:endParaRPr>
            </a:p>
          </p:txBody>
        </p:sp>
        <p:sp>
          <p:nvSpPr>
            <p:cNvPr id="29" name="Speech Bubble: Rectangle with Corners Rounded 28">
              <a:extLst>
                <a:ext uri="{FF2B5EF4-FFF2-40B4-BE49-F238E27FC236}">
                  <a16:creationId xmlns:a16="http://schemas.microsoft.com/office/drawing/2014/main" id="{AC16FEF1-A53B-7E30-C46F-B8A352DEC550}"/>
                </a:ext>
              </a:extLst>
            </p:cNvPr>
            <p:cNvSpPr/>
            <p:nvPr/>
          </p:nvSpPr>
          <p:spPr>
            <a:xfrm>
              <a:off x="7674015" y="3376257"/>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create groups and broadcast messages.</a:t>
              </a:r>
              <a:endParaRPr lang="en-IN" dirty="0">
                <a:solidFill>
                  <a:schemeClr val="tx1"/>
                </a:solidFill>
                <a:latin typeface="Alegreya Sans Regular" panose="00000500000000000000" pitchFamily="2" charset="0"/>
              </a:endParaRPr>
            </a:p>
          </p:txBody>
        </p:sp>
        <p:sp>
          <p:nvSpPr>
            <p:cNvPr id="30" name="Speech Bubble: Rectangle with Corners Rounded 29">
              <a:extLst>
                <a:ext uri="{FF2B5EF4-FFF2-40B4-BE49-F238E27FC236}">
                  <a16:creationId xmlns:a16="http://schemas.microsoft.com/office/drawing/2014/main" id="{5AE5FD2F-C99B-2F51-F2E0-801FABDF57AD}"/>
                </a:ext>
              </a:extLst>
            </p:cNvPr>
            <p:cNvSpPr/>
            <p:nvPr/>
          </p:nvSpPr>
          <p:spPr>
            <a:xfrm>
              <a:off x="121529" y="44275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group metadata on servers (group ID, members list, permissions) and deliver messages to all group members simultaneously.</a:t>
              </a:r>
              <a:endParaRPr lang="en-IN" dirty="0">
                <a:solidFill>
                  <a:schemeClr val="tx1"/>
                </a:solidFill>
                <a:latin typeface="Alegreya Sans Regular" panose="00000500000000000000" pitchFamily="2" charset="0"/>
              </a:endParaRPr>
            </a:p>
          </p:txBody>
        </p:sp>
        <p:sp>
          <p:nvSpPr>
            <p:cNvPr id="31" name="Speech Bubble: Rectangle with Corners Rounded 30">
              <a:extLst>
                <a:ext uri="{FF2B5EF4-FFF2-40B4-BE49-F238E27FC236}">
                  <a16:creationId xmlns:a16="http://schemas.microsoft.com/office/drawing/2014/main" id="{71ED7E8F-0A0C-8525-2DCD-731502546C91}"/>
                </a:ext>
              </a:extLst>
            </p:cNvPr>
            <p:cNvSpPr/>
            <p:nvPr/>
          </p:nvSpPr>
          <p:spPr>
            <a:xfrm>
              <a:off x="7674015" y="5885920"/>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backup and restore chat history.</a:t>
              </a:r>
              <a:endParaRPr lang="en-IN" dirty="0">
                <a:solidFill>
                  <a:schemeClr val="tx1"/>
                </a:solidFill>
                <a:latin typeface="Alegreya Sans Regular" panose="00000500000000000000" pitchFamily="2" charset="0"/>
              </a:endParaRPr>
            </a:p>
          </p:txBody>
        </p:sp>
        <p:sp>
          <p:nvSpPr>
            <p:cNvPr id="32" name="Speech Bubble: Rectangle with Corners Rounded 31">
              <a:extLst>
                <a:ext uri="{FF2B5EF4-FFF2-40B4-BE49-F238E27FC236}">
                  <a16:creationId xmlns:a16="http://schemas.microsoft.com/office/drawing/2014/main" id="{F41CB578-D0E7-0E17-5A26-3A7F9CF4D658}"/>
                </a:ext>
              </a:extLst>
            </p:cNvPr>
            <p:cNvSpPr/>
            <p:nvPr/>
          </p:nvSpPr>
          <p:spPr>
            <a:xfrm>
              <a:off x="121529" y="7421234"/>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cloud backup integration (Google Drive/iCloud) with encrypted chat exports and scheduled backup functionality.</a:t>
              </a:r>
              <a:endParaRPr lang="en-IN" dirty="0">
                <a:solidFill>
                  <a:schemeClr val="tx1"/>
                </a:solidFill>
                <a:latin typeface="Alegreya Sans Regular" panose="00000500000000000000" pitchFamily="2" charset="0"/>
              </a:endParaRPr>
            </a:p>
          </p:txBody>
        </p:sp>
      </p:grpSp>
      <p:grpSp>
        <p:nvGrpSpPr>
          <p:cNvPr id="15" name="Group 14">
            <a:extLst>
              <a:ext uri="{FF2B5EF4-FFF2-40B4-BE49-F238E27FC236}">
                <a16:creationId xmlns:a16="http://schemas.microsoft.com/office/drawing/2014/main" id="{80D4BF62-5D33-9FB2-202B-0CA2CE5249E7}"/>
              </a:ext>
            </a:extLst>
          </p:cNvPr>
          <p:cNvGrpSpPr/>
          <p:nvPr/>
        </p:nvGrpSpPr>
        <p:grpSpPr>
          <a:xfrm>
            <a:off x="-99176" y="-2679"/>
            <a:ext cx="12280082" cy="694481"/>
            <a:chOff x="-143217" y="-46000"/>
            <a:chExt cx="12280082" cy="694481"/>
          </a:xfrm>
        </p:grpSpPr>
        <p:sp>
          <p:nvSpPr>
            <p:cNvPr id="3" name="Rectangle 2">
              <a:extLst>
                <a:ext uri="{FF2B5EF4-FFF2-40B4-BE49-F238E27FC236}">
                  <a16:creationId xmlns:a16="http://schemas.microsoft.com/office/drawing/2014/main" id="{4A375875-EA29-AA02-B38D-FF5A53B03306}"/>
                </a:ext>
              </a:extLst>
            </p:cNvPr>
            <p:cNvSpPr/>
            <p:nvPr/>
          </p:nvSpPr>
          <p:spPr>
            <a:xfrm>
              <a:off x="-143217" y="-46000"/>
              <a:ext cx="12280082" cy="69448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Oval 3">
              <a:extLst>
                <a:ext uri="{FF2B5EF4-FFF2-40B4-BE49-F238E27FC236}">
                  <a16:creationId xmlns:a16="http://schemas.microsoft.com/office/drawing/2014/main" id="{BBE9BF5F-9100-FC34-A046-1A8D677FFC74}"/>
                </a:ext>
              </a:extLst>
            </p:cNvPr>
            <p:cNvSpPr/>
            <p:nvPr/>
          </p:nvSpPr>
          <p:spPr>
            <a:xfrm>
              <a:off x="289367" y="115747"/>
              <a:ext cx="520861" cy="497711"/>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9474B834-E494-73C9-064C-323E08D1063E}"/>
                </a:ext>
              </a:extLst>
            </p:cNvPr>
            <p:cNvSpPr txBox="1"/>
            <p:nvPr/>
          </p:nvSpPr>
          <p:spPr>
            <a:xfrm>
              <a:off x="810228" y="34724"/>
              <a:ext cx="2604304" cy="370390"/>
            </a:xfrm>
            <a:prstGeom prst="rect">
              <a:avLst/>
            </a:prstGeom>
            <a:noFill/>
          </p:spPr>
          <p:txBody>
            <a:bodyPr wrap="square" rtlCol="0">
              <a:spAutoFit/>
            </a:bodyPr>
            <a:lstStyle/>
            <a:p>
              <a:r>
                <a:rPr lang="en-US" dirty="0" err="1">
                  <a:latin typeface="Alegreya Sans Medium" panose="00000600000000000000" pitchFamily="2" charset="0"/>
                </a:rPr>
                <a:t>User+System</a:t>
              </a:r>
              <a:r>
                <a:rPr lang="en-US" dirty="0">
                  <a:latin typeface="Alegreya Sans Medium" panose="00000600000000000000" pitchFamily="2" charset="0"/>
                </a:rPr>
                <a:t> Requirement</a:t>
              </a:r>
              <a:endParaRPr lang="en-IN" dirty="0">
                <a:latin typeface="Alegreya Sans Medium" panose="00000600000000000000" pitchFamily="2" charset="0"/>
              </a:endParaRPr>
            </a:p>
          </p:txBody>
        </p:sp>
        <p:sp>
          <p:nvSpPr>
            <p:cNvPr id="6" name="TextBox 5">
              <a:extLst>
                <a:ext uri="{FF2B5EF4-FFF2-40B4-BE49-F238E27FC236}">
                  <a16:creationId xmlns:a16="http://schemas.microsoft.com/office/drawing/2014/main" id="{0969D267-436C-511D-8C04-3B08C39BCC37}"/>
                </a:ext>
              </a:extLst>
            </p:cNvPr>
            <p:cNvSpPr txBox="1"/>
            <p:nvPr/>
          </p:nvSpPr>
          <p:spPr>
            <a:xfrm>
              <a:off x="810228" y="306730"/>
              <a:ext cx="2604304" cy="338554"/>
            </a:xfrm>
            <a:prstGeom prst="rect">
              <a:avLst/>
            </a:prstGeom>
            <a:noFill/>
          </p:spPr>
          <p:txBody>
            <a:bodyPr wrap="square" rtlCol="0">
              <a:spAutoFit/>
            </a:bodyPr>
            <a:lstStyle/>
            <a:p>
              <a:r>
                <a:rPr lang="en-US" sz="1600" dirty="0">
                  <a:solidFill>
                    <a:schemeClr val="bg2">
                      <a:lumMod val="50000"/>
                    </a:schemeClr>
                  </a:solidFill>
                  <a:latin typeface="Alegreya Sans Regular" panose="00000500000000000000" pitchFamily="2" charset="0"/>
                </a:rPr>
                <a:t>Online</a:t>
              </a:r>
              <a:endParaRPr lang="en-IN" sz="1600" dirty="0">
                <a:solidFill>
                  <a:schemeClr val="bg2">
                    <a:lumMod val="50000"/>
                  </a:schemeClr>
                </a:solidFill>
                <a:latin typeface="Alegreya Sans Regular" panose="00000500000000000000" pitchFamily="2" charset="0"/>
              </a:endParaRPr>
            </a:p>
          </p:txBody>
        </p:sp>
      </p:grpSp>
      <p:pic>
        <p:nvPicPr>
          <p:cNvPr id="34" name="Picture 33">
            <a:extLst>
              <a:ext uri="{FF2B5EF4-FFF2-40B4-BE49-F238E27FC236}">
                <a16:creationId xmlns:a16="http://schemas.microsoft.com/office/drawing/2014/main" id="{A20C85CA-E256-20BF-956B-379980302CDA}"/>
              </a:ext>
            </a:extLst>
          </p:cNvPr>
          <p:cNvPicPr>
            <a:picLocks noChangeAspect="1"/>
          </p:cNvPicPr>
          <p:nvPr/>
        </p:nvPicPr>
        <p:blipFill>
          <a:blip r:embed="rId4"/>
          <a:stretch>
            <a:fillRect/>
          </a:stretch>
        </p:blipFill>
        <p:spPr>
          <a:xfrm>
            <a:off x="-88083" y="6331180"/>
            <a:ext cx="12280082" cy="576365"/>
          </a:xfrm>
          <a:prstGeom prst="rect">
            <a:avLst/>
          </a:prstGeom>
        </p:spPr>
      </p:pic>
      <p:pic>
        <p:nvPicPr>
          <p:cNvPr id="37" name="Picture 36">
            <a:extLst>
              <a:ext uri="{FF2B5EF4-FFF2-40B4-BE49-F238E27FC236}">
                <a16:creationId xmlns:a16="http://schemas.microsoft.com/office/drawing/2014/main" id="{B56727BD-DA49-8335-6C63-0220296B97D1}"/>
              </a:ext>
            </a:extLst>
          </p:cNvPr>
          <p:cNvPicPr>
            <a:picLocks noChangeAspect="1"/>
          </p:cNvPicPr>
          <p:nvPr/>
        </p:nvPicPr>
        <p:blipFill>
          <a:blip r:embed="rId5">
            <a:clrChange>
              <a:clrFrom>
                <a:srgbClr val="FEFEFE"/>
              </a:clrFrom>
              <a:clrTo>
                <a:srgbClr val="FEFEFE">
                  <a:alpha val="0"/>
                </a:srgbClr>
              </a:clrTo>
            </a:clrChange>
          </a:blip>
          <a:stretch>
            <a:fillRect/>
          </a:stretch>
        </p:blipFill>
        <p:spPr>
          <a:xfrm>
            <a:off x="10346203" y="37896"/>
            <a:ext cx="1724266" cy="571580"/>
          </a:xfrm>
          <a:prstGeom prst="rect">
            <a:avLst/>
          </a:prstGeom>
        </p:spPr>
      </p:pic>
    </p:spTree>
    <p:extLst>
      <p:ext uri="{BB962C8B-B14F-4D97-AF65-F5344CB8AC3E}">
        <p14:creationId xmlns:p14="http://schemas.microsoft.com/office/powerpoint/2010/main" val="1410823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3B40C-4487-1463-8CC7-55138781FCC6}"/>
            </a:ext>
          </a:extLst>
        </p:cNvPr>
        <p:cNvGrpSpPr/>
        <p:nvPr/>
      </p:nvGrpSpPr>
      <p:grpSpPr>
        <a:xfrm>
          <a:off x="0" y="0"/>
          <a:ext cx="0" cy="0"/>
          <a:chOff x="0" y="0"/>
          <a:chExt cx="0" cy="0"/>
        </a:xfrm>
      </p:grpSpPr>
      <p:pic>
        <p:nvPicPr>
          <p:cNvPr id="1030" name="Picture 6" descr="Whatsapp Black, abstract, abstract digital, abstraction, abstracts, background, digital, pattern, texture, HD phone wallpaper">
            <a:extLst>
              <a:ext uri="{FF2B5EF4-FFF2-40B4-BE49-F238E27FC236}">
                <a16:creationId xmlns:a16="http://schemas.microsoft.com/office/drawing/2014/main" id="{4D7AE4C0-36EE-8B40-120C-ACD5F3FFADC4}"/>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5400000">
            <a:off x="2598185" y="-2005774"/>
            <a:ext cx="6907545" cy="12280081"/>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4AD30C05-6D85-59E0-5C7C-4B4C7A22F10F}"/>
              </a:ext>
            </a:extLst>
          </p:cNvPr>
          <p:cNvGrpSpPr/>
          <p:nvPr/>
        </p:nvGrpSpPr>
        <p:grpSpPr>
          <a:xfrm>
            <a:off x="205448" y="-860373"/>
            <a:ext cx="11781104" cy="16893184"/>
            <a:chOff x="121529" y="-8295630"/>
            <a:chExt cx="11781104" cy="16893184"/>
          </a:xfrm>
        </p:grpSpPr>
        <p:sp>
          <p:nvSpPr>
            <p:cNvPr id="16" name="Speech Bubble: Rectangle with Corners Rounded 15">
              <a:extLst>
                <a:ext uri="{FF2B5EF4-FFF2-40B4-BE49-F238E27FC236}">
                  <a16:creationId xmlns:a16="http://schemas.microsoft.com/office/drawing/2014/main" id="{F8213BE1-0A7D-0BDC-6144-4195B1430384}"/>
                </a:ext>
              </a:extLst>
            </p:cNvPr>
            <p:cNvSpPr/>
            <p:nvPr/>
          </p:nvSpPr>
          <p:spPr>
            <a:xfrm>
              <a:off x="6439383" y="-8295630"/>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legreya Sans Regular" panose="00000500000000000000" pitchFamily="2" charset="0"/>
                </a:rPr>
                <a:t>Users want to send text messages instantly to contacts.</a:t>
              </a:r>
              <a:endParaRPr lang="en-IN" dirty="0">
                <a:solidFill>
                  <a:schemeClr val="tx1"/>
                </a:solidFill>
                <a:latin typeface="Alegreya Sans Regular" panose="00000500000000000000" pitchFamily="2" charset="0"/>
              </a:endParaRPr>
            </a:p>
          </p:txBody>
        </p:sp>
        <p:sp>
          <p:nvSpPr>
            <p:cNvPr id="17" name="Speech Bubble: Rectangle with Corners Rounded 16">
              <a:extLst>
                <a:ext uri="{FF2B5EF4-FFF2-40B4-BE49-F238E27FC236}">
                  <a16:creationId xmlns:a16="http://schemas.microsoft.com/office/drawing/2014/main" id="{899F1897-FFCA-D09A-A445-89BA9BDF11AE}"/>
                </a:ext>
              </a:extLst>
            </p:cNvPr>
            <p:cNvSpPr/>
            <p:nvPr/>
          </p:nvSpPr>
          <p:spPr>
            <a:xfrm>
              <a:off x="121533" y="-75880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implement a client-server architecture where messages are sent via WhatsApp servers and delivered within &lt;200 </a:t>
              </a:r>
              <a:r>
                <a:rPr lang="en-US" dirty="0" err="1">
                  <a:solidFill>
                    <a:schemeClr val="tx1"/>
                  </a:solidFill>
                  <a:latin typeface="Alegreya Sans Regular" panose="00000500000000000000" pitchFamily="2" charset="0"/>
                </a:rPr>
                <a:t>ms</a:t>
              </a:r>
              <a:r>
                <a:rPr lang="en-US" dirty="0">
                  <a:solidFill>
                    <a:schemeClr val="tx1"/>
                  </a:solidFill>
                  <a:latin typeface="Alegreya Sans Regular" panose="00000500000000000000" pitchFamily="2" charset="0"/>
                </a:rPr>
                <a:t> under normal network conditions.</a:t>
              </a:r>
              <a:endParaRPr lang="en-IN" dirty="0">
                <a:solidFill>
                  <a:schemeClr val="tx1"/>
                </a:solidFill>
                <a:latin typeface="Alegreya Sans Regular" panose="00000500000000000000" pitchFamily="2" charset="0"/>
              </a:endParaRPr>
            </a:p>
          </p:txBody>
        </p:sp>
        <p:sp>
          <p:nvSpPr>
            <p:cNvPr id="18" name="Speech Bubble: Rectangle with Corners Rounded 17">
              <a:extLst>
                <a:ext uri="{FF2B5EF4-FFF2-40B4-BE49-F238E27FC236}">
                  <a16:creationId xmlns:a16="http://schemas.microsoft.com/office/drawing/2014/main" id="{A560CD02-7819-862F-2356-2345EEAAF9D0}"/>
                </a:ext>
              </a:extLst>
            </p:cNvPr>
            <p:cNvSpPr/>
            <p:nvPr/>
          </p:nvSpPr>
          <p:spPr>
            <a:xfrm>
              <a:off x="6439383" y="-6267167"/>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send images, videos, audio, and documents.</a:t>
              </a:r>
              <a:endParaRPr lang="en-IN" dirty="0">
                <a:solidFill>
                  <a:schemeClr val="tx1"/>
                </a:solidFill>
                <a:latin typeface="Alegreya Sans Regular" panose="00000500000000000000" pitchFamily="2" charset="0"/>
              </a:endParaRPr>
            </a:p>
          </p:txBody>
        </p:sp>
        <p:sp>
          <p:nvSpPr>
            <p:cNvPr id="19" name="Speech Bubble: Rectangle with Corners Rounded 18">
              <a:extLst>
                <a:ext uri="{FF2B5EF4-FFF2-40B4-BE49-F238E27FC236}">
                  <a16:creationId xmlns:a16="http://schemas.microsoft.com/office/drawing/2014/main" id="{46FC303C-D4E9-75D0-2F1A-BA2807916133}"/>
                </a:ext>
              </a:extLst>
            </p:cNvPr>
            <p:cNvSpPr/>
            <p:nvPr/>
          </p:nvSpPr>
          <p:spPr>
            <a:xfrm>
              <a:off x="121533" y="-5488331"/>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support multimedia file transfer up to a specific size limit (e.g., 100 MB), compress media, and use secure file storage servers.</a:t>
              </a:r>
              <a:endParaRPr lang="en-IN" dirty="0">
                <a:solidFill>
                  <a:schemeClr val="tx1"/>
                </a:solidFill>
                <a:latin typeface="Alegreya Sans Regular" panose="00000500000000000000" pitchFamily="2" charset="0"/>
              </a:endParaRPr>
            </a:p>
          </p:txBody>
        </p:sp>
        <p:sp>
          <p:nvSpPr>
            <p:cNvPr id="20" name="Speech Bubble: Rectangle with Corners Rounded 19">
              <a:extLst>
                <a:ext uri="{FF2B5EF4-FFF2-40B4-BE49-F238E27FC236}">
                  <a16:creationId xmlns:a16="http://schemas.microsoft.com/office/drawing/2014/main" id="{CE46126D-1446-5361-97E5-E193FF2D58E5}"/>
                </a:ext>
              </a:extLst>
            </p:cNvPr>
            <p:cNvSpPr/>
            <p:nvPr/>
          </p:nvSpPr>
          <p:spPr>
            <a:xfrm>
              <a:off x="8036689" y="-4070267"/>
              <a:ext cx="3865944"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make voice and video calls.</a:t>
              </a:r>
              <a:endParaRPr lang="en-IN" dirty="0">
                <a:solidFill>
                  <a:schemeClr val="tx1"/>
                </a:solidFill>
                <a:latin typeface="Alegreya Sans Regular" panose="00000500000000000000" pitchFamily="2" charset="0"/>
              </a:endParaRPr>
            </a:p>
          </p:txBody>
        </p:sp>
        <p:sp>
          <p:nvSpPr>
            <p:cNvPr id="21" name="Speech Bubble: Rectangle with Corners Rounded 20">
              <a:extLst>
                <a:ext uri="{FF2B5EF4-FFF2-40B4-BE49-F238E27FC236}">
                  <a16:creationId xmlns:a16="http://schemas.microsoft.com/office/drawing/2014/main" id="{0E18705F-4CFA-1F55-E6A8-506160D3EB4E}"/>
                </a:ext>
              </a:extLst>
            </p:cNvPr>
            <p:cNvSpPr/>
            <p:nvPr/>
          </p:nvSpPr>
          <p:spPr>
            <a:xfrm>
              <a:off x="121531" y="-326579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VoIP services using WebRTC protocol, ensuring low-latency communication with adaptive bitrate streaming.</a:t>
              </a:r>
              <a:endParaRPr lang="en-IN" dirty="0">
                <a:solidFill>
                  <a:schemeClr val="tx1"/>
                </a:solidFill>
                <a:latin typeface="Alegreya Sans Regular" panose="00000500000000000000" pitchFamily="2" charset="0"/>
              </a:endParaRPr>
            </a:p>
          </p:txBody>
        </p:sp>
        <p:sp>
          <p:nvSpPr>
            <p:cNvPr id="23" name="Speech Bubble: Rectangle with Corners Rounded 22">
              <a:extLst>
                <a:ext uri="{FF2B5EF4-FFF2-40B4-BE49-F238E27FC236}">
                  <a16:creationId xmlns:a16="http://schemas.microsoft.com/office/drawing/2014/main" id="{86E1D39B-925A-E0BB-7EF5-EBD5169D11B8}"/>
                </a:ext>
              </a:extLst>
            </p:cNvPr>
            <p:cNvSpPr/>
            <p:nvPr/>
          </p:nvSpPr>
          <p:spPr>
            <a:xfrm>
              <a:off x="7009107" y="-1854266"/>
              <a:ext cx="4893526"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their messages to be private and secure.</a:t>
              </a:r>
              <a:endParaRPr lang="en-IN" dirty="0">
                <a:solidFill>
                  <a:schemeClr val="tx1"/>
                </a:solidFill>
                <a:latin typeface="Alegreya Sans Regular" panose="00000500000000000000" pitchFamily="2" charset="0"/>
              </a:endParaRPr>
            </a:p>
          </p:txBody>
        </p:sp>
        <p:sp>
          <p:nvSpPr>
            <p:cNvPr id="24" name="Speech Bubble: Rectangle with Corners Rounded 23">
              <a:extLst>
                <a:ext uri="{FF2B5EF4-FFF2-40B4-BE49-F238E27FC236}">
                  <a16:creationId xmlns:a16="http://schemas.microsoft.com/office/drawing/2014/main" id="{9F5B8A06-16C5-5C9D-28F4-12FA4AB88CFB}"/>
                </a:ext>
              </a:extLst>
            </p:cNvPr>
            <p:cNvSpPr/>
            <p:nvPr/>
          </p:nvSpPr>
          <p:spPr>
            <a:xfrm>
              <a:off x="121530" y="-772387"/>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use end-to-end encryption (Signal Protocol with AES-256 encryption, Curve25519 keys) so only sender and receiver can read the messages.</a:t>
              </a:r>
              <a:endParaRPr lang="en-IN" dirty="0">
                <a:solidFill>
                  <a:schemeClr val="tx1"/>
                </a:solidFill>
                <a:latin typeface="Alegreya Sans Regular" panose="00000500000000000000" pitchFamily="2" charset="0"/>
              </a:endParaRPr>
            </a:p>
          </p:txBody>
        </p:sp>
        <p:sp>
          <p:nvSpPr>
            <p:cNvPr id="25" name="Speech Bubble: Rectangle with Corners Rounded 24">
              <a:extLst>
                <a:ext uri="{FF2B5EF4-FFF2-40B4-BE49-F238E27FC236}">
                  <a16:creationId xmlns:a16="http://schemas.microsoft.com/office/drawing/2014/main" id="{439352F6-1A71-A4F8-1241-4A3DE3088FAB}"/>
                </a:ext>
              </a:extLst>
            </p:cNvPr>
            <p:cNvSpPr/>
            <p:nvPr/>
          </p:nvSpPr>
          <p:spPr>
            <a:xfrm>
              <a:off x="7009107" y="651324"/>
              <a:ext cx="4893526" cy="79163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know when their message is sent, delivered, and read.</a:t>
              </a:r>
            </a:p>
          </p:txBody>
        </p:sp>
        <p:sp>
          <p:nvSpPr>
            <p:cNvPr id="27" name="Speech Bubble: Rectangle with Corners Rounded 26">
              <a:extLst>
                <a:ext uri="{FF2B5EF4-FFF2-40B4-BE49-F238E27FC236}">
                  <a16:creationId xmlns:a16="http://schemas.microsoft.com/office/drawing/2014/main" id="{359D4824-D2E1-AD07-9285-9EAB4E318E76}"/>
                </a:ext>
              </a:extLst>
            </p:cNvPr>
            <p:cNvSpPr/>
            <p:nvPr/>
          </p:nvSpPr>
          <p:spPr>
            <a:xfrm>
              <a:off x="121529" y="2158446"/>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message status flags (sent , delivered , read blue) using server acknowledgments and read receipts.</a:t>
              </a:r>
              <a:endParaRPr lang="en-IN" dirty="0">
                <a:solidFill>
                  <a:schemeClr val="tx1"/>
                </a:solidFill>
                <a:latin typeface="Alegreya Sans Regular" panose="00000500000000000000" pitchFamily="2" charset="0"/>
              </a:endParaRPr>
            </a:p>
          </p:txBody>
        </p:sp>
        <p:sp>
          <p:nvSpPr>
            <p:cNvPr id="29" name="Speech Bubble: Rectangle with Corners Rounded 28">
              <a:extLst>
                <a:ext uri="{FF2B5EF4-FFF2-40B4-BE49-F238E27FC236}">
                  <a16:creationId xmlns:a16="http://schemas.microsoft.com/office/drawing/2014/main" id="{3AB5BFB9-DAFF-71F0-CD61-14BF53F90AFC}"/>
                </a:ext>
              </a:extLst>
            </p:cNvPr>
            <p:cNvSpPr/>
            <p:nvPr/>
          </p:nvSpPr>
          <p:spPr>
            <a:xfrm>
              <a:off x="7674015" y="3376257"/>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create groups and broadcast messages.</a:t>
              </a:r>
              <a:endParaRPr lang="en-IN" dirty="0">
                <a:solidFill>
                  <a:schemeClr val="tx1"/>
                </a:solidFill>
                <a:latin typeface="Alegreya Sans Regular" panose="00000500000000000000" pitchFamily="2" charset="0"/>
              </a:endParaRPr>
            </a:p>
          </p:txBody>
        </p:sp>
        <p:sp>
          <p:nvSpPr>
            <p:cNvPr id="30" name="Speech Bubble: Rectangle with Corners Rounded 29">
              <a:extLst>
                <a:ext uri="{FF2B5EF4-FFF2-40B4-BE49-F238E27FC236}">
                  <a16:creationId xmlns:a16="http://schemas.microsoft.com/office/drawing/2014/main" id="{D37633D2-E66F-E3AF-CF64-B0E06827FAF5}"/>
                </a:ext>
              </a:extLst>
            </p:cNvPr>
            <p:cNvSpPr/>
            <p:nvPr/>
          </p:nvSpPr>
          <p:spPr>
            <a:xfrm>
              <a:off x="121529" y="44275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group metadata on servers (group ID, members list, permissions) and deliver messages to all group members simultaneously.</a:t>
              </a:r>
              <a:endParaRPr lang="en-IN" dirty="0">
                <a:solidFill>
                  <a:schemeClr val="tx1"/>
                </a:solidFill>
                <a:latin typeface="Alegreya Sans Regular" panose="00000500000000000000" pitchFamily="2" charset="0"/>
              </a:endParaRPr>
            </a:p>
          </p:txBody>
        </p:sp>
        <p:sp>
          <p:nvSpPr>
            <p:cNvPr id="31" name="Speech Bubble: Rectangle with Corners Rounded 30">
              <a:extLst>
                <a:ext uri="{FF2B5EF4-FFF2-40B4-BE49-F238E27FC236}">
                  <a16:creationId xmlns:a16="http://schemas.microsoft.com/office/drawing/2014/main" id="{7167953B-EAD2-B19E-5C17-2A0DE31F7528}"/>
                </a:ext>
              </a:extLst>
            </p:cNvPr>
            <p:cNvSpPr/>
            <p:nvPr/>
          </p:nvSpPr>
          <p:spPr>
            <a:xfrm>
              <a:off x="7674015" y="5885920"/>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backup and restore chat history.</a:t>
              </a:r>
              <a:endParaRPr lang="en-IN" dirty="0">
                <a:solidFill>
                  <a:schemeClr val="tx1"/>
                </a:solidFill>
                <a:latin typeface="Alegreya Sans Regular" panose="00000500000000000000" pitchFamily="2" charset="0"/>
              </a:endParaRPr>
            </a:p>
          </p:txBody>
        </p:sp>
        <p:sp>
          <p:nvSpPr>
            <p:cNvPr id="32" name="Speech Bubble: Rectangle with Corners Rounded 31">
              <a:extLst>
                <a:ext uri="{FF2B5EF4-FFF2-40B4-BE49-F238E27FC236}">
                  <a16:creationId xmlns:a16="http://schemas.microsoft.com/office/drawing/2014/main" id="{E80977F3-1C88-54D7-E640-1B8593F4B746}"/>
                </a:ext>
              </a:extLst>
            </p:cNvPr>
            <p:cNvSpPr/>
            <p:nvPr/>
          </p:nvSpPr>
          <p:spPr>
            <a:xfrm>
              <a:off x="121529" y="7421234"/>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cloud backup integration (Google Drive/iCloud) with encrypted chat exports and scheduled backup functionality.</a:t>
              </a:r>
              <a:endParaRPr lang="en-IN" dirty="0">
                <a:solidFill>
                  <a:schemeClr val="tx1"/>
                </a:solidFill>
                <a:latin typeface="Alegreya Sans Regular" panose="00000500000000000000" pitchFamily="2" charset="0"/>
              </a:endParaRPr>
            </a:p>
          </p:txBody>
        </p:sp>
      </p:grpSp>
      <p:grpSp>
        <p:nvGrpSpPr>
          <p:cNvPr id="15" name="Group 14">
            <a:extLst>
              <a:ext uri="{FF2B5EF4-FFF2-40B4-BE49-F238E27FC236}">
                <a16:creationId xmlns:a16="http://schemas.microsoft.com/office/drawing/2014/main" id="{9F9D1BC9-11D6-C006-C94F-8C486FAD0C94}"/>
              </a:ext>
            </a:extLst>
          </p:cNvPr>
          <p:cNvGrpSpPr/>
          <p:nvPr/>
        </p:nvGrpSpPr>
        <p:grpSpPr>
          <a:xfrm>
            <a:off x="-99176" y="-2679"/>
            <a:ext cx="12280082" cy="694481"/>
            <a:chOff x="-143217" y="-46000"/>
            <a:chExt cx="12280082" cy="694481"/>
          </a:xfrm>
        </p:grpSpPr>
        <p:sp>
          <p:nvSpPr>
            <p:cNvPr id="3" name="Rectangle 2">
              <a:extLst>
                <a:ext uri="{FF2B5EF4-FFF2-40B4-BE49-F238E27FC236}">
                  <a16:creationId xmlns:a16="http://schemas.microsoft.com/office/drawing/2014/main" id="{AC3A628D-653A-7E07-1405-1F2D66F9B59E}"/>
                </a:ext>
              </a:extLst>
            </p:cNvPr>
            <p:cNvSpPr/>
            <p:nvPr/>
          </p:nvSpPr>
          <p:spPr>
            <a:xfrm>
              <a:off x="-143217" y="-46000"/>
              <a:ext cx="12280082" cy="69448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Oval 3">
              <a:extLst>
                <a:ext uri="{FF2B5EF4-FFF2-40B4-BE49-F238E27FC236}">
                  <a16:creationId xmlns:a16="http://schemas.microsoft.com/office/drawing/2014/main" id="{B4723DE3-D612-3A78-4C9C-E9EC7D42B18E}"/>
                </a:ext>
              </a:extLst>
            </p:cNvPr>
            <p:cNvSpPr/>
            <p:nvPr/>
          </p:nvSpPr>
          <p:spPr>
            <a:xfrm>
              <a:off x="289367" y="115747"/>
              <a:ext cx="520861" cy="497711"/>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E0EC909B-83EA-BA9D-5E09-1FA710598CFA}"/>
                </a:ext>
              </a:extLst>
            </p:cNvPr>
            <p:cNvSpPr txBox="1"/>
            <p:nvPr/>
          </p:nvSpPr>
          <p:spPr>
            <a:xfrm>
              <a:off x="810228" y="34724"/>
              <a:ext cx="2604304" cy="370390"/>
            </a:xfrm>
            <a:prstGeom prst="rect">
              <a:avLst/>
            </a:prstGeom>
            <a:noFill/>
          </p:spPr>
          <p:txBody>
            <a:bodyPr wrap="square" rtlCol="0">
              <a:spAutoFit/>
            </a:bodyPr>
            <a:lstStyle/>
            <a:p>
              <a:r>
                <a:rPr lang="en-US" dirty="0" err="1">
                  <a:latin typeface="Alegreya Sans Medium" panose="00000600000000000000" pitchFamily="2" charset="0"/>
                </a:rPr>
                <a:t>User+System</a:t>
              </a:r>
              <a:r>
                <a:rPr lang="en-US" dirty="0">
                  <a:latin typeface="Alegreya Sans Medium" panose="00000600000000000000" pitchFamily="2" charset="0"/>
                </a:rPr>
                <a:t> Requirement</a:t>
              </a:r>
              <a:endParaRPr lang="en-IN" dirty="0">
                <a:latin typeface="Alegreya Sans Medium" panose="00000600000000000000" pitchFamily="2" charset="0"/>
              </a:endParaRPr>
            </a:p>
          </p:txBody>
        </p:sp>
        <p:sp>
          <p:nvSpPr>
            <p:cNvPr id="6" name="TextBox 5">
              <a:extLst>
                <a:ext uri="{FF2B5EF4-FFF2-40B4-BE49-F238E27FC236}">
                  <a16:creationId xmlns:a16="http://schemas.microsoft.com/office/drawing/2014/main" id="{EE5682E5-8DFD-2915-B123-A4A772D971CC}"/>
                </a:ext>
              </a:extLst>
            </p:cNvPr>
            <p:cNvSpPr txBox="1"/>
            <p:nvPr/>
          </p:nvSpPr>
          <p:spPr>
            <a:xfrm>
              <a:off x="810228" y="306730"/>
              <a:ext cx="2604304" cy="338554"/>
            </a:xfrm>
            <a:prstGeom prst="rect">
              <a:avLst/>
            </a:prstGeom>
            <a:noFill/>
          </p:spPr>
          <p:txBody>
            <a:bodyPr wrap="square" rtlCol="0">
              <a:spAutoFit/>
            </a:bodyPr>
            <a:lstStyle/>
            <a:p>
              <a:r>
                <a:rPr lang="en-US" sz="1600" dirty="0">
                  <a:solidFill>
                    <a:schemeClr val="bg2">
                      <a:lumMod val="50000"/>
                    </a:schemeClr>
                  </a:solidFill>
                  <a:latin typeface="Alegreya Sans Regular" panose="00000500000000000000" pitchFamily="2" charset="0"/>
                </a:rPr>
                <a:t>Online</a:t>
              </a:r>
              <a:endParaRPr lang="en-IN" sz="1600" dirty="0">
                <a:solidFill>
                  <a:schemeClr val="bg2">
                    <a:lumMod val="50000"/>
                  </a:schemeClr>
                </a:solidFill>
                <a:latin typeface="Alegreya Sans Regular" panose="00000500000000000000" pitchFamily="2" charset="0"/>
              </a:endParaRPr>
            </a:p>
          </p:txBody>
        </p:sp>
      </p:grpSp>
      <p:pic>
        <p:nvPicPr>
          <p:cNvPr id="34" name="Picture 33">
            <a:extLst>
              <a:ext uri="{FF2B5EF4-FFF2-40B4-BE49-F238E27FC236}">
                <a16:creationId xmlns:a16="http://schemas.microsoft.com/office/drawing/2014/main" id="{D606441F-4107-7430-D4F1-9508B099CE5C}"/>
              </a:ext>
            </a:extLst>
          </p:cNvPr>
          <p:cNvPicPr>
            <a:picLocks noChangeAspect="1"/>
          </p:cNvPicPr>
          <p:nvPr/>
        </p:nvPicPr>
        <p:blipFill>
          <a:blip r:embed="rId4"/>
          <a:stretch>
            <a:fillRect/>
          </a:stretch>
        </p:blipFill>
        <p:spPr>
          <a:xfrm>
            <a:off x="-88083" y="6331180"/>
            <a:ext cx="12280082" cy="576365"/>
          </a:xfrm>
          <a:prstGeom prst="rect">
            <a:avLst/>
          </a:prstGeom>
        </p:spPr>
      </p:pic>
      <p:pic>
        <p:nvPicPr>
          <p:cNvPr id="37" name="Picture 36">
            <a:extLst>
              <a:ext uri="{FF2B5EF4-FFF2-40B4-BE49-F238E27FC236}">
                <a16:creationId xmlns:a16="http://schemas.microsoft.com/office/drawing/2014/main" id="{2441C011-E8F2-D09F-BDE9-52076DED03E0}"/>
              </a:ext>
            </a:extLst>
          </p:cNvPr>
          <p:cNvPicPr>
            <a:picLocks noChangeAspect="1"/>
          </p:cNvPicPr>
          <p:nvPr/>
        </p:nvPicPr>
        <p:blipFill>
          <a:blip r:embed="rId5">
            <a:clrChange>
              <a:clrFrom>
                <a:srgbClr val="FEFEFE"/>
              </a:clrFrom>
              <a:clrTo>
                <a:srgbClr val="FEFEFE">
                  <a:alpha val="0"/>
                </a:srgbClr>
              </a:clrTo>
            </a:clrChange>
          </a:blip>
          <a:stretch>
            <a:fillRect/>
          </a:stretch>
        </p:blipFill>
        <p:spPr>
          <a:xfrm>
            <a:off x="10346203" y="37896"/>
            <a:ext cx="1724266" cy="571580"/>
          </a:xfrm>
          <a:prstGeom prst="rect">
            <a:avLst/>
          </a:prstGeom>
        </p:spPr>
      </p:pic>
    </p:spTree>
    <p:extLst>
      <p:ext uri="{BB962C8B-B14F-4D97-AF65-F5344CB8AC3E}">
        <p14:creationId xmlns:p14="http://schemas.microsoft.com/office/powerpoint/2010/main" val="1326570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5F80F-B4DE-84A4-C17A-9694D92FA7E9}"/>
            </a:ext>
          </a:extLst>
        </p:cNvPr>
        <p:cNvGrpSpPr/>
        <p:nvPr/>
      </p:nvGrpSpPr>
      <p:grpSpPr>
        <a:xfrm>
          <a:off x="0" y="0"/>
          <a:ext cx="0" cy="0"/>
          <a:chOff x="0" y="0"/>
          <a:chExt cx="0" cy="0"/>
        </a:xfrm>
      </p:grpSpPr>
      <p:pic>
        <p:nvPicPr>
          <p:cNvPr id="1030" name="Picture 6" descr="Whatsapp Black, abstract, abstract digital, abstraction, abstracts, background, digital, pattern, texture, HD phone wallpaper">
            <a:extLst>
              <a:ext uri="{FF2B5EF4-FFF2-40B4-BE49-F238E27FC236}">
                <a16:creationId xmlns:a16="http://schemas.microsoft.com/office/drawing/2014/main" id="{C5DA6C9E-D4B3-CA75-2F59-01A8C28EEB1A}"/>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5400000">
            <a:off x="2598185" y="-2005774"/>
            <a:ext cx="6907545" cy="12280081"/>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20B8FF13-827F-5DFF-F42A-582396C201A8}"/>
              </a:ext>
            </a:extLst>
          </p:cNvPr>
          <p:cNvGrpSpPr/>
          <p:nvPr/>
        </p:nvGrpSpPr>
        <p:grpSpPr>
          <a:xfrm>
            <a:off x="205448" y="-2469256"/>
            <a:ext cx="11781104" cy="16893184"/>
            <a:chOff x="121529" y="-8295630"/>
            <a:chExt cx="11781104" cy="16893184"/>
          </a:xfrm>
        </p:grpSpPr>
        <p:sp>
          <p:nvSpPr>
            <p:cNvPr id="16" name="Speech Bubble: Rectangle with Corners Rounded 15">
              <a:extLst>
                <a:ext uri="{FF2B5EF4-FFF2-40B4-BE49-F238E27FC236}">
                  <a16:creationId xmlns:a16="http://schemas.microsoft.com/office/drawing/2014/main" id="{8B5B7EAF-9FD5-42FE-A1CB-53D7336A459D}"/>
                </a:ext>
              </a:extLst>
            </p:cNvPr>
            <p:cNvSpPr/>
            <p:nvPr/>
          </p:nvSpPr>
          <p:spPr>
            <a:xfrm>
              <a:off x="6439383" y="-8295630"/>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legreya Sans Regular" panose="00000500000000000000" pitchFamily="2" charset="0"/>
                </a:rPr>
                <a:t>Users want to send text messages instantly to contacts.</a:t>
              </a:r>
              <a:endParaRPr lang="en-IN" dirty="0">
                <a:solidFill>
                  <a:schemeClr val="tx1"/>
                </a:solidFill>
                <a:latin typeface="Alegreya Sans Regular" panose="00000500000000000000" pitchFamily="2" charset="0"/>
              </a:endParaRPr>
            </a:p>
          </p:txBody>
        </p:sp>
        <p:sp>
          <p:nvSpPr>
            <p:cNvPr id="17" name="Speech Bubble: Rectangle with Corners Rounded 16">
              <a:extLst>
                <a:ext uri="{FF2B5EF4-FFF2-40B4-BE49-F238E27FC236}">
                  <a16:creationId xmlns:a16="http://schemas.microsoft.com/office/drawing/2014/main" id="{12CB7BED-033B-3813-B4B6-6280BEE77C8D}"/>
                </a:ext>
              </a:extLst>
            </p:cNvPr>
            <p:cNvSpPr/>
            <p:nvPr/>
          </p:nvSpPr>
          <p:spPr>
            <a:xfrm>
              <a:off x="121533" y="-75880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implement a client-server architecture where messages are sent via WhatsApp servers and delivered within &lt;200 </a:t>
              </a:r>
              <a:r>
                <a:rPr lang="en-US" dirty="0" err="1">
                  <a:solidFill>
                    <a:schemeClr val="tx1"/>
                  </a:solidFill>
                  <a:latin typeface="Alegreya Sans Regular" panose="00000500000000000000" pitchFamily="2" charset="0"/>
                </a:rPr>
                <a:t>ms</a:t>
              </a:r>
              <a:r>
                <a:rPr lang="en-US" dirty="0">
                  <a:solidFill>
                    <a:schemeClr val="tx1"/>
                  </a:solidFill>
                  <a:latin typeface="Alegreya Sans Regular" panose="00000500000000000000" pitchFamily="2" charset="0"/>
                </a:rPr>
                <a:t> under normal network conditions.</a:t>
              </a:r>
              <a:endParaRPr lang="en-IN" dirty="0">
                <a:solidFill>
                  <a:schemeClr val="tx1"/>
                </a:solidFill>
                <a:latin typeface="Alegreya Sans Regular" panose="00000500000000000000" pitchFamily="2" charset="0"/>
              </a:endParaRPr>
            </a:p>
          </p:txBody>
        </p:sp>
        <p:sp>
          <p:nvSpPr>
            <p:cNvPr id="18" name="Speech Bubble: Rectangle with Corners Rounded 17">
              <a:extLst>
                <a:ext uri="{FF2B5EF4-FFF2-40B4-BE49-F238E27FC236}">
                  <a16:creationId xmlns:a16="http://schemas.microsoft.com/office/drawing/2014/main" id="{F455253F-B118-3A7C-2BDD-92B13A1A46DD}"/>
                </a:ext>
              </a:extLst>
            </p:cNvPr>
            <p:cNvSpPr/>
            <p:nvPr/>
          </p:nvSpPr>
          <p:spPr>
            <a:xfrm>
              <a:off x="6439383" y="-6267167"/>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send images, videos, audio, and documents.</a:t>
              </a:r>
              <a:endParaRPr lang="en-IN" dirty="0">
                <a:solidFill>
                  <a:schemeClr val="tx1"/>
                </a:solidFill>
                <a:latin typeface="Alegreya Sans Regular" panose="00000500000000000000" pitchFamily="2" charset="0"/>
              </a:endParaRPr>
            </a:p>
          </p:txBody>
        </p:sp>
        <p:sp>
          <p:nvSpPr>
            <p:cNvPr id="19" name="Speech Bubble: Rectangle with Corners Rounded 18">
              <a:extLst>
                <a:ext uri="{FF2B5EF4-FFF2-40B4-BE49-F238E27FC236}">
                  <a16:creationId xmlns:a16="http://schemas.microsoft.com/office/drawing/2014/main" id="{020A5FB1-46A2-98B5-5448-E61B084F2D36}"/>
                </a:ext>
              </a:extLst>
            </p:cNvPr>
            <p:cNvSpPr/>
            <p:nvPr/>
          </p:nvSpPr>
          <p:spPr>
            <a:xfrm>
              <a:off x="121533" y="-5488331"/>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support multimedia file transfer up to a specific size limit (e.g., 100 MB), compress media, and use secure file storage servers.</a:t>
              </a:r>
              <a:endParaRPr lang="en-IN" dirty="0">
                <a:solidFill>
                  <a:schemeClr val="tx1"/>
                </a:solidFill>
                <a:latin typeface="Alegreya Sans Regular" panose="00000500000000000000" pitchFamily="2" charset="0"/>
              </a:endParaRPr>
            </a:p>
          </p:txBody>
        </p:sp>
        <p:sp>
          <p:nvSpPr>
            <p:cNvPr id="20" name="Speech Bubble: Rectangle with Corners Rounded 19">
              <a:extLst>
                <a:ext uri="{FF2B5EF4-FFF2-40B4-BE49-F238E27FC236}">
                  <a16:creationId xmlns:a16="http://schemas.microsoft.com/office/drawing/2014/main" id="{1213789C-3D2C-3774-4D24-7999E542B0E3}"/>
                </a:ext>
              </a:extLst>
            </p:cNvPr>
            <p:cNvSpPr/>
            <p:nvPr/>
          </p:nvSpPr>
          <p:spPr>
            <a:xfrm>
              <a:off x="8036689" y="-4070267"/>
              <a:ext cx="3865944"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make voice and video calls.</a:t>
              </a:r>
              <a:endParaRPr lang="en-IN" dirty="0">
                <a:solidFill>
                  <a:schemeClr val="tx1"/>
                </a:solidFill>
                <a:latin typeface="Alegreya Sans Regular" panose="00000500000000000000" pitchFamily="2" charset="0"/>
              </a:endParaRPr>
            </a:p>
          </p:txBody>
        </p:sp>
        <p:sp>
          <p:nvSpPr>
            <p:cNvPr id="21" name="Speech Bubble: Rectangle with Corners Rounded 20">
              <a:extLst>
                <a:ext uri="{FF2B5EF4-FFF2-40B4-BE49-F238E27FC236}">
                  <a16:creationId xmlns:a16="http://schemas.microsoft.com/office/drawing/2014/main" id="{A66E1E09-3EA3-80C8-EC0F-7D983BC05278}"/>
                </a:ext>
              </a:extLst>
            </p:cNvPr>
            <p:cNvSpPr/>
            <p:nvPr/>
          </p:nvSpPr>
          <p:spPr>
            <a:xfrm>
              <a:off x="121531" y="-326579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VoIP services using WebRTC protocol, ensuring low-latency communication with adaptive bitrate streaming.</a:t>
              </a:r>
              <a:endParaRPr lang="en-IN" dirty="0">
                <a:solidFill>
                  <a:schemeClr val="tx1"/>
                </a:solidFill>
                <a:latin typeface="Alegreya Sans Regular" panose="00000500000000000000" pitchFamily="2" charset="0"/>
              </a:endParaRPr>
            </a:p>
          </p:txBody>
        </p:sp>
        <p:sp>
          <p:nvSpPr>
            <p:cNvPr id="23" name="Speech Bubble: Rectangle with Corners Rounded 22">
              <a:extLst>
                <a:ext uri="{FF2B5EF4-FFF2-40B4-BE49-F238E27FC236}">
                  <a16:creationId xmlns:a16="http://schemas.microsoft.com/office/drawing/2014/main" id="{0DBA0F14-AF05-1771-3D31-AF28AB36E67F}"/>
                </a:ext>
              </a:extLst>
            </p:cNvPr>
            <p:cNvSpPr/>
            <p:nvPr/>
          </p:nvSpPr>
          <p:spPr>
            <a:xfrm>
              <a:off x="7009107" y="-1854266"/>
              <a:ext cx="4893526"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their messages to be private and secure.</a:t>
              </a:r>
              <a:endParaRPr lang="en-IN" dirty="0">
                <a:solidFill>
                  <a:schemeClr val="tx1"/>
                </a:solidFill>
                <a:latin typeface="Alegreya Sans Regular" panose="00000500000000000000" pitchFamily="2" charset="0"/>
              </a:endParaRPr>
            </a:p>
          </p:txBody>
        </p:sp>
        <p:sp>
          <p:nvSpPr>
            <p:cNvPr id="24" name="Speech Bubble: Rectangle with Corners Rounded 23">
              <a:extLst>
                <a:ext uri="{FF2B5EF4-FFF2-40B4-BE49-F238E27FC236}">
                  <a16:creationId xmlns:a16="http://schemas.microsoft.com/office/drawing/2014/main" id="{432B9C4F-31F8-1A60-4610-5AD1370F7886}"/>
                </a:ext>
              </a:extLst>
            </p:cNvPr>
            <p:cNvSpPr/>
            <p:nvPr/>
          </p:nvSpPr>
          <p:spPr>
            <a:xfrm>
              <a:off x="121530" y="-772387"/>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use end-to-end encryption (Signal Protocol with AES-256 encryption, Curve25519 keys) so only sender and receiver can read the messages.</a:t>
              </a:r>
              <a:endParaRPr lang="en-IN" dirty="0">
                <a:solidFill>
                  <a:schemeClr val="tx1"/>
                </a:solidFill>
                <a:latin typeface="Alegreya Sans Regular" panose="00000500000000000000" pitchFamily="2" charset="0"/>
              </a:endParaRPr>
            </a:p>
          </p:txBody>
        </p:sp>
        <p:sp>
          <p:nvSpPr>
            <p:cNvPr id="25" name="Speech Bubble: Rectangle with Corners Rounded 24">
              <a:extLst>
                <a:ext uri="{FF2B5EF4-FFF2-40B4-BE49-F238E27FC236}">
                  <a16:creationId xmlns:a16="http://schemas.microsoft.com/office/drawing/2014/main" id="{1C9F9681-A23D-3DF4-734B-293A60B9311A}"/>
                </a:ext>
              </a:extLst>
            </p:cNvPr>
            <p:cNvSpPr/>
            <p:nvPr/>
          </p:nvSpPr>
          <p:spPr>
            <a:xfrm>
              <a:off x="7009107" y="651324"/>
              <a:ext cx="4893526" cy="79163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know when their message is sent, delivered, and read.</a:t>
              </a:r>
            </a:p>
          </p:txBody>
        </p:sp>
        <p:sp>
          <p:nvSpPr>
            <p:cNvPr id="27" name="Speech Bubble: Rectangle with Corners Rounded 26">
              <a:extLst>
                <a:ext uri="{FF2B5EF4-FFF2-40B4-BE49-F238E27FC236}">
                  <a16:creationId xmlns:a16="http://schemas.microsoft.com/office/drawing/2014/main" id="{B1AD81EC-F997-9D02-04FD-12FC326E7D59}"/>
                </a:ext>
              </a:extLst>
            </p:cNvPr>
            <p:cNvSpPr/>
            <p:nvPr/>
          </p:nvSpPr>
          <p:spPr>
            <a:xfrm>
              <a:off x="121529" y="2158446"/>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message status flags (sent , delivered , read blue) using server acknowledgments and read receipts.</a:t>
              </a:r>
              <a:endParaRPr lang="en-IN" dirty="0">
                <a:solidFill>
                  <a:schemeClr val="tx1"/>
                </a:solidFill>
                <a:latin typeface="Alegreya Sans Regular" panose="00000500000000000000" pitchFamily="2" charset="0"/>
              </a:endParaRPr>
            </a:p>
          </p:txBody>
        </p:sp>
        <p:sp>
          <p:nvSpPr>
            <p:cNvPr id="29" name="Speech Bubble: Rectangle with Corners Rounded 28">
              <a:extLst>
                <a:ext uri="{FF2B5EF4-FFF2-40B4-BE49-F238E27FC236}">
                  <a16:creationId xmlns:a16="http://schemas.microsoft.com/office/drawing/2014/main" id="{6F9756D0-68A1-F90E-3D1E-6898E03296F7}"/>
                </a:ext>
              </a:extLst>
            </p:cNvPr>
            <p:cNvSpPr/>
            <p:nvPr/>
          </p:nvSpPr>
          <p:spPr>
            <a:xfrm>
              <a:off x="7674015" y="3376257"/>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create groups and broadcast messages.</a:t>
              </a:r>
              <a:endParaRPr lang="en-IN" dirty="0">
                <a:solidFill>
                  <a:schemeClr val="tx1"/>
                </a:solidFill>
                <a:latin typeface="Alegreya Sans Regular" panose="00000500000000000000" pitchFamily="2" charset="0"/>
              </a:endParaRPr>
            </a:p>
          </p:txBody>
        </p:sp>
        <p:sp>
          <p:nvSpPr>
            <p:cNvPr id="30" name="Speech Bubble: Rectangle with Corners Rounded 29">
              <a:extLst>
                <a:ext uri="{FF2B5EF4-FFF2-40B4-BE49-F238E27FC236}">
                  <a16:creationId xmlns:a16="http://schemas.microsoft.com/office/drawing/2014/main" id="{56C14848-0FE8-C929-74A1-DA7ED5F823AD}"/>
                </a:ext>
              </a:extLst>
            </p:cNvPr>
            <p:cNvSpPr/>
            <p:nvPr/>
          </p:nvSpPr>
          <p:spPr>
            <a:xfrm>
              <a:off x="121529" y="44275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group metadata on servers (group ID, members list, permissions) and deliver messages to all group members simultaneously.</a:t>
              </a:r>
              <a:endParaRPr lang="en-IN" dirty="0">
                <a:solidFill>
                  <a:schemeClr val="tx1"/>
                </a:solidFill>
                <a:latin typeface="Alegreya Sans Regular" panose="00000500000000000000" pitchFamily="2" charset="0"/>
              </a:endParaRPr>
            </a:p>
          </p:txBody>
        </p:sp>
        <p:sp>
          <p:nvSpPr>
            <p:cNvPr id="31" name="Speech Bubble: Rectangle with Corners Rounded 30">
              <a:extLst>
                <a:ext uri="{FF2B5EF4-FFF2-40B4-BE49-F238E27FC236}">
                  <a16:creationId xmlns:a16="http://schemas.microsoft.com/office/drawing/2014/main" id="{BD673375-9A1B-31F0-F61E-7921EC6FAE52}"/>
                </a:ext>
              </a:extLst>
            </p:cNvPr>
            <p:cNvSpPr/>
            <p:nvPr/>
          </p:nvSpPr>
          <p:spPr>
            <a:xfrm>
              <a:off x="7674015" y="5885920"/>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backup and restore chat history.</a:t>
              </a:r>
              <a:endParaRPr lang="en-IN" dirty="0">
                <a:solidFill>
                  <a:schemeClr val="tx1"/>
                </a:solidFill>
                <a:latin typeface="Alegreya Sans Regular" panose="00000500000000000000" pitchFamily="2" charset="0"/>
              </a:endParaRPr>
            </a:p>
          </p:txBody>
        </p:sp>
        <p:sp>
          <p:nvSpPr>
            <p:cNvPr id="32" name="Speech Bubble: Rectangle with Corners Rounded 31">
              <a:extLst>
                <a:ext uri="{FF2B5EF4-FFF2-40B4-BE49-F238E27FC236}">
                  <a16:creationId xmlns:a16="http://schemas.microsoft.com/office/drawing/2014/main" id="{AA183F97-F986-2A06-8540-6A153D254237}"/>
                </a:ext>
              </a:extLst>
            </p:cNvPr>
            <p:cNvSpPr/>
            <p:nvPr/>
          </p:nvSpPr>
          <p:spPr>
            <a:xfrm>
              <a:off x="121529" y="7421234"/>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cloud backup integration (Google Drive/iCloud) with encrypted chat exports and scheduled backup functionality.</a:t>
              </a:r>
              <a:endParaRPr lang="en-IN" dirty="0">
                <a:solidFill>
                  <a:schemeClr val="tx1"/>
                </a:solidFill>
                <a:latin typeface="Alegreya Sans Regular" panose="00000500000000000000" pitchFamily="2" charset="0"/>
              </a:endParaRPr>
            </a:p>
          </p:txBody>
        </p:sp>
      </p:grpSp>
      <p:grpSp>
        <p:nvGrpSpPr>
          <p:cNvPr id="15" name="Group 14">
            <a:extLst>
              <a:ext uri="{FF2B5EF4-FFF2-40B4-BE49-F238E27FC236}">
                <a16:creationId xmlns:a16="http://schemas.microsoft.com/office/drawing/2014/main" id="{69C637B0-A3CA-A2AA-AFC9-F53C93BB24B1}"/>
              </a:ext>
            </a:extLst>
          </p:cNvPr>
          <p:cNvGrpSpPr/>
          <p:nvPr/>
        </p:nvGrpSpPr>
        <p:grpSpPr>
          <a:xfrm>
            <a:off x="-99176" y="-2679"/>
            <a:ext cx="12280082" cy="694481"/>
            <a:chOff x="-143217" y="-46000"/>
            <a:chExt cx="12280082" cy="694481"/>
          </a:xfrm>
        </p:grpSpPr>
        <p:sp>
          <p:nvSpPr>
            <p:cNvPr id="3" name="Rectangle 2">
              <a:extLst>
                <a:ext uri="{FF2B5EF4-FFF2-40B4-BE49-F238E27FC236}">
                  <a16:creationId xmlns:a16="http://schemas.microsoft.com/office/drawing/2014/main" id="{96CF68DF-29AE-2756-A3E6-E0CB3F22954D}"/>
                </a:ext>
              </a:extLst>
            </p:cNvPr>
            <p:cNvSpPr/>
            <p:nvPr/>
          </p:nvSpPr>
          <p:spPr>
            <a:xfrm>
              <a:off x="-143217" y="-46000"/>
              <a:ext cx="12280082" cy="69448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Oval 3">
              <a:extLst>
                <a:ext uri="{FF2B5EF4-FFF2-40B4-BE49-F238E27FC236}">
                  <a16:creationId xmlns:a16="http://schemas.microsoft.com/office/drawing/2014/main" id="{CF5181B9-6D81-9B0A-66BA-4FDB3098197C}"/>
                </a:ext>
              </a:extLst>
            </p:cNvPr>
            <p:cNvSpPr/>
            <p:nvPr/>
          </p:nvSpPr>
          <p:spPr>
            <a:xfrm>
              <a:off x="289367" y="115747"/>
              <a:ext cx="520861" cy="497711"/>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1025D6A-5388-AC00-BFA6-5C66B322696B}"/>
                </a:ext>
              </a:extLst>
            </p:cNvPr>
            <p:cNvSpPr txBox="1"/>
            <p:nvPr/>
          </p:nvSpPr>
          <p:spPr>
            <a:xfrm>
              <a:off x="810228" y="34724"/>
              <a:ext cx="2604304" cy="370390"/>
            </a:xfrm>
            <a:prstGeom prst="rect">
              <a:avLst/>
            </a:prstGeom>
            <a:noFill/>
          </p:spPr>
          <p:txBody>
            <a:bodyPr wrap="square" rtlCol="0">
              <a:spAutoFit/>
            </a:bodyPr>
            <a:lstStyle/>
            <a:p>
              <a:r>
                <a:rPr lang="en-US" dirty="0" err="1">
                  <a:latin typeface="Alegreya Sans Medium" panose="00000600000000000000" pitchFamily="2" charset="0"/>
                </a:rPr>
                <a:t>User+System</a:t>
              </a:r>
              <a:r>
                <a:rPr lang="en-US" dirty="0">
                  <a:latin typeface="Alegreya Sans Medium" panose="00000600000000000000" pitchFamily="2" charset="0"/>
                </a:rPr>
                <a:t> Requirement</a:t>
              </a:r>
              <a:endParaRPr lang="en-IN" dirty="0">
                <a:latin typeface="Alegreya Sans Medium" panose="00000600000000000000" pitchFamily="2" charset="0"/>
              </a:endParaRPr>
            </a:p>
          </p:txBody>
        </p:sp>
        <p:sp>
          <p:nvSpPr>
            <p:cNvPr id="6" name="TextBox 5">
              <a:extLst>
                <a:ext uri="{FF2B5EF4-FFF2-40B4-BE49-F238E27FC236}">
                  <a16:creationId xmlns:a16="http://schemas.microsoft.com/office/drawing/2014/main" id="{7E9ED1B4-2E91-794F-8612-AEBA50183C2B}"/>
                </a:ext>
              </a:extLst>
            </p:cNvPr>
            <p:cNvSpPr txBox="1"/>
            <p:nvPr/>
          </p:nvSpPr>
          <p:spPr>
            <a:xfrm>
              <a:off x="810228" y="306730"/>
              <a:ext cx="2604304" cy="338554"/>
            </a:xfrm>
            <a:prstGeom prst="rect">
              <a:avLst/>
            </a:prstGeom>
            <a:noFill/>
          </p:spPr>
          <p:txBody>
            <a:bodyPr wrap="square" rtlCol="0">
              <a:spAutoFit/>
            </a:bodyPr>
            <a:lstStyle/>
            <a:p>
              <a:r>
                <a:rPr lang="en-US" sz="1600" dirty="0">
                  <a:solidFill>
                    <a:schemeClr val="bg2">
                      <a:lumMod val="50000"/>
                    </a:schemeClr>
                  </a:solidFill>
                  <a:latin typeface="Alegreya Sans Regular" panose="00000500000000000000" pitchFamily="2" charset="0"/>
                </a:rPr>
                <a:t>Online</a:t>
              </a:r>
              <a:endParaRPr lang="en-IN" sz="1600" dirty="0">
                <a:solidFill>
                  <a:schemeClr val="bg2">
                    <a:lumMod val="50000"/>
                  </a:schemeClr>
                </a:solidFill>
                <a:latin typeface="Alegreya Sans Regular" panose="00000500000000000000" pitchFamily="2" charset="0"/>
              </a:endParaRPr>
            </a:p>
          </p:txBody>
        </p:sp>
      </p:grpSp>
      <p:pic>
        <p:nvPicPr>
          <p:cNvPr id="34" name="Picture 33">
            <a:extLst>
              <a:ext uri="{FF2B5EF4-FFF2-40B4-BE49-F238E27FC236}">
                <a16:creationId xmlns:a16="http://schemas.microsoft.com/office/drawing/2014/main" id="{ACA7D347-836D-16AD-DAB4-3A6F7C8AC0EE}"/>
              </a:ext>
            </a:extLst>
          </p:cNvPr>
          <p:cNvPicPr>
            <a:picLocks noChangeAspect="1"/>
          </p:cNvPicPr>
          <p:nvPr/>
        </p:nvPicPr>
        <p:blipFill>
          <a:blip r:embed="rId4"/>
          <a:stretch>
            <a:fillRect/>
          </a:stretch>
        </p:blipFill>
        <p:spPr>
          <a:xfrm>
            <a:off x="-88083" y="6331180"/>
            <a:ext cx="12280082" cy="576365"/>
          </a:xfrm>
          <a:prstGeom prst="rect">
            <a:avLst/>
          </a:prstGeom>
        </p:spPr>
      </p:pic>
      <p:pic>
        <p:nvPicPr>
          <p:cNvPr id="37" name="Picture 36">
            <a:extLst>
              <a:ext uri="{FF2B5EF4-FFF2-40B4-BE49-F238E27FC236}">
                <a16:creationId xmlns:a16="http://schemas.microsoft.com/office/drawing/2014/main" id="{A0E0E451-769D-F2A7-AC19-BB64D4F4DE9C}"/>
              </a:ext>
            </a:extLst>
          </p:cNvPr>
          <p:cNvPicPr>
            <a:picLocks noChangeAspect="1"/>
          </p:cNvPicPr>
          <p:nvPr/>
        </p:nvPicPr>
        <p:blipFill>
          <a:blip r:embed="rId5">
            <a:clrChange>
              <a:clrFrom>
                <a:srgbClr val="FEFEFE"/>
              </a:clrFrom>
              <a:clrTo>
                <a:srgbClr val="FEFEFE">
                  <a:alpha val="0"/>
                </a:srgbClr>
              </a:clrTo>
            </a:clrChange>
          </a:blip>
          <a:stretch>
            <a:fillRect/>
          </a:stretch>
        </p:blipFill>
        <p:spPr>
          <a:xfrm>
            <a:off x="10346203" y="37896"/>
            <a:ext cx="1724266" cy="571580"/>
          </a:xfrm>
          <a:prstGeom prst="rect">
            <a:avLst/>
          </a:prstGeom>
        </p:spPr>
      </p:pic>
    </p:spTree>
    <p:extLst>
      <p:ext uri="{BB962C8B-B14F-4D97-AF65-F5344CB8AC3E}">
        <p14:creationId xmlns:p14="http://schemas.microsoft.com/office/powerpoint/2010/main" val="3829428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23EA0-CB7B-6037-1F07-7BD2C92E8F8F}"/>
            </a:ext>
          </a:extLst>
        </p:cNvPr>
        <p:cNvGrpSpPr/>
        <p:nvPr/>
      </p:nvGrpSpPr>
      <p:grpSpPr>
        <a:xfrm>
          <a:off x="0" y="0"/>
          <a:ext cx="0" cy="0"/>
          <a:chOff x="0" y="0"/>
          <a:chExt cx="0" cy="0"/>
        </a:xfrm>
      </p:grpSpPr>
      <p:pic>
        <p:nvPicPr>
          <p:cNvPr id="1030" name="Picture 6" descr="Whatsapp Black, abstract, abstract digital, abstraction, abstracts, background, digital, pattern, texture, HD phone wallpaper">
            <a:extLst>
              <a:ext uri="{FF2B5EF4-FFF2-40B4-BE49-F238E27FC236}">
                <a16:creationId xmlns:a16="http://schemas.microsoft.com/office/drawing/2014/main" id="{19D66585-C8B2-9089-8A0C-EC84CB717B99}"/>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5400000">
            <a:off x="2598185" y="-2005774"/>
            <a:ext cx="6907545" cy="12280081"/>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8FD5C895-53B7-2EDF-B156-77760124D538}"/>
              </a:ext>
            </a:extLst>
          </p:cNvPr>
          <p:cNvGrpSpPr/>
          <p:nvPr/>
        </p:nvGrpSpPr>
        <p:grpSpPr>
          <a:xfrm>
            <a:off x="205448" y="-3557281"/>
            <a:ext cx="11781104" cy="16893184"/>
            <a:chOff x="121529" y="-8295630"/>
            <a:chExt cx="11781104" cy="16893184"/>
          </a:xfrm>
        </p:grpSpPr>
        <p:sp>
          <p:nvSpPr>
            <p:cNvPr id="16" name="Speech Bubble: Rectangle with Corners Rounded 15">
              <a:extLst>
                <a:ext uri="{FF2B5EF4-FFF2-40B4-BE49-F238E27FC236}">
                  <a16:creationId xmlns:a16="http://schemas.microsoft.com/office/drawing/2014/main" id="{1334B7E2-DB40-489D-D9D7-5046AC5DB962}"/>
                </a:ext>
              </a:extLst>
            </p:cNvPr>
            <p:cNvSpPr/>
            <p:nvPr/>
          </p:nvSpPr>
          <p:spPr>
            <a:xfrm>
              <a:off x="6439383" y="-8295630"/>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legreya Sans Regular" panose="00000500000000000000" pitchFamily="2" charset="0"/>
                </a:rPr>
                <a:t>Users want to send text messages instantly to contacts.</a:t>
              </a:r>
              <a:endParaRPr lang="en-IN" dirty="0">
                <a:solidFill>
                  <a:schemeClr val="tx1"/>
                </a:solidFill>
                <a:latin typeface="Alegreya Sans Regular" panose="00000500000000000000" pitchFamily="2" charset="0"/>
              </a:endParaRPr>
            </a:p>
          </p:txBody>
        </p:sp>
        <p:sp>
          <p:nvSpPr>
            <p:cNvPr id="17" name="Speech Bubble: Rectangle with Corners Rounded 16">
              <a:extLst>
                <a:ext uri="{FF2B5EF4-FFF2-40B4-BE49-F238E27FC236}">
                  <a16:creationId xmlns:a16="http://schemas.microsoft.com/office/drawing/2014/main" id="{EEE2D7BF-AD36-A2E1-37BC-B1AB35127EC0}"/>
                </a:ext>
              </a:extLst>
            </p:cNvPr>
            <p:cNvSpPr/>
            <p:nvPr/>
          </p:nvSpPr>
          <p:spPr>
            <a:xfrm>
              <a:off x="121533" y="-75880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implement a client-server architecture where messages are sent via WhatsApp servers and delivered within &lt;200 </a:t>
              </a:r>
              <a:r>
                <a:rPr lang="en-US" dirty="0" err="1">
                  <a:solidFill>
                    <a:schemeClr val="tx1"/>
                  </a:solidFill>
                  <a:latin typeface="Alegreya Sans Regular" panose="00000500000000000000" pitchFamily="2" charset="0"/>
                </a:rPr>
                <a:t>ms</a:t>
              </a:r>
              <a:r>
                <a:rPr lang="en-US" dirty="0">
                  <a:solidFill>
                    <a:schemeClr val="tx1"/>
                  </a:solidFill>
                  <a:latin typeface="Alegreya Sans Regular" panose="00000500000000000000" pitchFamily="2" charset="0"/>
                </a:rPr>
                <a:t> under normal network conditions.</a:t>
              </a:r>
              <a:endParaRPr lang="en-IN" dirty="0">
                <a:solidFill>
                  <a:schemeClr val="tx1"/>
                </a:solidFill>
                <a:latin typeface="Alegreya Sans Regular" panose="00000500000000000000" pitchFamily="2" charset="0"/>
              </a:endParaRPr>
            </a:p>
          </p:txBody>
        </p:sp>
        <p:sp>
          <p:nvSpPr>
            <p:cNvPr id="18" name="Speech Bubble: Rectangle with Corners Rounded 17">
              <a:extLst>
                <a:ext uri="{FF2B5EF4-FFF2-40B4-BE49-F238E27FC236}">
                  <a16:creationId xmlns:a16="http://schemas.microsoft.com/office/drawing/2014/main" id="{9FC47DCE-6B36-D83C-EFA9-A1289A56AE8D}"/>
                </a:ext>
              </a:extLst>
            </p:cNvPr>
            <p:cNvSpPr/>
            <p:nvPr/>
          </p:nvSpPr>
          <p:spPr>
            <a:xfrm>
              <a:off x="6439383" y="-6267167"/>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send images, videos, audio, and documents.</a:t>
              </a:r>
              <a:endParaRPr lang="en-IN" dirty="0">
                <a:solidFill>
                  <a:schemeClr val="tx1"/>
                </a:solidFill>
                <a:latin typeface="Alegreya Sans Regular" panose="00000500000000000000" pitchFamily="2" charset="0"/>
              </a:endParaRPr>
            </a:p>
          </p:txBody>
        </p:sp>
        <p:sp>
          <p:nvSpPr>
            <p:cNvPr id="19" name="Speech Bubble: Rectangle with Corners Rounded 18">
              <a:extLst>
                <a:ext uri="{FF2B5EF4-FFF2-40B4-BE49-F238E27FC236}">
                  <a16:creationId xmlns:a16="http://schemas.microsoft.com/office/drawing/2014/main" id="{303BE7A7-2187-C476-9FED-3F810A270278}"/>
                </a:ext>
              </a:extLst>
            </p:cNvPr>
            <p:cNvSpPr/>
            <p:nvPr/>
          </p:nvSpPr>
          <p:spPr>
            <a:xfrm>
              <a:off x="121533" y="-5488331"/>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support multimedia file transfer up to a specific size limit (e.g., 100 MB), compress media, and use secure file storage servers.</a:t>
              </a:r>
              <a:endParaRPr lang="en-IN" dirty="0">
                <a:solidFill>
                  <a:schemeClr val="tx1"/>
                </a:solidFill>
                <a:latin typeface="Alegreya Sans Regular" panose="00000500000000000000" pitchFamily="2" charset="0"/>
              </a:endParaRPr>
            </a:p>
          </p:txBody>
        </p:sp>
        <p:sp>
          <p:nvSpPr>
            <p:cNvPr id="20" name="Speech Bubble: Rectangle with Corners Rounded 19">
              <a:extLst>
                <a:ext uri="{FF2B5EF4-FFF2-40B4-BE49-F238E27FC236}">
                  <a16:creationId xmlns:a16="http://schemas.microsoft.com/office/drawing/2014/main" id="{5E05BA0C-2269-D545-E9B8-4F603389EE1F}"/>
                </a:ext>
              </a:extLst>
            </p:cNvPr>
            <p:cNvSpPr/>
            <p:nvPr/>
          </p:nvSpPr>
          <p:spPr>
            <a:xfrm>
              <a:off x="8036689" y="-4070267"/>
              <a:ext cx="3865944"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make voice and video calls.</a:t>
              </a:r>
              <a:endParaRPr lang="en-IN" dirty="0">
                <a:solidFill>
                  <a:schemeClr val="tx1"/>
                </a:solidFill>
                <a:latin typeface="Alegreya Sans Regular" panose="00000500000000000000" pitchFamily="2" charset="0"/>
              </a:endParaRPr>
            </a:p>
          </p:txBody>
        </p:sp>
        <p:sp>
          <p:nvSpPr>
            <p:cNvPr id="21" name="Speech Bubble: Rectangle with Corners Rounded 20">
              <a:extLst>
                <a:ext uri="{FF2B5EF4-FFF2-40B4-BE49-F238E27FC236}">
                  <a16:creationId xmlns:a16="http://schemas.microsoft.com/office/drawing/2014/main" id="{757A59B6-4B75-27BE-1198-298D5BA8F8E8}"/>
                </a:ext>
              </a:extLst>
            </p:cNvPr>
            <p:cNvSpPr/>
            <p:nvPr/>
          </p:nvSpPr>
          <p:spPr>
            <a:xfrm>
              <a:off x="121531" y="-326579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VoIP services using WebRTC protocol, ensuring low-latency communication with adaptive bitrate streaming.</a:t>
              </a:r>
              <a:endParaRPr lang="en-IN" dirty="0">
                <a:solidFill>
                  <a:schemeClr val="tx1"/>
                </a:solidFill>
                <a:latin typeface="Alegreya Sans Regular" panose="00000500000000000000" pitchFamily="2" charset="0"/>
              </a:endParaRPr>
            </a:p>
          </p:txBody>
        </p:sp>
        <p:sp>
          <p:nvSpPr>
            <p:cNvPr id="23" name="Speech Bubble: Rectangle with Corners Rounded 22">
              <a:extLst>
                <a:ext uri="{FF2B5EF4-FFF2-40B4-BE49-F238E27FC236}">
                  <a16:creationId xmlns:a16="http://schemas.microsoft.com/office/drawing/2014/main" id="{20547E85-EA45-102C-C79E-038B1B14B201}"/>
                </a:ext>
              </a:extLst>
            </p:cNvPr>
            <p:cNvSpPr/>
            <p:nvPr/>
          </p:nvSpPr>
          <p:spPr>
            <a:xfrm>
              <a:off x="7009107" y="-1854266"/>
              <a:ext cx="4893526"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their messages to be private and secure.</a:t>
              </a:r>
              <a:endParaRPr lang="en-IN" dirty="0">
                <a:solidFill>
                  <a:schemeClr val="tx1"/>
                </a:solidFill>
                <a:latin typeface="Alegreya Sans Regular" panose="00000500000000000000" pitchFamily="2" charset="0"/>
              </a:endParaRPr>
            </a:p>
          </p:txBody>
        </p:sp>
        <p:sp>
          <p:nvSpPr>
            <p:cNvPr id="24" name="Speech Bubble: Rectangle with Corners Rounded 23">
              <a:extLst>
                <a:ext uri="{FF2B5EF4-FFF2-40B4-BE49-F238E27FC236}">
                  <a16:creationId xmlns:a16="http://schemas.microsoft.com/office/drawing/2014/main" id="{6736AE3D-6933-F82C-046D-F4DCAA310767}"/>
                </a:ext>
              </a:extLst>
            </p:cNvPr>
            <p:cNvSpPr/>
            <p:nvPr/>
          </p:nvSpPr>
          <p:spPr>
            <a:xfrm>
              <a:off x="121530" y="-772387"/>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use end-to-end encryption (Signal Protocol with AES-256 encryption, Curve25519 keys) so only sender and receiver can read the messages.</a:t>
              </a:r>
              <a:endParaRPr lang="en-IN" dirty="0">
                <a:solidFill>
                  <a:schemeClr val="tx1"/>
                </a:solidFill>
                <a:latin typeface="Alegreya Sans Regular" panose="00000500000000000000" pitchFamily="2" charset="0"/>
              </a:endParaRPr>
            </a:p>
          </p:txBody>
        </p:sp>
        <p:sp>
          <p:nvSpPr>
            <p:cNvPr id="25" name="Speech Bubble: Rectangle with Corners Rounded 24">
              <a:extLst>
                <a:ext uri="{FF2B5EF4-FFF2-40B4-BE49-F238E27FC236}">
                  <a16:creationId xmlns:a16="http://schemas.microsoft.com/office/drawing/2014/main" id="{49338138-A8D1-03D2-8857-957D1AB4EC62}"/>
                </a:ext>
              </a:extLst>
            </p:cNvPr>
            <p:cNvSpPr/>
            <p:nvPr/>
          </p:nvSpPr>
          <p:spPr>
            <a:xfrm>
              <a:off x="7009107" y="651324"/>
              <a:ext cx="4893526" cy="79163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know when their message is sent, delivered, and read.</a:t>
              </a:r>
            </a:p>
          </p:txBody>
        </p:sp>
        <p:sp>
          <p:nvSpPr>
            <p:cNvPr id="27" name="Speech Bubble: Rectangle with Corners Rounded 26">
              <a:extLst>
                <a:ext uri="{FF2B5EF4-FFF2-40B4-BE49-F238E27FC236}">
                  <a16:creationId xmlns:a16="http://schemas.microsoft.com/office/drawing/2014/main" id="{5EB1C4D1-3669-7BC6-B351-DFB74DC711B1}"/>
                </a:ext>
              </a:extLst>
            </p:cNvPr>
            <p:cNvSpPr/>
            <p:nvPr/>
          </p:nvSpPr>
          <p:spPr>
            <a:xfrm>
              <a:off x="121529" y="2158446"/>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message status flags (sent , delivered , read blue) using server acknowledgments and read receipts.</a:t>
              </a:r>
              <a:endParaRPr lang="en-IN" dirty="0">
                <a:solidFill>
                  <a:schemeClr val="tx1"/>
                </a:solidFill>
                <a:latin typeface="Alegreya Sans Regular" panose="00000500000000000000" pitchFamily="2" charset="0"/>
              </a:endParaRPr>
            </a:p>
          </p:txBody>
        </p:sp>
        <p:sp>
          <p:nvSpPr>
            <p:cNvPr id="29" name="Speech Bubble: Rectangle with Corners Rounded 28">
              <a:extLst>
                <a:ext uri="{FF2B5EF4-FFF2-40B4-BE49-F238E27FC236}">
                  <a16:creationId xmlns:a16="http://schemas.microsoft.com/office/drawing/2014/main" id="{ED54991B-3265-72E1-F69A-4C57DCC12F47}"/>
                </a:ext>
              </a:extLst>
            </p:cNvPr>
            <p:cNvSpPr/>
            <p:nvPr/>
          </p:nvSpPr>
          <p:spPr>
            <a:xfrm>
              <a:off x="7674015" y="3376257"/>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create groups and broadcast messages.</a:t>
              </a:r>
              <a:endParaRPr lang="en-IN" dirty="0">
                <a:solidFill>
                  <a:schemeClr val="tx1"/>
                </a:solidFill>
                <a:latin typeface="Alegreya Sans Regular" panose="00000500000000000000" pitchFamily="2" charset="0"/>
              </a:endParaRPr>
            </a:p>
          </p:txBody>
        </p:sp>
        <p:sp>
          <p:nvSpPr>
            <p:cNvPr id="30" name="Speech Bubble: Rectangle with Corners Rounded 29">
              <a:extLst>
                <a:ext uri="{FF2B5EF4-FFF2-40B4-BE49-F238E27FC236}">
                  <a16:creationId xmlns:a16="http://schemas.microsoft.com/office/drawing/2014/main" id="{4A4DB207-9EE9-B0E7-1885-5B7E164A2F13}"/>
                </a:ext>
              </a:extLst>
            </p:cNvPr>
            <p:cNvSpPr/>
            <p:nvPr/>
          </p:nvSpPr>
          <p:spPr>
            <a:xfrm>
              <a:off x="121529" y="44275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group metadata on servers (group ID, members list, permissions) and deliver messages to all group members simultaneously.</a:t>
              </a:r>
              <a:endParaRPr lang="en-IN" dirty="0">
                <a:solidFill>
                  <a:schemeClr val="tx1"/>
                </a:solidFill>
                <a:latin typeface="Alegreya Sans Regular" panose="00000500000000000000" pitchFamily="2" charset="0"/>
              </a:endParaRPr>
            </a:p>
          </p:txBody>
        </p:sp>
        <p:sp>
          <p:nvSpPr>
            <p:cNvPr id="31" name="Speech Bubble: Rectangle with Corners Rounded 30">
              <a:extLst>
                <a:ext uri="{FF2B5EF4-FFF2-40B4-BE49-F238E27FC236}">
                  <a16:creationId xmlns:a16="http://schemas.microsoft.com/office/drawing/2014/main" id="{E653BDFD-C14E-8330-A017-CD102C0EBD9C}"/>
                </a:ext>
              </a:extLst>
            </p:cNvPr>
            <p:cNvSpPr/>
            <p:nvPr/>
          </p:nvSpPr>
          <p:spPr>
            <a:xfrm>
              <a:off x="7674015" y="5885920"/>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backup and restore chat history.</a:t>
              </a:r>
              <a:endParaRPr lang="en-IN" dirty="0">
                <a:solidFill>
                  <a:schemeClr val="tx1"/>
                </a:solidFill>
                <a:latin typeface="Alegreya Sans Regular" panose="00000500000000000000" pitchFamily="2" charset="0"/>
              </a:endParaRPr>
            </a:p>
          </p:txBody>
        </p:sp>
        <p:sp>
          <p:nvSpPr>
            <p:cNvPr id="32" name="Speech Bubble: Rectangle with Corners Rounded 31">
              <a:extLst>
                <a:ext uri="{FF2B5EF4-FFF2-40B4-BE49-F238E27FC236}">
                  <a16:creationId xmlns:a16="http://schemas.microsoft.com/office/drawing/2014/main" id="{3CC20079-E660-528C-9E2A-DBA8B19F08E6}"/>
                </a:ext>
              </a:extLst>
            </p:cNvPr>
            <p:cNvSpPr/>
            <p:nvPr/>
          </p:nvSpPr>
          <p:spPr>
            <a:xfrm>
              <a:off x="121529" y="7421234"/>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cloud backup integration (Google Drive/iCloud) with encrypted chat exports and scheduled backup functionality.</a:t>
              </a:r>
              <a:endParaRPr lang="en-IN" dirty="0">
                <a:solidFill>
                  <a:schemeClr val="tx1"/>
                </a:solidFill>
                <a:latin typeface="Alegreya Sans Regular" panose="00000500000000000000" pitchFamily="2" charset="0"/>
              </a:endParaRPr>
            </a:p>
          </p:txBody>
        </p:sp>
      </p:grpSp>
      <p:grpSp>
        <p:nvGrpSpPr>
          <p:cNvPr id="15" name="Group 14">
            <a:extLst>
              <a:ext uri="{FF2B5EF4-FFF2-40B4-BE49-F238E27FC236}">
                <a16:creationId xmlns:a16="http://schemas.microsoft.com/office/drawing/2014/main" id="{7FC702F5-3084-A5DE-675C-04FC2868FEEA}"/>
              </a:ext>
            </a:extLst>
          </p:cNvPr>
          <p:cNvGrpSpPr/>
          <p:nvPr/>
        </p:nvGrpSpPr>
        <p:grpSpPr>
          <a:xfrm>
            <a:off x="-99176" y="-2679"/>
            <a:ext cx="12280082" cy="694481"/>
            <a:chOff x="-143217" y="-46000"/>
            <a:chExt cx="12280082" cy="694481"/>
          </a:xfrm>
        </p:grpSpPr>
        <p:sp>
          <p:nvSpPr>
            <p:cNvPr id="3" name="Rectangle 2">
              <a:extLst>
                <a:ext uri="{FF2B5EF4-FFF2-40B4-BE49-F238E27FC236}">
                  <a16:creationId xmlns:a16="http://schemas.microsoft.com/office/drawing/2014/main" id="{85661609-72A5-DDC9-778C-1CCBFAB5BF73}"/>
                </a:ext>
              </a:extLst>
            </p:cNvPr>
            <p:cNvSpPr/>
            <p:nvPr/>
          </p:nvSpPr>
          <p:spPr>
            <a:xfrm>
              <a:off x="-143217" y="-46000"/>
              <a:ext cx="12280082" cy="69448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Oval 3">
              <a:extLst>
                <a:ext uri="{FF2B5EF4-FFF2-40B4-BE49-F238E27FC236}">
                  <a16:creationId xmlns:a16="http://schemas.microsoft.com/office/drawing/2014/main" id="{CA043A3E-0B92-B60C-9796-81ED46FBBEA9}"/>
                </a:ext>
              </a:extLst>
            </p:cNvPr>
            <p:cNvSpPr/>
            <p:nvPr/>
          </p:nvSpPr>
          <p:spPr>
            <a:xfrm>
              <a:off x="289367" y="115747"/>
              <a:ext cx="520861" cy="497711"/>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9D0AFD89-97A8-890F-35A0-02CE1C6EEB77}"/>
                </a:ext>
              </a:extLst>
            </p:cNvPr>
            <p:cNvSpPr txBox="1"/>
            <p:nvPr/>
          </p:nvSpPr>
          <p:spPr>
            <a:xfrm>
              <a:off x="810228" y="34724"/>
              <a:ext cx="2604304" cy="370390"/>
            </a:xfrm>
            <a:prstGeom prst="rect">
              <a:avLst/>
            </a:prstGeom>
            <a:noFill/>
          </p:spPr>
          <p:txBody>
            <a:bodyPr wrap="square" rtlCol="0">
              <a:spAutoFit/>
            </a:bodyPr>
            <a:lstStyle/>
            <a:p>
              <a:r>
                <a:rPr lang="en-US" dirty="0" err="1">
                  <a:latin typeface="Alegreya Sans Medium" panose="00000600000000000000" pitchFamily="2" charset="0"/>
                </a:rPr>
                <a:t>User+System</a:t>
              </a:r>
              <a:r>
                <a:rPr lang="en-US" dirty="0">
                  <a:latin typeface="Alegreya Sans Medium" panose="00000600000000000000" pitchFamily="2" charset="0"/>
                </a:rPr>
                <a:t> Requirement</a:t>
              </a:r>
              <a:endParaRPr lang="en-IN" dirty="0">
                <a:latin typeface="Alegreya Sans Medium" panose="00000600000000000000" pitchFamily="2" charset="0"/>
              </a:endParaRPr>
            </a:p>
          </p:txBody>
        </p:sp>
        <p:sp>
          <p:nvSpPr>
            <p:cNvPr id="6" name="TextBox 5">
              <a:extLst>
                <a:ext uri="{FF2B5EF4-FFF2-40B4-BE49-F238E27FC236}">
                  <a16:creationId xmlns:a16="http://schemas.microsoft.com/office/drawing/2014/main" id="{C3F3719F-512E-F5EB-F110-28593D52C1FD}"/>
                </a:ext>
              </a:extLst>
            </p:cNvPr>
            <p:cNvSpPr txBox="1"/>
            <p:nvPr/>
          </p:nvSpPr>
          <p:spPr>
            <a:xfrm>
              <a:off x="810228" y="306730"/>
              <a:ext cx="2604304" cy="338554"/>
            </a:xfrm>
            <a:prstGeom prst="rect">
              <a:avLst/>
            </a:prstGeom>
            <a:noFill/>
          </p:spPr>
          <p:txBody>
            <a:bodyPr wrap="square" rtlCol="0">
              <a:spAutoFit/>
            </a:bodyPr>
            <a:lstStyle/>
            <a:p>
              <a:r>
                <a:rPr lang="en-US" sz="1600" dirty="0">
                  <a:solidFill>
                    <a:schemeClr val="bg2">
                      <a:lumMod val="50000"/>
                    </a:schemeClr>
                  </a:solidFill>
                  <a:latin typeface="Alegreya Sans Regular" panose="00000500000000000000" pitchFamily="2" charset="0"/>
                </a:rPr>
                <a:t>Online</a:t>
              </a:r>
              <a:endParaRPr lang="en-IN" sz="1600" dirty="0">
                <a:solidFill>
                  <a:schemeClr val="bg2">
                    <a:lumMod val="50000"/>
                  </a:schemeClr>
                </a:solidFill>
                <a:latin typeface="Alegreya Sans Regular" panose="00000500000000000000" pitchFamily="2" charset="0"/>
              </a:endParaRPr>
            </a:p>
          </p:txBody>
        </p:sp>
      </p:grpSp>
      <p:pic>
        <p:nvPicPr>
          <p:cNvPr id="34" name="Picture 33">
            <a:extLst>
              <a:ext uri="{FF2B5EF4-FFF2-40B4-BE49-F238E27FC236}">
                <a16:creationId xmlns:a16="http://schemas.microsoft.com/office/drawing/2014/main" id="{DA8D6078-25B7-44DE-4593-82852ED4F617}"/>
              </a:ext>
            </a:extLst>
          </p:cNvPr>
          <p:cNvPicPr>
            <a:picLocks noChangeAspect="1"/>
          </p:cNvPicPr>
          <p:nvPr/>
        </p:nvPicPr>
        <p:blipFill>
          <a:blip r:embed="rId4"/>
          <a:stretch>
            <a:fillRect/>
          </a:stretch>
        </p:blipFill>
        <p:spPr>
          <a:xfrm>
            <a:off x="-88083" y="6331180"/>
            <a:ext cx="12280082" cy="576365"/>
          </a:xfrm>
          <a:prstGeom prst="rect">
            <a:avLst/>
          </a:prstGeom>
        </p:spPr>
      </p:pic>
      <p:pic>
        <p:nvPicPr>
          <p:cNvPr id="37" name="Picture 36">
            <a:extLst>
              <a:ext uri="{FF2B5EF4-FFF2-40B4-BE49-F238E27FC236}">
                <a16:creationId xmlns:a16="http://schemas.microsoft.com/office/drawing/2014/main" id="{FC2BEC45-414B-4EAA-7A77-3429AB17CE5E}"/>
              </a:ext>
            </a:extLst>
          </p:cNvPr>
          <p:cNvPicPr>
            <a:picLocks noChangeAspect="1"/>
          </p:cNvPicPr>
          <p:nvPr/>
        </p:nvPicPr>
        <p:blipFill>
          <a:blip r:embed="rId5">
            <a:clrChange>
              <a:clrFrom>
                <a:srgbClr val="FEFEFE"/>
              </a:clrFrom>
              <a:clrTo>
                <a:srgbClr val="FEFEFE">
                  <a:alpha val="0"/>
                </a:srgbClr>
              </a:clrTo>
            </a:clrChange>
          </a:blip>
          <a:stretch>
            <a:fillRect/>
          </a:stretch>
        </p:blipFill>
        <p:spPr>
          <a:xfrm>
            <a:off x="10346203" y="37896"/>
            <a:ext cx="1724266" cy="571580"/>
          </a:xfrm>
          <a:prstGeom prst="rect">
            <a:avLst/>
          </a:prstGeom>
        </p:spPr>
      </p:pic>
    </p:spTree>
    <p:extLst>
      <p:ext uri="{BB962C8B-B14F-4D97-AF65-F5344CB8AC3E}">
        <p14:creationId xmlns:p14="http://schemas.microsoft.com/office/powerpoint/2010/main" val="2355118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72BE4-48A0-3B34-DDB4-948C365EFE70}"/>
            </a:ext>
          </a:extLst>
        </p:cNvPr>
        <p:cNvGrpSpPr/>
        <p:nvPr/>
      </p:nvGrpSpPr>
      <p:grpSpPr>
        <a:xfrm>
          <a:off x="0" y="0"/>
          <a:ext cx="0" cy="0"/>
          <a:chOff x="0" y="0"/>
          <a:chExt cx="0" cy="0"/>
        </a:xfrm>
      </p:grpSpPr>
      <p:pic>
        <p:nvPicPr>
          <p:cNvPr id="1030" name="Picture 6" descr="Whatsapp Black, abstract, abstract digital, abstraction, abstracts, background, digital, pattern, texture, HD phone wallpaper">
            <a:extLst>
              <a:ext uri="{FF2B5EF4-FFF2-40B4-BE49-F238E27FC236}">
                <a16:creationId xmlns:a16="http://schemas.microsoft.com/office/drawing/2014/main" id="{7C55CBA4-7631-E8C7-67C6-075EF3BB842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5400000">
            <a:off x="2598185" y="-2005774"/>
            <a:ext cx="6907545" cy="12280081"/>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41D12AE1-A9B6-E40A-D8C4-39FD6107ECAE}"/>
              </a:ext>
            </a:extLst>
          </p:cNvPr>
          <p:cNvGrpSpPr/>
          <p:nvPr/>
        </p:nvGrpSpPr>
        <p:grpSpPr>
          <a:xfrm>
            <a:off x="205448" y="-5351357"/>
            <a:ext cx="11781104" cy="16893184"/>
            <a:chOff x="121529" y="-8295630"/>
            <a:chExt cx="11781104" cy="16893184"/>
          </a:xfrm>
        </p:grpSpPr>
        <p:sp>
          <p:nvSpPr>
            <p:cNvPr id="16" name="Speech Bubble: Rectangle with Corners Rounded 15">
              <a:extLst>
                <a:ext uri="{FF2B5EF4-FFF2-40B4-BE49-F238E27FC236}">
                  <a16:creationId xmlns:a16="http://schemas.microsoft.com/office/drawing/2014/main" id="{8869922B-E48D-FE68-3A8C-2CA30C45943B}"/>
                </a:ext>
              </a:extLst>
            </p:cNvPr>
            <p:cNvSpPr/>
            <p:nvPr/>
          </p:nvSpPr>
          <p:spPr>
            <a:xfrm>
              <a:off x="6439383" y="-8295630"/>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legreya Sans Regular" panose="00000500000000000000" pitchFamily="2" charset="0"/>
                </a:rPr>
                <a:t>Users want to send text messages instantly to contacts.</a:t>
              </a:r>
              <a:endParaRPr lang="en-IN" dirty="0">
                <a:solidFill>
                  <a:schemeClr val="tx1"/>
                </a:solidFill>
                <a:latin typeface="Alegreya Sans Regular" panose="00000500000000000000" pitchFamily="2" charset="0"/>
              </a:endParaRPr>
            </a:p>
          </p:txBody>
        </p:sp>
        <p:sp>
          <p:nvSpPr>
            <p:cNvPr id="17" name="Speech Bubble: Rectangle with Corners Rounded 16">
              <a:extLst>
                <a:ext uri="{FF2B5EF4-FFF2-40B4-BE49-F238E27FC236}">
                  <a16:creationId xmlns:a16="http://schemas.microsoft.com/office/drawing/2014/main" id="{984466F3-4E4B-ECC1-8A28-E271D4517CEF}"/>
                </a:ext>
              </a:extLst>
            </p:cNvPr>
            <p:cNvSpPr/>
            <p:nvPr/>
          </p:nvSpPr>
          <p:spPr>
            <a:xfrm>
              <a:off x="121533" y="-75880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implement a client-server architecture where messages are sent via WhatsApp servers and delivered within &lt;200 </a:t>
              </a:r>
              <a:r>
                <a:rPr lang="en-US" dirty="0" err="1">
                  <a:solidFill>
                    <a:schemeClr val="tx1"/>
                  </a:solidFill>
                  <a:latin typeface="Alegreya Sans Regular" panose="00000500000000000000" pitchFamily="2" charset="0"/>
                </a:rPr>
                <a:t>ms</a:t>
              </a:r>
              <a:r>
                <a:rPr lang="en-US" dirty="0">
                  <a:solidFill>
                    <a:schemeClr val="tx1"/>
                  </a:solidFill>
                  <a:latin typeface="Alegreya Sans Regular" panose="00000500000000000000" pitchFamily="2" charset="0"/>
                </a:rPr>
                <a:t> under normal network conditions.</a:t>
              </a:r>
              <a:endParaRPr lang="en-IN" dirty="0">
                <a:solidFill>
                  <a:schemeClr val="tx1"/>
                </a:solidFill>
                <a:latin typeface="Alegreya Sans Regular" panose="00000500000000000000" pitchFamily="2" charset="0"/>
              </a:endParaRPr>
            </a:p>
          </p:txBody>
        </p:sp>
        <p:sp>
          <p:nvSpPr>
            <p:cNvPr id="18" name="Speech Bubble: Rectangle with Corners Rounded 17">
              <a:extLst>
                <a:ext uri="{FF2B5EF4-FFF2-40B4-BE49-F238E27FC236}">
                  <a16:creationId xmlns:a16="http://schemas.microsoft.com/office/drawing/2014/main" id="{45C42E8F-8FC0-7671-2C7E-B5315397BCA0}"/>
                </a:ext>
              </a:extLst>
            </p:cNvPr>
            <p:cNvSpPr/>
            <p:nvPr/>
          </p:nvSpPr>
          <p:spPr>
            <a:xfrm>
              <a:off x="6439383" y="-6267167"/>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send images, videos, audio, and documents.</a:t>
              </a:r>
              <a:endParaRPr lang="en-IN" dirty="0">
                <a:solidFill>
                  <a:schemeClr val="tx1"/>
                </a:solidFill>
                <a:latin typeface="Alegreya Sans Regular" panose="00000500000000000000" pitchFamily="2" charset="0"/>
              </a:endParaRPr>
            </a:p>
          </p:txBody>
        </p:sp>
        <p:sp>
          <p:nvSpPr>
            <p:cNvPr id="19" name="Speech Bubble: Rectangle with Corners Rounded 18">
              <a:extLst>
                <a:ext uri="{FF2B5EF4-FFF2-40B4-BE49-F238E27FC236}">
                  <a16:creationId xmlns:a16="http://schemas.microsoft.com/office/drawing/2014/main" id="{EEA8D097-9189-1BB1-3E32-D2C11FA8DB70}"/>
                </a:ext>
              </a:extLst>
            </p:cNvPr>
            <p:cNvSpPr/>
            <p:nvPr/>
          </p:nvSpPr>
          <p:spPr>
            <a:xfrm>
              <a:off x="121533" y="-5488331"/>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support multimedia file transfer up to a specific size limit (e.g., 100 MB), compress media, and use secure file storage servers.</a:t>
              </a:r>
              <a:endParaRPr lang="en-IN" dirty="0">
                <a:solidFill>
                  <a:schemeClr val="tx1"/>
                </a:solidFill>
                <a:latin typeface="Alegreya Sans Regular" panose="00000500000000000000" pitchFamily="2" charset="0"/>
              </a:endParaRPr>
            </a:p>
          </p:txBody>
        </p:sp>
        <p:sp>
          <p:nvSpPr>
            <p:cNvPr id="20" name="Speech Bubble: Rectangle with Corners Rounded 19">
              <a:extLst>
                <a:ext uri="{FF2B5EF4-FFF2-40B4-BE49-F238E27FC236}">
                  <a16:creationId xmlns:a16="http://schemas.microsoft.com/office/drawing/2014/main" id="{555BEF07-7E40-BB0C-6434-F9440586C6B9}"/>
                </a:ext>
              </a:extLst>
            </p:cNvPr>
            <p:cNvSpPr/>
            <p:nvPr/>
          </p:nvSpPr>
          <p:spPr>
            <a:xfrm>
              <a:off x="8036689" y="-4070267"/>
              <a:ext cx="3865944"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make voice and video calls.</a:t>
              </a:r>
              <a:endParaRPr lang="en-IN" dirty="0">
                <a:solidFill>
                  <a:schemeClr val="tx1"/>
                </a:solidFill>
                <a:latin typeface="Alegreya Sans Regular" panose="00000500000000000000" pitchFamily="2" charset="0"/>
              </a:endParaRPr>
            </a:p>
          </p:txBody>
        </p:sp>
        <p:sp>
          <p:nvSpPr>
            <p:cNvPr id="21" name="Speech Bubble: Rectangle with Corners Rounded 20">
              <a:extLst>
                <a:ext uri="{FF2B5EF4-FFF2-40B4-BE49-F238E27FC236}">
                  <a16:creationId xmlns:a16="http://schemas.microsoft.com/office/drawing/2014/main" id="{02C4513F-BF8A-3BF4-F1F9-4069435D1C15}"/>
                </a:ext>
              </a:extLst>
            </p:cNvPr>
            <p:cNvSpPr/>
            <p:nvPr/>
          </p:nvSpPr>
          <p:spPr>
            <a:xfrm>
              <a:off x="121531" y="-326579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VoIP services using WebRTC protocol, ensuring low-latency communication with adaptive bitrate streaming.</a:t>
              </a:r>
              <a:endParaRPr lang="en-IN" dirty="0">
                <a:solidFill>
                  <a:schemeClr val="tx1"/>
                </a:solidFill>
                <a:latin typeface="Alegreya Sans Regular" panose="00000500000000000000" pitchFamily="2" charset="0"/>
              </a:endParaRPr>
            </a:p>
          </p:txBody>
        </p:sp>
        <p:sp>
          <p:nvSpPr>
            <p:cNvPr id="23" name="Speech Bubble: Rectangle with Corners Rounded 22">
              <a:extLst>
                <a:ext uri="{FF2B5EF4-FFF2-40B4-BE49-F238E27FC236}">
                  <a16:creationId xmlns:a16="http://schemas.microsoft.com/office/drawing/2014/main" id="{BBBA42EA-4241-C8A6-F1B8-26C742849975}"/>
                </a:ext>
              </a:extLst>
            </p:cNvPr>
            <p:cNvSpPr/>
            <p:nvPr/>
          </p:nvSpPr>
          <p:spPr>
            <a:xfrm>
              <a:off x="7009107" y="-1854266"/>
              <a:ext cx="4893526"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their messages to be private and secure.</a:t>
              </a:r>
              <a:endParaRPr lang="en-IN" dirty="0">
                <a:solidFill>
                  <a:schemeClr val="tx1"/>
                </a:solidFill>
                <a:latin typeface="Alegreya Sans Regular" panose="00000500000000000000" pitchFamily="2" charset="0"/>
              </a:endParaRPr>
            </a:p>
          </p:txBody>
        </p:sp>
        <p:sp>
          <p:nvSpPr>
            <p:cNvPr id="24" name="Speech Bubble: Rectangle with Corners Rounded 23">
              <a:extLst>
                <a:ext uri="{FF2B5EF4-FFF2-40B4-BE49-F238E27FC236}">
                  <a16:creationId xmlns:a16="http://schemas.microsoft.com/office/drawing/2014/main" id="{51B1DD38-086F-6759-B48A-1647CE72C057}"/>
                </a:ext>
              </a:extLst>
            </p:cNvPr>
            <p:cNvSpPr/>
            <p:nvPr/>
          </p:nvSpPr>
          <p:spPr>
            <a:xfrm>
              <a:off x="121530" y="-772387"/>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use end-to-end encryption (Signal Protocol with AES-256 encryption, Curve25519 keys) so only sender and receiver can read the messages.</a:t>
              </a:r>
              <a:endParaRPr lang="en-IN" dirty="0">
                <a:solidFill>
                  <a:schemeClr val="tx1"/>
                </a:solidFill>
                <a:latin typeface="Alegreya Sans Regular" panose="00000500000000000000" pitchFamily="2" charset="0"/>
              </a:endParaRPr>
            </a:p>
          </p:txBody>
        </p:sp>
        <p:sp>
          <p:nvSpPr>
            <p:cNvPr id="25" name="Speech Bubble: Rectangle with Corners Rounded 24">
              <a:extLst>
                <a:ext uri="{FF2B5EF4-FFF2-40B4-BE49-F238E27FC236}">
                  <a16:creationId xmlns:a16="http://schemas.microsoft.com/office/drawing/2014/main" id="{D4FC08E1-74B5-FF07-0553-18C8912C0FE5}"/>
                </a:ext>
              </a:extLst>
            </p:cNvPr>
            <p:cNvSpPr/>
            <p:nvPr/>
          </p:nvSpPr>
          <p:spPr>
            <a:xfrm>
              <a:off x="7009107" y="651324"/>
              <a:ext cx="4893526" cy="79163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know when their message is sent, delivered, and read.</a:t>
              </a:r>
            </a:p>
          </p:txBody>
        </p:sp>
        <p:sp>
          <p:nvSpPr>
            <p:cNvPr id="27" name="Speech Bubble: Rectangle with Corners Rounded 26">
              <a:extLst>
                <a:ext uri="{FF2B5EF4-FFF2-40B4-BE49-F238E27FC236}">
                  <a16:creationId xmlns:a16="http://schemas.microsoft.com/office/drawing/2014/main" id="{6B5403CE-AF8E-13BF-6F28-E969A312BE10}"/>
                </a:ext>
              </a:extLst>
            </p:cNvPr>
            <p:cNvSpPr/>
            <p:nvPr/>
          </p:nvSpPr>
          <p:spPr>
            <a:xfrm>
              <a:off x="121529" y="2158446"/>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message status flags (sent , delivered , read blue) using server acknowledgments and read receipts.</a:t>
              </a:r>
              <a:endParaRPr lang="en-IN" dirty="0">
                <a:solidFill>
                  <a:schemeClr val="tx1"/>
                </a:solidFill>
                <a:latin typeface="Alegreya Sans Regular" panose="00000500000000000000" pitchFamily="2" charset="0"/>
              </a:endParaRPr>
            </a:p>
          </p:txBody>
        </p:sp>
        <p:sp>
          <p:nvSpPr>
            <p:cNvPr id="29" name="Speech Bubble: Rectangle with Corners Rounded 28">
              <a:extLst>
                <a:ext uri="{FF2B5EF4-FFF2-40B4-BE49-F238E27FC236}">
                  <a16:creationId xmlns:a16="http://schemas.microsoft.com/office/drawing/2014/main" id="{0D68471A-E8B1-E945-1845-EFA97B6B2BBE}"/>
                </a:ext>
              </a:extLst>
            </p:cNvPr>
            <p:cNvSpPr/>
            <p:nvPr/>
          </p:nvSpPr>
          <p:spPr>
            <a:xfrm>
              <a:off x="7674015" y="3376257"/>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create groups and broadcast messages.</a:t>
              </a:r>
              <a:endParaRPr lang="en-IN" dirty="0">
                <a:solidFill>
                  <a:schemeClr val="tx1"/>
                </a:solidFill>
                <a:latin typeface="Alegreya Sans Regular" panose="00000500000000000000" pitchFamily="2" charset="0"/>
              </a:endParaRPr>
            </a:p>
          </p:txBody>
        </p:sp>
        <p:sp>
          <p:nvSpPr>
            <p:cNvPr id="30" name="Speech Bubble: Rectangle with Corners Rounded 29">
              <a:extLst>
                <a:ext uri="{FF2B5EF4-FFF2-40B4-BE49-F238E27FC236}">
                  <a16:creationId xmlns:a16="http://schemas.microsoft.com/office/drawing/2014/main" id="{B7459EAC-D9FB-5694-7EFB-F70A80CB5686}"/>
                </a:ext>
              </a:extLst>
            </p:cNvPr>
            <p:cNvSpPr/>
            <p:nvPr/>
          </p:nvSpPr>
          <p:spPr>
            <a:xfrm>
              <a:off x="121529" y="44275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group metadata on servers (group ID, members list, permissions) and deliver messages to all group members simultaneously.</a:t>
              </a:r>
              <a:endParaRPr lang="en-IN" dirty="0">
                <a:solidFill>
                  <a:schemeClr val="tx1"/>
                </a:solidFill>
                <a:latin typeface="Alegreya Sans Regular" panose="00000500000000000000" pitchFamily="2" charset="0"/>
              </a:endParaRPr>
            </a:p>
          </p:txBody>
        </p:sp>
        <p:sp>
          <p:nvSpPr>
            <p:cNvPr id="31" name="Speech Bubble: Rectangle with Corners Rounded 30">
              <a:extLst>
                <a:ext uri="{FF2B5EF4-FFF2-40B4-BE49-F238E27FC236}">
                  <a16:creationId xmlns:a16="http://schemas.microsoft.com/office/drawing/2014/main" id="{09560445-FA56-4A1A-20B6-F0E16B07F083}"/>
                </a:ext>
              </a:extLst>
            </p:cNvPr>
            <p:cNvSpPr/>
            <p:nvPr/>
          </p:nvSpPr>
          <p:spPr>
            <a:xfrm>
              <a:off x="7674015" y="5885920"/>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backup and restore chat history.</a:t>
              </a:r>
              <a:endParaRPr lang="en-IN" dirty="0">
                <a:solidFill>
                  <a:schemeClr val="tx1"/>
                </a:solidFill>
                <a:latin typeface="Alegreya Sans Regular" panose="00000500000000000000" pitchFamily="2" charset="0"/>
              </a:endParaRPr>
            </a:p>
          </p:txBody>
        </p:sp>
        <p:sp>
          <p:nvSpPr>
            <p:cNvPr id="32" name="Speech Bubble: Rectangle with Corners Rounded 31">
              <a:extLst>
                <a:ext uri="{FF2B5EF4-FFF2-40B4-BE49-F238E27FC236}">
                  <a16:creationId xmlns:a16="http://schemas.microsoft.com/office/drawing/2014/main" id="{67D2C4A7-F9EF-CC4A-6F2F-C33A9D4BB792}"/>
                </a:ext>
              </a:extLst>
            </p:cNvPr>
            <p:cNvSpPr/>
            <p:nvPr/>
          </p:nvSpPr>
          <p:spPr>
            <a:xfrm>
              <a:off x="121529" y="7421234"/>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cloud backup integration (Google Drive/iCloud) with encrypted chat exports and scheduled backup functionality.</a:t>
              </a:r>
              <a:endParaRPr lang="en-IN" dirty="0">
                <a:solidFill>
                  <a:schemeClr val="tx1"/>
                </a:solidFill>
                <a:latin typeface="Alegreya Sans Regular" panose="00000500000000000000" pitchFamily="2" charset="0"/>
              </a:endParaRPr>
            </a:p>
          </p:txBody>
        </p:sp>
      </p:grpSp>
      <p:grpSp>
        <p:nvGrpSpPr>
          <p:cNvPr id="15" name="Group 14">
            <a:extLst>
              <a:ext uri="{FF2B5EF4-FFF2-40B4-BE49-F238E27FC236}">
                <a16:creationId xmlns:a16="http://schemas.microsoft.com/office/drawing/2014/main" id="{D8299E56-4009-ACA6-B07B-193663869E3D}"/>
              </a:ext>
            </a:extLst>
          </p:cNvPr>
          <p:cNvGrpSpPr/>
          <p:nvPr/>
        </p:nvGrpSpPr>
        <p:grpSpPr>
          <a:xfrm>
            <a:off x="-99176" y="-2679"/>
            <a:ext cx="12280082" cy="694481"/>
            <a:chOff x="-143217" y="-46000"/>
            <a:chExt cx="12280082" cy="694481"/>
          </a:xfrm>
        </p:grpSpPr>
        <p:sp>
          <p:nvSpPr>
            <p:cNvPr id="3" name="Rectangle 2">
              <a:extLst>
                <a:ext uri="{FF2B5EF4-FFF2-40B4-BE49-F238E27FC236}">
                  <a16:creationId xmlns:a16="http://schemas.microsoft.com/office/drawing/2014/main" id="{8507C619-209E-7E32-55DF-779E076A6C28}"/>
                </a:ext>
              </a:extLst>
            </p:cNvPr>
            <p:cNvSpPr/>
            <p:nvPr/>
          </p:nvSpPr>
          <p:spPr>
            <a:xfrm>
              <a:off x="-143217" y="-46000"/>
              <a:ext cx="12280082" cy="69448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Oval 3">
              <a:extLst>
                <a:ext uri="{FF2B5EF4-FFF2-40B4-BE49-F238E27FC236}">
                  <a16:creationId xmlns:a16="http://schemas.microsoft.com/office/drawing/2014/main" id="{1215A6BB-196A-EF76-A114-1C1A7A73E5C6}"/>
                </a:ext>
              </a:extLst>
            </p:cNvPr>
            <p:cNvSpPr/>
            <p:nvPr/>
          </p:nvSpPr>
          <p:spPr>
            <a:xfrm>
              <a:off x="289367" y="115747"/>
              <a:ext cx="520861" cy="497711"/>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5375845-F7F0-B9D9-09B9-272B96CA083C}"/>
                </a:ext>
              </a:extLst>
            </p:cNvPr>
            <p:cNvSpPr txBox="1"/>
            <p:nvPr/>
          </p:nvSpPr>
          <p:spPr>
            <a:xfrm>
              <a:off x="810228" y="34724"/>
              <a:ext cx="2604304" cy="370390"/>
            </a:xfrm>
            <a:prstGeom prst="rect">
              <a:avLst/>
            </a:prstGeom>
            <a:noFill/>
          </p:spPr>
          <p:txBody>
            <a:bodyPr wrap="square" rtlCol="0">
              <a:spAutoFit/>
            </a:bodyPr>
            <a:lstStyle/>
            <a:p>
              <a:r>
                <a:rPr lang="en-US" dirty="0" err="1">
                  <a:latin typeface="Alegreya Sans Medium" panose="00000600000000000000" pitchFamily="2" charset="0"/>
                </a:rPr>
                <a:t>User+System</a:t>
              </a:r>
              <a:r>
                <a:rPr lang="en-US" dirty="0">
                  <a:latin typeface="Alegreya Sans Medium" panose="00000600000000000000" pitchFamily="2" charset="0"/>
                </a:rPr>
                <a:t> Requirement</a:t>
              </a:r>
              <a:endParaRPr lang="en-IN" dirty="0">
                <a:latin typeface="Alegreya Sans Medium" panose="00000600000000000000" pitchFamily="2" charset="0"/>
              </a:endParaRPr>
            </a:p>
          </p:txBody>
        </p:sp>
        <p:sp>
          <p:nvSpPr>
            <p:cNvPr id="6" name="TextBox 5">
              <a:extLst>
                <a:ext uri="{FF2B5EF4-FFF2-40B4-BE49-F238E27FC236}">
                  <a16:creationId xmlns:a16="http://schemas.microsoft.com/office/drawing/2014/main" id="{A8E553E5-2B29-8DEA-4365-9B273E8C870D}"/>
                </a:ext>
              </a:extLst>
            </p:cNvPr>
            <p:cNvSpPr txBox="1"/>
            <p:nvPr/>
          </p:nvSpPr>
          <p:spPr>
            <a:xfrm>
              <a:off x="810228" y="306730"/>
              <a:ext cx="2604304" cy="338554"/>
            </a:xfrm>
            <a:prstGeom prst="rect">
              <a:avLst/>
            </a:prstGeom>
            <a:noFill/>
          </p:spPr>
          <p:txBody>
            <a:bodyPr wrap="square" rtlCol="0">
              <a:spAutoFit/>
            </a:bodyPr>
            <a:lstStyle/>
            <a:p>
              <a:r>
                <a:rPr lang="en-US" sz="1600" dirty="0">
                  <a:solidFill>
                    <a:schemeClr val="bg2">
                      <a:lumMod val="50000"/>
                    </a:schemeClr>
                  </a:solidFill>
                  <a:latin typeface="Alegreya Sans Regular" panose="00000500000000000000" pitchFamily="2" charset="0"/>
                </a:rPr>
                <a:t>Online</a:t>
              </a:r>
              <a:endParaRPr lang="en-IN" sz="1600" dirty="0">
                <a:solidFill>
                  <a:schemeClr val="bg2">
                    <a:lumMod val="50000"/>
                  </a:schemeClr>
                </a:solidFill>
                <a:latin typeface="Alegreya Sans Regular" panose="00000500000000000000" pitchFamily="2" charset="0"/>
              </a:endParaRPr>
            </a:p>
          </p:txBody>
        </p:sp>
      </p:grpSp>
      <p:pic>
        <p:nvPicPr>
          <p:cNvPr id="34" name="Picture 33">
            <a:extLst>
              <a:ext uri="{FF2B5EF4-FFF2-40B4-BE49-F238E27FC236}">
                <a16:creationId xmlns:a16="http://schemas.microsoft.com/office/drawing/2014/main" id="{D906A5A0-D941-3A8E-1053-CD1106FE1B3C}"/>
              </a:ext>
            </a:extLst>
          </p:cNvPr>
          <p:cNvPicPr>
            <a:picLocks noChangeAspect="1"/>
          </p:cNvPicPr>
          <p:nvPr/>
        </p:nvPicPr>
        <p:blipFill>
          <a:blip r:embed="rId4"/>
          <a:stretch>
            <a:fillRect/>
          </a:stretch>
        </p:blipFill>
        <p:spPr>
          <a:xfrm>
            <a:off x="-88083" y="6331180"/>
            <a:ext cx="12280082" cy="576365"/>
          </a:xfrm>
          <a:prstGeom prst="rect">
            <a:avLst/>
          </a:prstGeom>
        </p:spPr>
      </p:pic>
      <p:pic>
        <p:nvPicPr>
          <p:cNvPr id="37" name="Picture 36">
            <a:extLst>
              <a:ext uri="{FF2B5EF4-FFF2-40B4-BE49-F238E27FC236}">
                <a16:creationId xmlns:a16="http://schemas.microsoft.com/office/drawing/2014/main" id="{9C3BA99D-2C08-8C11-FEF3-E0BB217794E3}"/>
              </a:ext>
            </a:extLst>
          </p:cNvPr>
          <p:cNvPicPr>
            <a:picLocks noChangeAspect="1"/>
          </p:cNvPicPr>
          <p:nvPr/>
        </p:nvPicPr>
        <p:blipFill>
          <a:blip r:embed="rId5">
            <a:clrChange>
              <a:clrFrom>
                <a:srgbClr val="FEFEFE"/>
              </a:clrFrom>
              <a:clrTo>
                <a:srgbClr val="FEFEFE">
                  <a:alpha val="0"/>
                </a:srgbClr>
              </a:clrTo>
            </a:clrChange>
          </a:blip>
          <a:stretch>
            <a:fillRect/>
          </a:stretch>
        </p:blipFill>
        <p:spPr>
          <a:xfrm>
            <a:off x="10346203" y="37896"/>
            <a:ext cx="1724266" cy="571580"/>
          </a:xfrm>
          <a:prstGeom prst="rect">
            <a:avLst/>
          </a:prstGeom>
        </p:spPr>
      </p:pic>
    </p:spTree>
    <p:extLst>
      <p:ext uri="{BB962C8B-B14F-4D97-AF65-F5344CB8AC3E}">
        <p14:creationId xmlns:p14="http://schemas.microsoft.com/office/powerpoint/2010/main" val="1264753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67DDC-4BCC-14C9-848F-491B8E0F56B0}"/>
            </a:ext>
          </a:extLst>
        </p:cNvPr>
        <p:cNvGrpSpPr/>
        <p:nvPr/>
      </p:nvGrpSpPr>
      <p:grpSpPr>
        <a:xfrm>
          <a:off x="0" y="0"/>
          <a:ext cx="0" cy="0"/>
          <a:chOff x="0" y="0"/>
          <a:chExt cx="0" cy="0"/>
        </a:xfrm>
      </p:grpSpPr>
      <p:pic>
        <p:nvPicPr>
          <p:cNvPr id="1030" name="Picture 6" descr="Whatsapp Black, abstract, abstract digital, abstraction, abstracts, background, digital, pattern, texture, HD phone wallpaper">
            <a:extLst>
              <a:ext uri="{FF2B5EF4-FFF2-40B4-BE49-F238E27FC236}">
                <a16:creationId xmlns:a16="http://schemas.microsoft.com/office/drawing/2014/main" id="{12D5BD71-6E91-1532-E380-19F9F4614709}"/>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5400000">
            <a:off x="2598185" y="-2005774"/>
            <a:ext cx="6907545" cy="12280081"/>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318AF501-80C2-6E8D-A3DA-EF6FAD639131}"/>
              </a:ext>
            </a:extLst>
          </p:cNvPr>
          <p:cNvGrpSpPr/>
          <p:nvPr/>
        </p:nvGrpSpPr>
        <p:grpSpPr>
          <a:xfrm>
            <a:off x="205448" y="-6173159"/>
            <a:ext cx="11781104" cy="16893184"/>
            <a:chOff x="121529" y="-8295630"/>
            <a:chExt cx="11781104" cy="16893184"/>
          </a:xfrm>
        </p:grpSpPr>
        <p:sp>
          <p:nvSpPr>
            <p:cNvPr id="16" name="Speech Bubble: Rectangle with Corners Rounded 15">
              <a:extLst>
                <a:ext uri="{FF2B5EF4-FFF2-40B4-BE49-F238E27FC236}">
                  <a16:creationId xmlns:a16="http://schemas.microsoft.com/office/drawing/2014/main" id="{5C980501-293E-66CC-6D21-88E4ABECD460}"/>
                </a:ext>
              </a:extLst>
            </p:cNvPr>
            <p:cNvSpPr/>
            <p:nvPr/>
          </p:nvSpPr>
          <p:spPr>
            <a:xfrm>
              <a:off x="6439383" y="-8295630"/>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legreya Sans Regular" panose="00000500000000000000" pitchFamily="2" charset="0"/>
                </a:rPr>
                <a:t>Users want to send text messages instantly to contacts.</a:t>
              </a:r>
              <a:endParaRPr lang="en-IN" dirty="0">
                <a:solidFill>
                  <a:schemeClr val="tx1"/>
                </a:solidFill>
                <a:latin typeface="Alegreya Sans Regular" panose="00000500000000000000" pitchFamily="2" charset="0"/>
              </a:endParaRPr>
            </a:p>
          </p:txBody>
        </p:sp>
        <p:sp>
          <p:nvSpPr>
            <p:cNvPr id="17" name="Speech Bubble: Rectangle with Corners Rounded 16">
              <a:extLst>
                <a:ext uri="{FF2B5EF4-FFF2-40B4-BE49-F238E27FC236}">
                  <a16:creationId xmlns:a16="http://schemas.microsoft.com/office/drawing/2014/main" id="{02FD0486-C406-C418-6860-45D656E4B9D3}"/>
                </a:ext>
              </a:extLst>
            </p:cNvPr>
            <p:cNvSpPr/>
            <p:nvPr/>
          </p:nvSpPr>
          <p:spPr>
            <a:xfrm>
              <a:off x="121533" y="-75880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implement a client-server architecture where messages are sent via WhatsApp servers and delivered within &lt;200 </a:t>
              </a:r>
              <a:r>
                <a:rPr lang="en-US" dirty="0" err="1">
                  <a:solidFill>
                    <a:schemeClr val="tx1"/>
                  </a:solidFill>
                  <a:latin typeface="Alegreya Sans Regular" panose="00000500000000000000" pitchFamily="2" charset="0"/>
                </a:rPr>
                <a:t>ms</a:t>
              </a:r>
              <a:r>
                <a:rPr lang="en-US" dirty="0">
                  <a:solidFill>
                    <a:schemeClr val="tx1"/>
                  </a:solidFill>
                  <a:latin typeface="Alegreya Sans Regular" panose="00000500000000000000" pitchFamily="2" charset="0"/>
                </a:rPr>
                <a:t> under normal network conditions.</a:t>
              </a:r>
              <a:endParaRPr lang="en-IN" dirty="0">
                <a:solidFill>
                  <a:schemeClr val="tx1"/>
                </a:solidFill>
                <a:latin typeface="Alegreya Sans Regular" panose="00000500000000000000" pitchFamily="2" charset="0"/>
              </a:endParaRPr>
            </a:p>
          </p:txBody>
        </p:sp>
        <p:sp>
          <p:nvSpPr>
            <p:cNvPr id="18" name="Speech Bubble: Rectangle with Corners Rounded 17">
              <a:extLst>
                <a:ext uri="{FF2B5EF4-FFF2-40B4-BE49-F238E27FC236}">
                  <a16:creationId xmlns:a16="http://schemas.microsoft.com/office/drawing/2014/main" id="{3C2EC65D-9D77-84C1-230C-EC8EF0F622D3}"/>
                </a:ext>
              </a:extLst>
            </p:cNvPr>
            <p:cNvSpPr/>
            <p:nvPr/>
          </p:nvSpPr>
          <p:spPr>
            <a:xfrm>
              <a:off x="6439383" y="-6267167"/>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send images, videos, audio, and documents.</a:t>
              </a:r>
              <a:endParaRPr lang="en-IN" dirty="0">
                <a:solidFill>
                  <a:schemeClr val="tx1"/>
                </a:solidFill>
                <a:latin typeface="Alegreya Sans Regular" panose="00000500000000000000" pitchFamily="2" charset="0"/>
              </a:endParaRPr>
            </a:p>
          </p:txBody>
        </p:sp>
        <p:sp>
          <p:nvSpPr>
            <p:cNvPr id="19" name="Speech Bubble: Rectangle with Corners Rounded 18">
              <a:extLst>
                <a:ext uri="{FF2B5EF4-FFF2-40B4-BE49-F238E27FC236}">
                  <a16:creationId xmlns:a16="http://schemas.microsoft.com/office/drawing/2014/main" id="{E4938052-876D-575C-6BC4-B0838CF56A3C}"/>
                </a:ext>
              </a:extLst>
            </p:cNvPr>
            <p:cNvSpPr/>
            <p:nvPr/>
          </p:nvSpPr>
          <p:spPr>
            <a:xfrm>
              <a:off x="121533" y="-5488331"/>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support multimedia file transfer up to a specific size limit (e.g., 100 MB), compress media, and use secure file storage servers.</a:t>
              </a:r>
              <a:endParaRPr lang="en-IN" dirty="0">
                <a:solidFill>
                  <a:schemeClr val="tx1"/>
                </a:solidFill>
                <a:latin typeface="Alegreya Sans Regular" panose="00000500000000000000" pitchFamily="2" charset="0"/>
              </a:endParaRPr>
            </a:p>
          </p:txBody>
        </p:sp>
        <p:sp>
          <p:nvSpPr>
            <p:cNvPr id="20" name="Speech Bubble: Rectangle with Corners Rounded 19">
              <a:extLst>
                <a:ext uri="{FF2B5EF4-FFF2-40B4-BE49-F238E27FC236}">
                  <a16:creationId xmlns:a16="http://schemas.microsoft.com/office/drawing/2014/main" id="{8C8726C1-976E-7D07-A0DF-B6896823F8F3}"/>
                </a:ext>
              </a:extLst>
            </p:cNvPr>
            <p:cNvSpPr/>
            <p:nvPr/>
          </p:nvSpPr>
          <p:spPr>
            <a:xfrm>
              <a:off x="8036689" y="-4070267"/>
              <a:ext cx="3865944"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make voice and video calls.</a:t>
              </a:r>
              <a:endParaRPr lang="en-IN" dirty="0">
                <a:solidFill>
                  <a:schemeClr val="tx1"/>
                </a:solidFill>
                <a:latin typeface="Alegreya Sans Regular" panose="00000500000000000000" pitchFamily="2" charset="0"/>
              </a:endParaRPr>
            </a:p>
          </p:txBody>
        </p:sp>
        <p:sp>
          <p:nvSpPr>
            <p:cNvPr id="21" name="Speech Bubble: Rectangle with Corners Rounded 20">
              <a:extLst>
                <a:ext uri="{FF2B5EF4-FFF2-40B4-BE49-F238E27FC236}">
                  <a16:creationId xmlns:a16="http://schemas.microsoft.com/office/drawing/2014/main" id="{5423DDCE-1458-7C04-A4B8-DC5546F998B0}"/>
                </a:ext>
              </a:extLst>
            </p:cNvPr>
            <p:cNvSpPr/>
            <p:nvPr/>
          </p:nvSpPr>
          <p:spPr>
            <a:xfrm>
              <a:off x="121531" y="-326579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VoIP services using WebRTC protocol, ensuring low-latency communication with adaptive bitrate streaming.</a:t>
              </a:r>
              <a:endParaRPr lang="en-IN" dirty="0">
                <a:solidFill>
                  <a:schemeClr val="tx1"/>
                </a:solidFill>
                <a:latin typeface="Alegreya Sans Regular" panose="00000500000000000000" pitchFamily="2" charset="0"/>
              </a:endParaRPr>
            </a:p>
          </p:txBody>
        </p:sp>
        <p:sp>
          <p:nvSpPr>
            <p:cNvPr id="23" name="Speech Bubble: Rectangle with Corners Rounded 22">
              <a:extLst>
                <a:ext uri="{FF2B5EF4-FFF2-40B4-BE49-F238E27FC236}">
                  <a16:creationId xmlns:a16="http://schemas.microsoft.com/office/drawing/2014/main" id="{CE3D05B4-A75E-7332-3FCE-447A6C7BFF1C}"/>
                </a:ext>
              </a:extLst>
            </p:cNvPr>
            <p:cNvSpPr/>
            <p:nvPr/>
          </p:nvSpPr>
          <p:spPr>
            <a:xfrm>
              <a:off x="7009107" y="-1854266"/>
              <a:ext cx="4893526"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their messages to be private and secure.</a:t>
              </a:r>
              <a:endParaRPr lang="en-IN" dirty="0">
                <a:solidFill>
                  <a:schemeClr val="tx1"/>
                </a:solidFill>
                <a:latin typeface="Alegreya Sans Regular" panose="00000500000000000000" pitchFamily="2" charset="0"/>
              </a:endParaRPr>
            </a:p>
          </p:txBody>
        </p:sp>
        <p:sp>
          <p:nvSpPr>
            <p:cNvPr id="24" name="Speech Bubble: Rectangle with Corners Rounded 23">
              <a:extLst>
                <a:ext uri="{FF2B5EF4-FFF2-40B4-BE49-F238E27FC236}">
                  <a16:creationId xmlns:a16="http://schemas.microsoft.com/office/drawing/2014/main" id="{2732B42F-8A18-932C-0F4C-DAF765D827F7}"/>
                </a:ext>
              </a:extLst>
            </p:cNvPr>
            <p:cNvSpPr/>
            <p:nvPr/>
          </p:nvSpPr>
          <p:spPr>
            <a:xfrm>
              <a:off x="121530" y="-772387"/>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use end-to-end encryption (Signal Protocol with AES-256 encryption, Curve25519 keys) so only sender and receiver can read the messages.</a:t>
              </a:r>
              <a:endParaRPr lang="en-IN" dirty="0">
                <a:solidFill>
                  <a:schemeClr val="tx1"/>
                </a:solidFill>
                <a:latin typeface="Alegreya Sans Regular" panose="00000500000000000000" pitchFamily="2" charset="0"/>
              </a:endParaRPr>
            </a:p>
          </p:txBody>
        </p:sp>
        <p:sp>
          <p:nvSpPr>
            <p:cNvPr id="25" name="Speech Bubble: Rectangle with Corners Rounded 24">
              <a:extLst>
                <a:ext uri="{FF2B5EF4-FFF2-40B4-BE49-F238E27FC236}">
                  <a16:creationId xmlns:a16="http://schemas.microsoft.com/office/drawing/2014/main" id="{BD84CAEA-0298-A446-01E6-28D9162F41DE}"/>
                </a:ext>
              </a:extLst>
            </p:cNvPr>
            <p:cNvSpPr/>
            <p:nvPr/>
          </p:nvSpPr>
          <p:spPr>
            <a:xfrm>
              <a:off x="7009107" y="651324"/>
              <a:ext cx="4893526" cy="79163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know when their message is sent, delivered, and read.</a:t>
              </a:r>
            </a:p>
          </p:txBody>
        </p:sp>
        <p:sp>
          <p:nvSpPr>
            <p:cNvPr id="27" name="Speech Bubble: Rectangle with Corners Rounded 26">
              <a:extLst>
                <a:ext uri="{FF2B5EF4-FFF2-40B4-BE49-F238E27FC236}">
                  <a16:creationId xmlns:a16="http://schemas.microsoft.com/office/drawing/2014/main" id="{0705FBD2-CD9F-BF33-03B3-3C48FBF6B0C5}"/>
                </a:ext>
              </a:extLst>
            </p:cNvPr>
            <p:cNvSpPr/>
            <p:nvPr/>
          </p:nvSpPr>
          <p:spPr>
            <a:xfrm>
              <a:off x="121529" y="2158446"/>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message status flags (sent , delivered , read blue) using server acknowledgments and read receipts.</a:t>
              </a:r>
              <a:endParaRPr lang="en-IN" dirty="0">
                <a:solidFill>
                  <a:schemeClr val="tx1"/>
                </a:solidFill>
                <a:latin typeface="Alegreya Sans Regular" panose="00000500000000000000" pitchFamily="2" charset="0"/>
              </a:endParaRPr>
            </a:p>
          </p:txBody>
        </p:sp>
        <p:sp>
          <p:nvSpPr>
            <p:cNvPr id="29" name="Speech Bubble: Rectangle with Corners Rounded 28">
              <a:extLst>
                <a:ext uri="{FF2B5EF4-FFF2-40B4-BE49-F238E27FC236}">
                  <a16:creationId xmlns:a16="http://schemas.microsoft.com/office/drawing/2014/main" id="{FF580C31-AD18-3218-59AB-6F90ECBD529D}"/>
                </a:ext>
              </a:extLst>
            </p:cNvPr>
            <p:cNvSpPr/>
            <p:nvPr/>
          </p:nvSpPr>
          <p:spPr>
            <a:xfrm>
              <a:off x="7674015" y="3376257"/>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create groups and broadcast messages.</a:t>
              </a:r>
              <a:endParaRPr lang="en-IN" dirty="0">
                <a:solidFill>
                  <a:schemeClr val="tx1"/>
                </a:solidFill>
                <a:latin typeface="Alegreya Sans Regular" panose="00000500000000000000" pitchFamily="2" charset="0"/>
              </a:endParaRPr>
            </a:p>
          </p:txBody>
        </p:sp>
        <p:sp>
          <p:nvSpPr>
            <p:cNvPr id="30" name="Speech Bubble: Rectangle with Corners Rounded 29">
              <a:extLst>
                <a:ext uri="{FF2B5EF4-FFF2-40B4-BE49-F238E27FC236}">
                  <a16:creationId xmlns:a16="http://schemas.microsoft.com/office/drawing/2014/main" id="{3FB53304-403A-468B-74D3-C3EF6D3FF0BF}"/>
                </a:ext>
              </a:extLst>
            </p:cNvPr>
            <p:cNvSpPr/>
            <p:nvPr/>
          </p:nvSpPr>
          <p:spPr>
            <a:xfrm>
              <a:off x="121529" y="44275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group metadata on servers (group ID, members list, permissions) and deliver messages to all group members simultaneously.</a:t>
              </a:r>
              <a:endParaRPr lang="en-IN" dirty="0">
                <a:solidFill>
                  <a:schemeClr val="tx1"/>
                </a:solidFill>
                <a:latin typeface="Alegreya Sans Regular" panose="00000500000000000000" pitchFamily="2" charset="0"/>
              </a:endParaRPr>
            </a:p>
          </p:txBody>
        </p:sp>
        <p:sp>
          <p:nvSpPr>
            <p:cNvPr id="31" name="Speech Bubble: Rectangle with Corners Rounded 30">
              <a:extLst>
                <a:ext uri="{FF2B5EF4-FFF2-40B4-BE49-F238E27FC236}">
                  <a16:creationId xmlns:a16="http://schemas.microsoft.com/office/drawing/2014/main" id="{A1DE0EF6-BF1E-BF59-58F7-63920E75E45F}"/>
                </a:ext>
              </a:extLst>
            </p:cNvPr>
            <p:cNvSpPr/>
            <p:nvPr/>
          </p:nvSpPr>
          <p:spPr>
            <a:xfrm>
              <a:off x="7674015" y="5885920"/>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backup and restore chat history.</a:t>
              </a:r>
              <a:endParaRPr lang="en-IN" dirty="0">
                <a:solidFill>
                  <a:schemeClr val="tx1"/>
                </a:solidFill>
                <a:latin typeface="Alegreya Sans Regular" panose="00000500000000000000" pitchFamily="2" charset="0"/>
              </a:endParaRPr>
            </a:p>
          </p:txBody>
        </p:sp>
        <p:sp>
          <p:nvSpPr>
            <p:cNvPr id="32" name="Speech Bubble: Rectangle with Corners Rounded 31">
              <a:extLst>
                <a:ext uri="{FF2B5EF4-FFF2-40B4-BE49-F238E27FC236}">
                  <a16:creationId xmlns:a16="http://schemas.microsoft.com/office/drawing/2014/main" id="{0B94200E-C48C-38BB-B37F-630CE0875494}"/>
                </a:ext>
              </a:extLst>
            </p:cNvPr>
            <p:cNvSpPr/>
            <p:nvPr/>
          </p:nvSpPr>
          <p:spPr>
            <a:xfrm>
              <a:off x="121529" y="7421234"/>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cloud backup integration (Google Drive/iCloud) with encrypted chat exports and scheduled backup functionality.</a:t>
              </a:r>
              <a:endParaRPr lang="en-IN" dirty="0">
                <a:solidFill>
                  <a:schemeClr val="tx1"/>
                </a:solidFill>
                <a:latin typeface="Alegreya Sans Regular" panose="00000500000000000000" pitchFamily="2" charset="0"/>
              </a:endParaRPr>
            </a:p>
          </p:txBody>
        </p:sp>
      </p:grpSp>
      <p:grpSp>
        <p:nvGrpSpPr>
          <p:cNvPr id="15" name="Group 14">
            <a:extLst>
              <a:ext uri="{FF2B5EF4-FFF2-40B4-BE49-F238E27FC236}">
                <a16:creationId xmlns:a16="http://schemas.microsoft.com/office/drawing/2014/main" id="{06FD4846-0F3A-6DCC-C031-B314C34DFD62}"/>
              </a:ext>
            </a:extLst>
          </p:cNvPr>
          <p:cNvGrpSpPr/>
          <p:nvPr/>
        </p:nvGrpSpPr>
        <p:grpSpPr>
          <a:xfrm>
            <a:off x="-99176" y="-2679"/>
            <a:ext cx="12280082" cy="694481"/>
            <a:chOff x="-143217" y="-46000"/>
            <a:chExt cx="12280082" cy="694481"/>
          </a:xfrm>
        </p:grpSpPr>
        <p:sp>
          <p:nvSpPr>
            <p:cNvPr id="3" name="Rectangle 2">
              <a:extLst>
                <a:ext uri="{FF2B5EF4-FFF2-40B4-BE49-F238E27FC236}">
                  <a16:creationId xmlns:a16="http://schemas.microsoft.com/office/drawing/2014/main" id="{E4FC7BB8-E7F3-12A6-1261-68E8F7FB1AFC}"/>
                </a:ext>
              </a:extLst>
            </p:cNvPr>
            <p:cNvSpPr/>
            <p:nvPr/>
          </p:nvSpPr>
          <p:spPr>
            <a:xfrm>
              <a:off x="-143217" y="-46000"/>
              <a:ext cx="12280082" cy="69448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Oval 3">
              <a:extLst>
                <a:ext uri="{FF2B5EF4-FFF2-40B4-BE49-F238E27FC236}">
                  <a16:creationId xmlns:a16="http://schemas.microsoft.com/office/drawing/2014/main" id="{E0178E92-5E3E-AE0F-7789-659E018DFF3E}"/>
                </a:ext>
              </a:extLst>
            </p:cNvPr>
            <p:cNvSpPr/>
            <p:nvPr/>
          </p:nvSpPr>
          <p:spPr>
            <a:xfrm>
              <a:off x="289367" y="115747"/>
              <a:ext cx="520861" cy="497711"/>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3C5B6B6-DBA0-1C33-F4B2-53E58CE1FD4A}"/>
                </a:ext>
              </a:extLst>
            </p:cNvPr>
            <p:cNvSpPr txBox="1"/>
            <p:nvPr/>
          </p:nvSpPr>
          <p:spPr>
            <a:xfrm>
              <a:off x="810228" y="34724"/>
              <a:ext cx="2604304" cy="370390"/>
            </a:xfrm>
            <a:prstGeom prst="rect">
              <a:avLst/>
            </a:prstGeom>
            <a:noFill/>
          </p:spPr>
          <p:txBody>
            <a:bodyPr wrap="square" rtlCol="0">
              <a:spAutoFit/>
            </a:bodyPr>
            <a:lstStyle/>
            <a:p>
              <a:r>
                <a:rPr lang="en-US" dirty="0" err="1">
                  <a:latin typeface="Alegreya Sans Medium" panose="00000600000000000000" pitchFamily="2" charset="0"/>
                </a:rPr>
                <a:t>User+System</a:t>
              </a:r>
              <a:r>
                <a:rPr lang="en-US" dirty="0">
                  <a:latin typeface="Alegreya Sans Medium" panose="00000600000000000000" pitchFamily="2" charset="0"/>
                </a:rPr>
                <a:t> Requirement</a:t>
              </a:r>
              <a:endParaRPr lang="en-IN" dirty="0">
                <a:latin typeface="Alegreya Sans Medium" panose="00000600000000000000" pitchFamily="2" charset="0"/>
              </a:endParaRPr>
            </a:p>
          </p:txBody>
        </p:sp>
        <p:sp>
          <p:nvSpPr>
            <p:cNvPr id="6" name="TextBox 5">
              <a:extLst>
                <a:ext uri="{FF2B5EF4-FFF2-40B4-BE49-F238E27FC236}">
                  <a16:creationId xmlns:a16="http://schemas.microsoft.com/office/drawing/2014/main" id="{FFDF7BC7-4F15-63E9-0584-4B9FCE05E4D9}"/>
                </a:ext>
              </a:extLst>
            </p:cNvPr>
            <p:cNvSpPr txBox="1"/>
            <p:nvPr/>
          </p:nvSpPr>
          <p:spPr>
            <a:xfrm>
              <a:off x="810228" y="306730"/>
              <a:ext cx="2604304" cy="338554"/>
            </a:xfrm>
            <a:prstGeom prst="rect">
              <a:avLst/>
            </a:prstGeom>
            <a:noFill/>
          </p:spPr>
          <p:txBody>
            <a:bodyPr wrap="square" rtlCol="0">
              <a:spAutoFit/>
            </a:bodyPr>
            <a:lstStyle/>
            <a:p>
              <a:r>
                <a:rPr lang="en-US" sz="1600" dirty="0">
                  <a:solidFill>
                    <a:schemeClr val="bg2">
                      <a:lumMod val="50000"/>
                    </a:schemeClr>
                  </a:solidFill>
                  <a:latin typeface="Alegreya Sans Regular" panose="00000500000000000000" pitchFamily="2" charset="0"/>
                </a:rPr>
                <a:t>Online</a:t>
              </a:r>
              <a:endParaRPr lang="en-IN" sz="1600" dirty="0">
                <a:solidFill>
                  <a:schemeClr val="bg2">
                    <a:lumMod val="50000"/>
                  </a:schemeClr>
                </a:solidFill>
                <a:latin typeface="Alegreya Sans Regular" panose="00000500000000000000" pitchFamily="2" charset="0"/>
              </a:endParaRPr>
            </a:p>
          </p:txBody>
        </p:sp>
      </p:grpSp>
      <p:pic>
        <p:nvPicPr>
          <p:cNvPr id="34" name="Picture 33">
            <a:extLst>
              <a:ext uri="{FF2B5EF4-FFF2-40B4-BE49-F238E27FC236}">
                <a16:creationId xmlns:a16="http://schemas.microsoft.com/office/drawing/2014/main" id="{9C6B8869-6BB8-F124-42F2-9B63908CBD6F}"/>
              </a:ext>
            </a:extLst>
          </p:cNvPr>
          <p:cNvPicPr>
            <a:picLocks noChangeAspect="1"/>
          </p:cNvPicPr>
          <p:nvPr/>
        </p:nvPicPr>
        <p:blipFill>
          <a:blip r:embed="rId4"/>
          <a:stretch>
            <a:fillRect/>
          </a:stretch>
        </p:blipFill>
        <p:spPr>
          <a:xfrm>
            <a:off x="-88083" y="6331180"/>
            <a:ext cx="12280082" cy="576365"/>
          </a:xfrm>
          <a:prstGeom prst="rect">
            <a:avLst/>
          </a:prstGeom>
        </p:spPr>
      </p:pic>
      <p:pic>
        <p:nvPicPr>
          <p:cNvPr id="37" name="Picture 36">
            <a:extLst>
              <a:ext uri="{FF2B5EF4-FFF2-40B4-BE49-F238E27FC236}">
                <a16:creationId xmlns:a16="http://schemas.microsoft.com/office/drawing/2014/main" id="{2A128E2F-8016-CE7D-B3D7-6A87E8E5B2FC}"/>
              </a:ext>
            </a:extLst>
          </p:cNvPr>
          <p:cNvPicPr>
            <a:picLocks noChangeAspect="1"/>
          </p:cNvPicPr>
          <p:nvPr/>
        </p:nvPicPr>
        <p:blipFill>
          <a:blip r:embed="rId5">
            <a:clrChange>
              <a:clrFrom>
                <a:srgbClr val="FEFEFE"/>
              </a:clrFrom>
              <a:clrTo>
                <a:srgbClr val="FEFEFE">
                  <a:alpha val="0"/>
                </a:srgbClr>
              </a:clrTo>
            </a:clrChange>
          </a:blip>
          <a:stretch>
            <a:fillRect/>
          </a:stretch>
        </p:blipFill>
        <p:spPr>
          <a:xfrm>
            <a:off x="10346203" y="37896"/>
            <a:ext cx="1724266" cy="571580"/>
          </a:xfrm>
          <a:prstGeom prst="rect">
            <a:avLst/>
          </a:prstGeom>
        </p:spPr>
      </p:pic>
    </p:spTree>
    <p:extLst>
      <p:ext uri="{BB962C8B-B14F-4D97-AF65-F5344CB8AC3E}">
        <p14:creationId xmlns:p14="http://schemas.microsoft.com/office/powerpoint/2010/main" val="3982690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030D7-1809-E86A-AB84-15739425598C}"/>
            </a:ext>
          </a:extLst>
        </p:cNvPr>
        <p:cNvGrpSpPr/>
        <p:nvPr/>
      </p:nvGrpSpPr>
      <p:grpSpPr>
        <a:xfrm>
          <a:off x="0" y="0"/>
          <a:ext cx="0" cy="0"/>
          <a:chOff x="0" y="0"/>
          <a:chExt cx="0" cy="0"/>
        </a:xfrm>
      </p:grpSpPr>
      <p:pic>
        <p:nvPicPr>
          <p:cNvPr id="1030" name="Picture 6" descr="Whatsapp Black, abstract, abstract digital, abstraction, abstracts, background, digital, pattern, texture, HD phone wallpaper">
            <a:extLst>
              <a:ext uri="{FF2B5EF4-FFF2-40B4-BE49-F238E27FC236}">
                <a16:creationId xmlns:a16="http://schemas.microsoft.com/office/drawing/2014/main" id="{28654CBD-BF10-9872-A61B-B574E32E6B8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5400000">
            <a:off x="2598185" y="-2005774"/>
            <a:ext cx="6907545" cy="12280081"/>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68032688-0FBB-DEFD-E826-95B603494528}"/>
              </a:ext>
            </a:extLst>
          </p:cNvPr>
          <p:cNvGrpSpPr/>
          <p:nvPr/>
        </p:nvGrpSpPr>
        <p:grpSpPr>
          <a:xfrm>
            <a:off x="205448" y="-7666292"/>
            <a:ext cx="11781104" cy="16347150"/>
            <a:chOff x="121529" y="-8295630"/>
            <a:chExt cx="11781104" cy="16347150"/>
          </a:xfrm>
        </p:grpSpPr>
        <p:sp>
          <p:nvSpPr>
            <p:cNvPr id="16" name="Speech Bubble: Rectangle with Corners Rounded 15">
              <a:extLst>
                <a:ext uri="{FF2B5EF4-FFF2-40B4-BE49-F238E27FC236}">
                  <a16:creationId xmlns:a16="http://schemas.microsoft.com/office/drawing/2014/main" id="{85181823-778F-1E39-63EF-576E141DA3C4}"/>
                </a:ext>
              </a:extLst>
            </p:cNvPr>
            <p:cNvSpPr/>
            <p:nvPr/>
          </p:nvSpPr>
          <p:spPr>
            <a:xfrm>
              <a:off x="6439383" y="-8295630"/>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legreya Sans Regular" panose="00000500000000000000" pitchFamily="2" charset="0"/>
                </a:rPr>
                <a:t>Users want to send text messages instantly to contacts.</a:t>
              </a:r>
              <a:endParaRPr lang="en-IN" dirty="0">
                <a:solidFill>
                  <a:schemeClr val="tx1"/>
                </a:solidFill>
                <a:latin typeface="Alegreya Sans Regular" panose="00000500000000000000" pitchFamily="2" charset="0"/>
              </a:endParaRPr>
            </a:p>
          </p:txBody>
        </p:sp>
        <p:sp>
          <p:nvSpPr>
            <p:cNvPr id="17" name="Speech Bubble: Rectangle with Corners Rounded 16">
              <a:extLst>
                <a:ext uri="{FF2B5EF4-FFF2-40B4-BE49-F238E27FC236}">
                  <a16:creationId xmlns:a16="http://schemas.microsoft.com/office/drawing/2014/main" id="{AD5E1354-4573-02C9-1753-A8BC1B766EC9}"/>
                </a:ext>
              </a:extLst>
            </p:cNvPr>
            <p:cNvSpPr/>
            <p:nvPr/>
          </p:nvSpPr>
          <p:spPr>
            <a:xfrm>
              <a:off x="121533" y="-75880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implement a client-server architecture where messages are sent via WhatsApp servers and delivered within &lt;200 </a:t>
              </a:r>
              <a:r>
                <a:rPr lang="en-US" dirty="0" err="1">
                  <a:solidFill>
                    <a:schemeClr val="tx1"/>
                  </a:solidFill>
                  <a:latin typeface="Alegreya Sans Regular" panose="00000500000000000000" pitchFamily="2" charset="0"/>
                </a:rPr>
                <a:t>ms</a:t>
              </a:r>
              <a:r>
                <a:rPr lang="en-US" dirty="0">
                  <a:solidFill>
                    <a:schemeClr val="tx1"/>
                  </a:solidFill>
                  <a:latin typeface="Alegreya Sans Regular" panose="00000500000000000000" pitchFamily="2" charset="0"/>
                </a:rPr>
                <a:t> under normal network conditions.</a:t>
              </a:r>
              <a:endParaRPr lang="en-IN" dirty="0">
                <a:solidFill>
                  <a:schemeClr val="tx1"/>
                </a:solidFill>
                <a:latin typeface="Alegreya Sans Regular" panose="00000500000000000000" pitchFamily="2" charset="0"/>
              </a:endParaRPr>
            </a:p>
          </p:txBody>
        </p:sp>
        <p:sp>
          <p:nvSpPr>
            <p:cNvPr id="18" name="Speech Bubble: Rectangle with Corners Rounded 17">
              <a:extLst>
                <a:ext uri="{FF2B5EF4-FFF2-40B4-BE49-F238E27FC236}">
                  <a16:creationId xmlns:a16="http://schemas.microsoft.com/office/drawing/2014/main" id="{CA564359-A3C8-B5DC-8E26-450AEBDBDBCD}"/>
                </a:ext>
              </a:extLst>
            </p:cNvPr>
            <p:cNvSpPr/>
            <p:nvPr/>
          </p:nvSpPr>
          <p:spPr>
            <a:xfrm>
              <a:off x="6439383" y="-6267167"/>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send images, videos, audio, and documents.</a:t>
              </a:r>
              <a:endParaRPr lang="en-IN" dirty="0">
                <a:solidFill>
                  <a:schemeClr val="tx1"/>
                </a:solidFill>
                <a:latin typeface="Alegreya Sans Regular" panose="00000500000000000000" pitchFamily="2" charset="0"/>
              </a:endParaRPr>
            </a:p>
          </p:txBody>
        </p:sp>
        <p:sp>
          <p:nvSpPr>
            <p:cNvPr id="19" name="Speech Bubble: Rectangle with Corners Rounded 18">
              <a:extLst>
                <a:ext uri="{FF2B5EF4-FFF2-40B4-BE49-F238E27FC236}">
                  <a16:creationId xmlns:a16="http://schemas.microsoft.com/office/drawing/2014/main" id="{8AE31839-E11C-4B09-5D67-E9C0253406AF}"/>
                </a:ext>
              </a:extLst>
            </p:cNvPr>
            <p:cNvSpPr/>
            <p:nvPr/>
          </p:nvSpPr>
          <p:spPr>
            <a:xfrm>
              <a:off x="121533" y="-5488331"/>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support multimedia file transfer up to a specific size limit (e.g., 100 MB), compress media, and use secure file storage servers.</a:t>
              </a:r>
              <a:endParaRPr lang="en-IN" dirty="0">
                <a:solidFill>
                  <a:schemeClr val="tx1"/>
                </a:solidFill>
                <a:latin typeface="Alegreya Sans Regular" panose="00000500000000000000" pitchFamily="2" charset="0"/>
              </a:endParaRPr>
            </a:p>
          </p:txBody>
        </p:sp>
        <p:sp>
          <p:nvSpPr>
            <p:cNvPr id="20" name="Speech Bubble: Rectangle with Corners Rounded 19">
              <a:extLst>
                <a:ext uri="{FF2B5EF4-FFF2-40B4-BE49-F238E27FC236}">
                  <a16:creationId xmlns:a16="http://schemas.microsoft.com/office/drawing/2014/main" id="{8A04FA5C-84B9-9701-333F-5021E31E64CC}"/>
                </a:ext>
              </a:extLst>
            </p:cNvPr>
            <p:cNvSpPr/>
            <p:nvPr/>
          </p:nvSpPr>
          <p:spPr>
            <a:xfrm>
              <a:off x="8036689" y="-4070267"/>
              <a:ext cx="3865944"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make voice and video calls.</a:t>
              </a:r>
              <a:endParaRPr lang="en-IN" dirty="0">
                <a:solidFill>
                  <a:schemeClr val="tx1"/>
                </a:solidFill>
                <a:latin typeface="Alegreya Sans Regular" panose="00000500000000000000" pitchFamily="2" charset="0"/>
              </a:endParaRPr>
            </a:p>
          </p:txBody>
        </p:sp>
        <p:sp>
          <p:nvSpPr>
            <p:cNvPr id="21" name="Speech Bubble: Rectangle with Corners Rounded 20">
              <a:extLst>
                <a:ext uri="{FF2B5EF4-FFF2-40B4-BE49-F238E27FC236}">
                  <a16:creationId xmlns:a16="http://schemas.microsoft.com/office/drawing/2014/main" id="{5F97899E-4883-C670-DFB6-A0439812AB6E}"/>
                </a:ext>
              </a:extLst>
            </p:cNvPr>
            <p:cNvSpPr/>
            <p:nvPr/>
          </p:nvSpPr>
          <p:spPr>
            <a:xfrm>
              <a:off x="121531" y="-326579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VoIP services using WebRTC protocol, ensuring low-latency communication with adaptive bitrate streaming.</a:t>
              </a:r>
              <a:endParaRPr lang="en-IN" dirty="0">
                <a:solidFill>
                  <a:schemeClr val="tx1"/>
                </a:solidFill>
                <a:latin typeface="Alegreya Sans Regular" panose="00000500000000000000" pitchFamily="2" charset="0"/>
              </a:endParaRPr>
            </a:p>
          </p:txBody>
        </p:sp>
        <p:sp>
          <p:nvSpPr>
            <p:cNvPr id="23" name="Speech Bubble: Rectangle with Corners Rounded 22">
              <a:extLst>
                <a:ext uri="{FF2B5EF4-FFF2-40B4-BE49-F238E27FC236}">
                  <a16:creationId xmlns:a16="http://schemas.microsoft.com/office/drawing/2014/main" id="{9F95D61F-95A4-FCB5-B1A0-CC26F4B46B82}"/>
                </a:ext>
              </a:extLst>
            </p:cNvPr>
            <p:cNvSpPr/>
            <p:nvPr/>
          </p:nvSpPr>
          <p:spPr>
            <a:xfrm>
              <a:off x="7009107" y="-1854266"/>
              <a:ext cx="4893526"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their messages to be private and secure.</a:t>
              </a:r>
              <a:endParaRPr lang="en-IN" dirty="0">
                <a:solidFill>
                  <a:schemeClr val="tx1"/>
                </a:solidFill>
                <a:latin typeface="Alegreya Sans Regular" panose="00000500000000000000" pitchFamily="2" charset="0"/>
              </a:endParaRPr>
            </a:p>
          </p:txBody>
        </p:sp>
        <p:sp>
          <p:nvSpPr>
            <p:cNvPr id="24" name="Speech Bubble: Rectangle with Corners Rounded 23">
              <a:extLst>
                <a:ext uri="{FF2B5EF4-FFF2-40B4-BE49-F238E27FC236}">
                  <a16:creationId xmlns:a16="http://schemas.microsoft.com/office/drawing/2014/main" id="{B26AC373-17B8-096B-009B-375140DEEB38}"/>
                </a:ext>
              </a:extLst>
            </p:cNvPr>
            <p:cNvSpPr/>
            <p:nvPr/>
          </p:nvSpPr>
          <p:spPr>
            <a:xfrm>
              <a:off x="121530" y="-772387"/>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use end-to-end encryption (Signal Protocol with AES-256 encryption, Curve25519 keys) so only sender and receiver can read the messages.</a:t>
              </a:r>
              <a:endParaRPr lang="en-IN" dirty="0">
                <a:solidFill>
                  <a:schemeClr val="tx1"/>
                </a:solidFill>
                <a:latin typeface="Alegreya Sans Regular" panose="00000500000000000000" pitchFamily="2" charset="0"/>
              </a:endParaRPr>
            </a:p>
          </p:txBody>
        </p:sp>
        <p:sp>
          <p:nvSpPr>
            <p:cNvPr id="25" name="Speech Bubble: Rectangle with Corners Rounded 24">
              <a:extLst>
                <a:ext uri="{FF2B5EF4-FFF2-40B4-BE49-F238E27FC236}">
                  <a16:creationId xmlns:a16="http://schemas.microsoft.com/office/drawing/2014/main" id="{209F670C-EF95-6641-ECE2-E92B7980D22B}"/>
                </a:ext>
              </a:extLst>
            </p:cNvPr>
            <p:cNvSpPr/>
            <p:nvPr/>
          </p:nvSpPr>
          <p:spPr>
            <a:xfrm>
              <a:off x="7009107" y="651324"/>
              <a:ext cx="4893526" cy="79163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know when their message is sent, delivered, and read.</a:t>
              </a:r>
            </a:p>
          </p:txBody>
        </p:sp>
        <p:sp>
          <p:nvSpPr>
            <p:cNvPr id="27" name="Speech Bubble: Rectangle with Corners Rounded 26">
              <a:extLst>
                <a:ext uri="{FF2B5EF4-FFF2-40B4-BE49-F238E27FC236}">
                  <a16:creationId xmlns:a16="http://schemas.microsoft.com/office/drawing/2014/main" id="{5BC5CE89-777B-E4CB-D11D-79B1F55A679B}"/>
                </a:ext>
              </a:extLst>
            </p:cNvPr>
            <p:cNvSpPr/>
            <p:nvPr/>
          </p:nvSpPr>
          <p:spPr>
            <a:xfrm>
              <a:off x="121529" y="2158446"/>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message status flags (sent , delivered , read blue) using server acknowledgments and read receipts.</a:t>
              </a:r>
              <a:endParaRPr lang="en-IN" dirty="0">
                <a:solidFill>
                  <a:schemeClr val="tx1"/>
                </a:solidFill>
                <a:latin typeface="Alegreya Sans Regular" panose="00000500000000000000" pitchFamily="2" charset="0"/>
              </a:endParaRPr>
            </a:p>
          </p:txBody>
        </p:sp>
        <p:sp>
          <p:nvSpPr>
            <p:cNvPr id="29" name="Speech Bubble: Rectangle with Corners Rounded 28">
              <a:extLst>
                <a:ext uri="{FF2B5EF4-FFF2-40B4-BE49-F238E27FC236}">
                  <a16:creationId xmlns:a16="http://schemas.microsoft.com/office/drawing/2014/main" id="{89DAE4CB-EE69-A9AE-C76F-D1CF81280083}"/>
                </a:ext>
              </a:extLst>
            </p:cNvPr>
            <p:cNvSpPr/>
            <p:nvPr/>
          </p:nvSpPr>
          <p:spPr>
            <a:xfrm>
              <a:off x="7674015" y="3376257"/>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create groups and broadcast messages.</a:t>
              </a:r>
              <a:endParaRPr lang="en-IN" dirty="0">
                <a:solidFill>
                  <a:schemeClr val="tx1"/>
                </a:solidFill>
                <a:latin typeface="Alegreya Sans Regular" panose="00000500000000000000" pitchFamily="2" charset="0"/>
              </a:endParaRPr>
            </a:p>
          </p:txBody>
        </p:sp>
        <p:sp>
          <p:nvSpPr>
            <p:cNvPr id="30" name="Speech Bubble: Rectangle with Corners Rounded 29">
              <a:extLst>
                <a:ext uri="{FF2B5EF4-FFF2-40B4-BE49-F238E27FC236}">
                  <a16:creationId xmlns:a16="http://schemas.microsoft.com/office/drawing/2014/main" id="{75C8D8EA-2B89-A09A-8088-7CC708500821}"/>
                </a:ext>
              </a:extLst>
            </p:cNvPr>
            <p:cNvSpPr/>
            <p:nvPr/>
          </p:nvSpPr>
          <p:spPr>
            <a:xfrm>
              <a:off x="121529" y="44275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group metadata on servers (group ID, members list, permissions) and deliver messages to all group members simultaneously.</a:t>
              </a:r>
              <a:endParaRPr lang="en-IN" dirty="0">
                <a:solidFill>
                  <a:schemeClr val="tx1"/>
                </a:solidFill>
                <a:latin typeface="Alegreya Sans Regular" panose="00000500000000000000" pitchFamily="2" charset="0"/>
              </a:endParaRPr>
            </a:p>
          </p:txBody>
        </p:sp>
        <p:sp>
          <p:nvSpPr>
            <p:cNvPr id="31" name="Speech Bubble: Rectangle with Corners Rounded 30">
              <a:extLst>
                <a:ext uri="{FF2B5EF4-FFF2-40B4-BE49-F238E27FC236}">
                  <a16:creationId xmlns:a16="http://schemas.microsoft.com/office/drawing/2014/main" id="{C972A0F2-943C-8D23-2C81-9D8DE1D1A232}"/>
                </a:ext>
              </a:extLst>
            </p:cNvPr>
            <p:cNvSpPr/>
            <p:nvPr/>
          </p:nvSpPr>
          <p:spPr>
            <a:xfrm>
              <a:off x="7674015" y="5885920"/>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backup and restore chat history.</a:t>
              </a:r>
              <a:endParaRPr lang="en-IN" dirty="0">
                <a:solidFill>
                  <a:schemeClr val="tx1"/>
                </a:solidFill>
                <a:latin typeface="Alegreya Sans Regular" panose="00000500000000000000" pitchFamily="2" charset="0"/>
              </a:endParaRPr>
            </a:p>
          </p:txBody>
        </p:sp>
        <p:sp>
          <p:nvSpPr>
            <p:cNvPr id="32" name="Speech Bubble: Rectangle with Corners Rounded 31">
              <a:extLst>
                <a:ext uri="{FF2B5EF4-FFF2-40B4-BE49-F238E27FC236}">
                  <a16:creationId xmlns:a16="http://schemas.microsoft.com/office/drawing/2014/main" id="{622D3BB3-A9D1-B72F-6FD6-9630C92606F8}"/>
                </a:ext>
              </a:extLst>
            </p:cNvPr>
            <p:cNvSpPr/>
            <p:nvPr/>
          </p:nvSpPr>
          <p:spPr>
            <a:xfrm>
              <a:off x="121529" y="6875200"/>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cloud backup integration (Google Drive/iCloud) with encrypted chat exports and scheduled backup functionality.</a:t>
              </a:r>
              <a:endParaRPr lang="en-IN" dirty="0">
                <a:solidFill>
                  <a:schemeClr val="tx1"/>
                </a:solidFill>
                <a:latin typeface="Alegreya Sans Regular" panose="00000500000000000000" pitchFamily="2" charset="0"/>
              </a:endParaRPr>
            </a:p>
          </p:txBody>
        </p:sp>
      </p:grpSp>
      <p:grpSp>
        <p:nvGrpSpPr>
          <p:cNvPr id="15" name="Group 14">
            <a:extLst>
              <a:ext uri="{FF2B5EF4-FFF2-40B4-BE49-F238E27FC236}">
                <a16:creationId xmlns:a16="http://schemas.microsoft.com/office/drawing/2014/main" id="{6481F564-4167-3684-75BD-F462020268E2}"/>
              </a:ext>
            </a:extLst>
          </p:cNvPr>
          <p:cNvGrpSpPr/>
          <p:nvPr/>
        </p:nvGrpSpPr>
        <p:grpSpPr>
          <a:xfrm>
            <a:off x="-99176" y="-2679"/>
            <a:ext cx="12280082" cy="694481"/>
            <a:chOff x="-143217" y="-46000"/>
            <a:chExt cx="12280082" cy="694481"/>
          </a:xfrm>
        </p:grpSpPr>
        <p:sp>
          <p:nvSpPr>
            <p:cNvPr id="3" name="Rectangle 2">
              <a:extLst>
                <a:ext uri="{FF2B5EF4-FFF2-40B4-BE49-F238E27FC236}">
                  <a16:creationId xmlns:a16="http://schemas.microsoft.com/office/drawing/2014/main" id="{8DD4F23E-5E88-0A4B-980E-EECD64600EE7}"/>
                </a:ext>
              </a:extLst>
            </p:cNvPr>
            <p:cNvSpPr/>
            <p:nvPr/>
          </p:nvSpPr>
          <p:spPr>
            <a:xfrm>
              <a:off x="-143217" y="-46000"/>
              <a:ext cx="12280082" cy="69448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Oval 3">
              <a:extLst>
                <a:ext uri="{FF2B5EF4-FFF2-40B4-BE49-F238E27FC236}">
                  <a16:creationId xmlns:a16="http://schemas.microsoft.com/office/drawing/2014/main" id="{ADF1C2A9-7FD8-A0AA-D858-0415793CA700}"/>
                </a:ext>
              </a:extLst>
            </p:cNvPr>
            <p:cNvSpPr/>
            <p:nvPr/>
          </p:nvSpPr>
          <p:spPr>
            <a:xfrm>
              <a:off x="289367" y="115747"/>
              <a:ext cx="520861" cy="497711"/>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1AFDF95-A043-C026-734E-CC6FAE317AF2}"/>
                </a:ext>
              </a:extLst>
            </p:cNvPr>
            <p:cNvSpPr txBox="1"/>
            <p:nvPr/>
          </p:nvSpPr>
          <p:spPr>
            <a:xfrm>
              <a:off x="810228" y="34724"/>
              <a:ext cx="2604304" cy="370390"/>
            </a:xfrm>
            <a:prstGeom prst="rect">
              <a:avLst/>
            </a:prstGeom>
            <a:noFill/>
          </p:spPr>
          <p:txBody>
            <a:bodyPr wrap="square" rtlCol="0">
              <a:spAutoFit/>
            </a:bodyPr>
            <a:lstStyle/>
            <a:p>
              <a:r>
                <a:rPr lang="en-US" dirty="0" err="1">
                  <a:latin typeface="Alegreya Sans Medium" panose="00000600000000000000" pitchFamily="2" charset="0"/>
                </a:rPr>
                <a:t>User+System</a:t>
              </a:r>
              <a:r>
                <a:rPr lang="en-US" dirty="0">
                  <a:latin typeface="Alegreya Sans Medium" panose="00000600000000000000" pitchFamily="2" charset="0"/>
                </a:rPr>
                <a:t> Requirement</a:t>
              </a:r>
              <a:endParaRPr lang="en-IN" dirty="0">
                <a:latin typeface="Alegreya Sans Medium" panose="00000600000000000000" pitchFamily="2" charset="0"/>
              </a:endParaRPr>
            </a:p>
          </p:txBody>
        </p:sp>
        <p:sp>
          <p:nvSpPr>
            <p:cNvPr id="6" name="TextBox 5">
              <a:extLst>
                <a:ext uri="{FF2B5EF4-FFF2-40B4-BE49-F238E27FC236}">
                  <a16:creationId xmlns:a16="http://schemas.microsoft.com/office/drawing/2014/main" id="{61F0925A-E999-7C54-8475-16B73CA43182}"/>
                </a:ext>
              </a:extLst>
            </p:cNvPr>
            <p:cNvSpPr txBox="1"/>
            <p:nvPr/>
          </p:nvSpPr>
          <p:spPr>
            <a:xfrm>
              <a:off x="810228" y="306730"/>
              <a:ext cx="2604304" cy="338554"/>
            </a:xfrm>
            <a:prstGeom prst="rect">
              <a:avLst/>
            </a:prstGeom>
            <a:noFill/>
          </p:spPr>
          <p:txBody>
            <a:bodyPr wrap="square" rtlCol="0">
              <a:spAutoFit/>
            </a:bodyPr>
            <a:lstStyle/>
            <a:p>
              <a:r>
                <a:rPr lang="en-US" sz="1600" dirty="0">
                  <a:solidFill>
                    <a:schemeClr val="bg2">
                      <a:lumMod val="50000"/>
                    </a:schemeClr>
                  </a:solidFill>
                  <a:latin typeface="Alegreya Sans Regular" panose="00000500000000000000" pitchFamily="2" charset="0"/>
                </a:rPr>
                <a:t>Online</a:t>
              </a:r>
              <a:endParaRPr lang="en-IN" sz="1600" dirty="0">
                <a:solidFill>
                  <a:schemeClr val="bg2">
                    <a:lumMod val="50000"/>
                  </a:schemeClr>
                </a:solidFill>
                <a:latin typeface="Alegreya Sans Regular" panose="00000500000000000000" pitchFamily="2" charset="0"/>
              </a:endParaRPr>
            </a:p>
          </p:txBody>
        </p:sp>
      </p:grpSp>
      <p:pic>
        <p:nvPicPr>
          <p:cNvPr id="34" name="Picture 33">
            <a:extLst>
              <a:ext uri="{FF2B5EF4-FFF2-40B4-BE49-F238E27FC236}">
                <a16:creationId xmlns:a16="http://schemas.microsoft.com/office/drawing/2014/main" id="{30ED367E-F37B-07E7-47BF-C7CE4474341A}"/>
              </a:ext>
            </a:extLst>
          </p:cNvPr>
          <p:cNvPicPr>
            <a:picLocks noChangeAspect="1"/>
          </p:cNvPicPr>
          <p:nvPr/>
        </p:nvPicPr>
        <p:blipFill>
          <a:blip r:embed="rId4"/>
          <a:stretch>
            <a:fillRect/>
          </a:stretch>
        </p:blipFill>
        <p:spPr>
          <a:xfrm>
            <a:off x="-88083" y="6331180"/>
            <a:ext cx="12280082" cy="576365"/>
          </a:xfrm>
          <a:prstGeom prst="rect">
            <a:avLst/>
          </a:prstGeom>
        </p:spPr>
      </p:pic>
      <p:pic>
        <p:nvPicPr>
          <p:cNvPr id="37" name="Picture 36">
            <a:extLst>
              <a:ext uri="{FF2B5EF4-FFF2-40B4-BE49-F238E27FC236}">
                <a16:creationId xmlns:a16="http://schemas.microsoft.com/office/drawing/2014/main" id="{7AF057C3-F62C-1A0C-A536-B97B0B0A13C4}"/>
              </a:ext>
            </a:extLst>
          </p:cNvPr>
          <p:cNvPicPr>
            <a:picLocks noChangeAspect="1"/>
          </p:cNvPicPr>
          <p:nvPr/>
        </p:nvPicPr>
        <p:blipFill>
          <a:blip r:embed="rId5">
            <a:clrChange>
              <a:clrFrom>
                <a:srgbClr val="FEFEFE"/>
              </a:clrFrom>
              <a:clrTo>
                <a:srgbClr val="FEFEFE">
                  <a:alpha val="0"/>
                </a:srgbClr>
              </a:clrTo>
            </a:clrChange>
          </a:blip>
          <a:stretch>
            <a:fillRect/>
          </a:stretch>
        </p:blipFill>
        <p:spPr>
          <a:xfrm>
            <a:off x="10346203" y="37896"/>
            <a:ext cx="1724266" cy="571580"/>
          </a:xfrm>
          <a:prstGeom prst="rect">
            <a:avLst/>
          </a:prstGeom>
        </p:spPr>
      </p:pic>
    </p:spTree>
    <p:extLst>
      <p:ext uri="{BB962C8B-B14F-4D97-AF65-F5344CB8AC3E}">
        <p14:creationId xmlns:p14="http://schemas.microsoft.com/office/powerpoint/2010/main" val="95714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1026" name="Picture 2" descr="High resolution image of a modern office rooftop terrace with people, glass walls, and colorful furniture at sunset.">
            <a:extLst>
              <a:ext uri="{FF2B5EF4-FFF2-40B4-BE49-F238E27FC236}">
                <a16:creationId xmlns:a16="http://schemas.microsoft.com/office/drawing/2014/main" id="{61E27A62-47FF-6FB7-385C-3B7E748AF0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6048" y="1141476"/>
            <a:ext cx="7235952" cy="4823968"/>
          </a:xfrm>
          <a:prstGeom prst="rect">
            <a:avLst/>
          </a:prstGeom>
          <a:gradFill>
            <a:gsLst>
              <a:gs pos="0">
                <a:schemeClr val="accent1">
                  <a:alpha val="0"/>
                  <a:lumMod val="0"/>
                  <a:lumOff val="100000"/>
                </a:schemeClr>
              </a:gs>
              <a:gs pos="84000">
                <a:srgbClr val="F3F4F5">
                  <a:alpha val="92000"/>
                </a:srgbClr>
              </a:gs>
              <a:gs pos="65000">
                <a:srgbClr val="F4F5F6"/>
              </a:gs>
              <a:gs pos="51000">
                <a:srgbClr val="F4F5F6"/>
              </a:gs>
              <a:gs pos="30000">
                <a:srgbClr val="F4F5F7">
                  <a:alpha val="94000"/>
                </a:srgbClr>
              </a:gs>
              <a:gs pos="100000">
                <a:schemeClr val="bg1">
                  <a:lumMod val="95000"/>
                  <a:alpha val="0"/>
                </a:schemeClr>
              </a:gs>
            </a:gsLst>
            <a:lin ang="0" scaled="1"/>
          </a:gradFill>
        </p:spPr>
      </p:pic>
      <p:sp>
        <p:nvSpPr>
          <p:cNvPr id="2" name="Rectangle: Rounded Corners 1">
            <a:extLst>
              <a:ext uri="{FF2B5EF4-FFF2-40B4-BE49-F238E27FC236}">
                <a16:creationId xmlns:a16="http://schemas.microsoft.com/office/drawing/2014/main" id="{DA2F8D28-5C09-0979-9F1F-8D57496B42DB}"/>
              </a:ext>
            </a:extLst>
          </p:cNvPr>
          <p:cNvSpPr/>
          <p:nvPr/>
        </p:nvSpPr>
        <p:spPr>
          <a:xfrm>
            <a:off x="0" y="1141476"/>
            <a:ext cx="8963025" cy="4823968"/>
          </a:xfrm>
          <a:prstGeom prst="roundRect">
            <a:avLst>
              <a:gd name="adj" fmla="val 4535"/>
            </a:avLst>
          </a:prstGeom>
          <a:gradFill flip="none" rotWithShape="1">
            <a:gsLst>
              <a:gs pos="0">
                <a:schemeClr val="accent1">
                  <a:lumMod val="5000"/>
                  <a:lumOff val="95000"/>
                </a:schemeClr>
              </a:gs>
              <a:gs pos="77000">
                <a:srgbClr val="E9EAEA">
                  <a:alpha val="80000"/>
                </a:srgbClr>
              </a:gs>
              <a:gs pos="59000">
                <a:srgbClr val="F4F5F6"/>
              </a:gs>
              <a:gs pos="36000">
                <a:srgbClr val="F4F5F6"/>
              </a:gs>
              <a:gs pos="22000">
                <a:srgbClr val="F4F5F7"/>
              </a:gs>
              <a:gs pos="100000">
                <a:schemeClr val="bg1">
                  <a:alpha val="0"/>
                  <a:lumMod val="87000"/>
                </a:schemeClr>
              </a:gs>
            </a:gsLst>
            <a:lin ang="0" scaled="1"/>
            <a:tileRect/>
          </a:gradFill>
          <a:ln>
            <a:gradFill flip="none" rotWithShape="1">
              <a:gsLst>
                <a:gs pos="0">
                  <a:schemeClr val="tx1"/>
                </a:gs>
                <a:gs pos="74000">
                  <a:schemeClr val="accent1">
                    <a:lumMod val="45000"/>
                    <a:lumOff val="55000"/>
                  </a:schemeClr>
                </a:gs>
                <a:gs pos="83000">
                  <a:schemeClr val="accent1">
                    <a:lumMod val="45000"/>
                    <a:lumOff val="55000"/>
                    <a:alpha val="0"/>
                  </a:schemeClr>
                </a:gs>
                <a:gs pos="100000">
                  <a:schemeClr val="accent1">
                    <a:lumMod val="30000"/>
                    <a:lumOff val="70000"/>
                    <a:alpha val="0"/>
                  </a:scheme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E5BC2BA-71A6-4272-C825-974943D62B34}"/>
              </a:ext>
            </a:extLst>
          </p:cNvPr>
          <p:cNvSpPr txBox="1"/>
          <p:nvPr/>
        </p:nvSpPr>
        <p:spPr>
          <a:xfrm>
            <a:off x="523875" y="1399784"/>
            <a:ext cx="4867275" cy="1015663"/>
          </a:xfrm>
          <a:prstGeom prst="rect">
            <a:avLst/>
          </a:prstGeom>
          <a:noFill/>
        </p:spPr>
        <p:txBody>
          <a:bodyPr wrap="square" rtlCol="0">
            <a:spAutoFit/>
          </a:bodyPr>
          <a:lstStyle/>
          <a:p>
            <a:r>
              <a:rPr lang="en-IN" sz="3000" dirty="0">
                <a:latin typeface="Alegreya Sans Medium" panose="00000600000000000000" pitchFamily="2" charset="0"/>
              </a:rPr>
              <a:t>Understanding </a:t>
            </a:r>
          </a:p>
          <a:p>
            <a:r>
              <a:rPr lang="en-IN" sz="3000" dirty="0">
                <a:latin typeface="Alegreya Sans Medium" panose="00000600000000000000" pitchFamily="2" charset="0"/>
              </a:rPr>
              <a:t>Requirement Engineering</a:t>
            </a:r>
          </a:p>
        </p:txBody>
      </p:sp>
      <p:sp>
        <p:nvSpPr>
          <p:cNvPr id="5" name="TextBox 4">
            <a:extLst>
              <a:ext uri="{FF2B5EF4-FFF2-40B4-BE49-F238E27FC236}">
                <a16:creationId xmlns:a16="http://schemas.microsoft.com/office/drawing/2014/main" id="{E4843C0C-5DC0-27AB-C1AE-80E3B5935DC6}"/>
              </a:ext>
            </a:extLst>
          </p:cNvPr>
          <p:cNvSpPr txBox="1"/>
          <p:nvPr/>
        </p:nvSpPr>
        <p:spPr>
          <a:xfrm>
            <a:off x="190500" y="2673754"/>
            <a:ext cx="6096000" cy="2862322"/>
          </a:xfrm>
          <a:prstGeom prst="rect">
            <a:avLst/>
          </a:prstGeom>
          <a:noFill/>
        </p:spPr>
        <p:txBody>
          <a:bodyPr wrap="square">
            <a:spAutoFit/>
          </a:bodyPr>
          <a:lstStyle/>
          <a:p>
            <a:pPr marL="285750" indent="-285750">
              <a:buFont typeface="Arial" panose="020B0604020202020204" pitchFamily="34" charset="0"/>
              <a:buChar char="•"/>
            </a:pPr>
            <a:r>
              <a:rPr lang="en-US" dirty="0">
                <a:latin typeface="Alegreya Sans Regular" panose="00000500000000000000" pitchFamily="2" charset="0"/>
              </a:rPr>
              <a:t>Requirements are the descriptions of system services and operational constraints that reflect customer needs, such as controlling a device, placing an order, or finding information. </a:t>
            </a:r>
          </a:p>
          <a:p>
            <a:pPr marL="285750" indent="-285750">
              <a:buFont typeface="Arial" panose="020B0604020202020204" pitchFamily="34" charset="0"/>
              <a:buChar char="•"/>
            </a:pPr>
            <a:r>
              <a:rPr lang="en-US" dirty="0">
                <a:latin typeface="Alegreya Sans Regular" panose="00000500000000000000" pitchFamily="2" charset="0"/>
              </a:rPr>
              <a:t>The process of eliciting, analyzing, documenting, and validating these needs is called Requirements Engineering (RE). </a:t>
            </a:r>
          </a:p>
          <a:p>
            <a:pPr marL="285750" indent="-285750">
              <a:buFont typeface="Arial" panose="020B0604020202020204" pitchFamily="34" charset="0"/>
              <a:buChar char="•"/>
            </a:pPr>
            <a:r>
              <a:rPr lang="en-US" dirty="0">
                <a:latin typeface="Alegreya Sans Regular" panose="00000500000000000000" pitchFamily="2" charset="0"/>
              </a:rPr>
              <a:t>A requirement can range from a high-level, abstract statement of what the system should provide to a detailed, formal definition of a system function. </a:t>
            </a:r>
          </a:p>
          <a:p>
            <a:pPr marL="285750" indent="-285750">
              <a:buFont typeface="Arial" panose="020B0604020202020204" pitchFamily="34" charset="0"/>
              <a:buChar char="•"/>
            </a:pPr>
            <a:r>
              <a:rPr lang="en-US" dirty="0">
                <a:latin typeface="Alegreya Sans Regular" panose="00000500000000000000" pitchFamily="2" charset="0"/>
              </a:rPr>
              <a:t>Many issues in RE arise when there is no clear separation between different levels of requirement descriptions.</a:t>
            </a:r>
            <a:endParaRPr lang="en-IN" dirty="0">
              <a:latin typeface="Alegreya Sans Regular" panose="00000500000000000000" pitchFamily="2" charset="0"/>
            </a:endParaRPr>
          </a:p>
        </p:txBody>
      </p:sp>
    </p:spTree>
    <p:extLst>
      <p:ext uri="{BB962C8B-B14F-4D97-AF65-F5344CB8AC3E}">
        <p14:creationId xmlns:p14="http://schemas.microsoft.com/office/powerpoint/2010/main" val="1349719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34D72-024A-19C1-7FB2-8A4FBFA95031}"/>
            </a:ext>
          </a:extLst>
        </p:cNvPr>
        <p:cNvGrpSpPr/>
        <p:nvPr/>
      </p:nvGrpSpPr>
      <p:grpSpPr>
        <a:xfrm>
          <a:off x="0" y="0"/>
          <a:ext cx="0" cy="0"/>
          <a:chOff x="0" y="0"/>
          <a:chExt cx="0" cy="0"/>
        </a:xfrm>
      </p:grpSpPr>
      <p:pic>
        <p:nvPicPr>
          <p:cNvPr id="1030" name="Picture 6" descr="Whatsapp Black, abstract, abstract digital, abstraction, abstracts, background, digital, pattern, texture, HD phone wallpaper">
            <a:extLst>
              <a:ext uri="{FF2B5EF4-FFF2-40B4-BE49-F238E27FC236}">
                <a16:creationId xmlns:a16="http://schemas.microsoft.com/office/drawing/2014/main" id="{654E22FD-C23E-6D35-88F6-8833B70264A5}"/>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5400000">
            <a:off x="2598185" y="-2005774"/>
            <a:ext cx="6907545" cy="12280081"/>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345426CB-4492-71B5-C9FD-C3F35FE48936}"/>
              </a:ext>
            </a:extLst>
          </p:cNvPr>
          <p:cNvGrpSpPr/>
          <p:nvPr/>
        </p:nvGrpSpPr>
        <p:grpSpPr>
          <a:xfrm>
            <a:off x="205448" y="-8557548"/>
            <a:ext cx="11781104" cy="16347150"/>
            <a:chOff x="121529" y="-8295630"/>
            <a:chExt cx="11781104" cy="16347150"/>
          </a:xfrm>
        </p:grpSpPr>
        <p:sp>
          <p:nvSpPr>
            <p:cNvPr id="16" name="Speech Bubble: Rectangle with Corners Rounded 15">
              <a:extLst>
                <a:ext uri="{FF2B5EF4-FFF2-40B4-BE49-F238E27FC236}">
                  <a16:creationId xmlns:a16="http://schemas.microsoft.com/office/drawing/2014/main" id="{E392F798-4700-3DF2-839B-36AEB015BED1}"/>
                </a:ext>
              </a:extLst>
            </p:cNvPr>
            <p:cNvSpPr/>
            <p:nvPr/>
          </p:nvSpPr>
          <p:spPr>
            <a:xfrm>
              <a:off x="6439383" y="-8295630"/>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legreya Sans Regular" panose="00000500000000000000" pitchFamily="2" charset="0"/>
                </a:rPr>
                <a:t>Users want to send text messages instantly to contacts.</a:t>
              </a:r>
              <a:endParaRPr lang="en-IN" dirty="0">
                <a:solidFill>
                  <a:schemeClr val="tx1"/>
                </a:solidFill>
                <a:latin typeface="Alegreya Sans Regular" panose="00000500000000000000" pitchFamily="2" charset="0"/>
              </a:endParaRPr>
            </a:p>
          </p:txBody>
        </p:sp>
        <p:sp>
          <p:nvSpPr>
            <p:cNvPr id="17" name="Speech Bubble: Rectangle with Corners Rounded 16">
              <a:extLst>
                <a:ext uri="{FF2B5EF4-FFF2-40B4-BE49-F238E27FC236}">
                  <a16:creationId xmlns:a16="http://schemas.microsoft.com/office/drawing/2014/main" id="{D15A6C91-02B3-26DE-EBAC-0DAC0E0E169C}"/>
                </a:ext>
              </a:extLst>
            </p:cNvPr>
            <p:cNvSpPr/>
            <p:nvPr/>
          </p:nvSpPr>
          <p:spPr>
            <a:xfrm>
              <a:off x="121533" y="-75880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implement a client-server architecture where messages are sent via WhatsApp servers and delivered within &lt;200 </a:t>
              </a:r>
              <a:r>
                <a:rPr lang="en-US" dirty="0" err="1">
                  <a:solidFill>
                    <a:schemeClr val="tx1"/>
                  </a:solidFill>
                  <a:latin typeface="Alegreya Sans Regular" panose="00000500000000000000" pitchFamily="2" charset="0"/>
                </a:rPr>
                <a:t>ms</a:t>
              </a:r>
              <a:r>
                <a:rPr lang="en-US" dirty="0">
                  <a:solidFill>
                    <a:schemeClr val="tx1"/>
                  </a:solidFill>
                  <a:latin typeface="Alegreya Sans Regular" panose="00000500000000000000" pitchFamily="2" charset="0"/>
                </a:rPr>
                <a:t> under normal network conditions.</a:t>
              </a:r>
              <a:endParaRPr lang="en-IN" dirty="0">
                <a:solidFill>
                  <a:schemeClr val="tx1"/>
                </a:solidFill>
                <a:latin typeface="Alegreya Sans Regular" panose="00000500000000000000" pitchFamily="2" charset="0"/>
              </a:endParaRPr>
            </a:p>
          </p:txBody>
        </p:sp>
        <p:sp>
          <p:nvSpPr>
            <p:cNvPr id="18" name="Speech Bubble: Rectangle with Corners Rounded 17">
              <a:extLst>
                <a:ext uri="{FF2B5EF4-FFF2-40B4-BE49-F238E27FC236}">
                  <a16:creationId xmlns:a16="http://schemas.microsoft.com/office/drawing/2014/main" id="{66699BF1-BE58-C773-EA7B-30425FA4F8D2}"/>
                </a:ext>
              </a:extLst>
            </p:cNvPr>
            <p:cNvSpPr/>
            <p:nvPr/>
          </p:nvSpPr>
          <p:spPr>
            <a:xfrm>
              <a:off x="6439383" y="-6267167"/>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send images, videos, audio, and documents.</a:t>
              </a:r>
              <a:endParaRPr lang="en-IN" dirty="0">
                <a:solidFill>
                  <a:schemeClr val="tx1"/>
                </a:solidFill>
                <a:latin typeface="Alegreya Sans Regular" panose="00000500000000000000" pitchFamily="2" charset="0"/>
              </a:endParaRPr>
            </a:p>
          </p:txBody>
        </p:sp>
        <p:sp>
          <p:nvSpPr>
            <p:cNvPr id="19" name="Speech Bubble: Rectangle with Corners Rounded 18">
              <a:extLst>
                <a:ext uri="{FF2B5EF4-FFF2-40B4-BE49-F238E27FC236}">
                  <a16:creationId xmlns:a16="http://schemas.microsoft.com/office/drawing/2014/main" id="{77255DBC-D1D4-0C58-5938-F2457863808C}"/>
                </a:ext>
              </a:extLst>
            </p:cNvPr>
            <p:cNvSpPr/>
            <p:nvPr/>
          </p:nvSpPr>
          <p:spPr>
            <a:xfrm>
              <a:off x="121533" y="-5488331"/>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support multimedia file transfer up to a specific size limit (e.g., 100 MB), compress media, and use secure file storage servers.</a:t>
              </a:r>
              <a:endParaRPr lang="en-IN" dirty="0">
                <a:solidFill>
                  <a:schemeClr val="tx1"/>
                </a:solidFill>
                <a:latin typeface="Alegreya Sans Regular" panose="00000500000000000000" pitchFamily="2" charset="0"/>
              </a:endParaRPr>
            </a:p>
          </p:txBody>
        </p:sp>
        <p:sp>
          <p:nvSpPr>
            <p:cNvPr id="20" name="Speech Bubble: Rectangle with Corners Rounded 19">
              <a:extLst>
                <a:ext uri="{FF2B5EF4-FFF2-40B4-BE49-F238E27FC236}">
                  <a16:creationId xmlns:a16="http://schemas.microsoft.com/office/drawing/2014/main" id="{20853BD7-6A47-8BD9-F5FC-554618EF2F92}"/>
                </a:ext>
              </a:extLst>
            </p:cNvPr>
            <p:cNvSpPr/>
            <p:nvPr/>
          </p:nvSpPr>
          <p:spPr>
            <a:xfrm>
              <a:off x="8036689" y="-4070267"/>
              <a:ext cx="3865944"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make voice and video calls.</a:t>
              </a:r>
              <a:endParaRPr lang="en-IN" dirty="0">
                <a:solidFill>
                  <a:schemeClr val="tx1"/>
                </a:solidFill>
                <a:latin typeface="Alegreya Sans Regular" panose="00000500000000000000" pitchFamily="2" charset="0"/>
              </a:endParaRPr>
            </a:p>
          </p:txBody>
        </p:sp>
        <p:sp>
          <p:nvSpPr>
            <p:cNvPr id="21" name="Speech Bubble: Rectangle with Corners Rounded 20">
              <a:extLst>
                <a:ext uri="{FF2B5EF4-FFF2-40B4-BE49-F238E27FC236}">
                  <a16:creationId xmlns:a16="http://schemas.microsoft.com/office/drawing/2014/main" id="{A4868CA8-BF4E-70E5-DA36-CE994AAB0E8F}"/>
                </a:ext>
              </a:extLst>
            </p:cNvPr>
            <p:cNvSpPr/>
            <p:nvPr/>
          </p:nvSpPr>
          <p:spPr>
            <a:xfrm>
              <a:off x="121531" y="-326579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VoIP services using WebRTC protocol, ensuring low-latency communication with adaptive bitrate streaming.</a:t>
              </a:r>
              <a:endParaRPr lang="en-IN" dirty="0">
                <a:solidFill>
                  <a:schemeClr val="tx1"/>
                </a:solidFill>
                <a:latin typeface="Alegreya Sans Regular" panose="00000500000000000000" pitchFamily="2" charset="0"/>
              </a:endParaRPr>
            </a:p>
          </p:txBody>
        </p:sp>
        <p:sp>
          <p:nvSpPr>
            <p:cNvPr id="23" name="Speech Bubble: Rectangle with Corners Rounded 22">
              <a:extLst>
                <a:ext uri="{FF2B5EF4-FFF2-40B4-BE49-F238E27FC236}">
                  <a16:creationId xmlns:a16="http://schemas.microsoft.com/office/drawing/2014/main" id="{AA01AF21-400A-4ED1-D5C9-1B71053D2DAF}"/>
                </a:ext>
              </a:extLst>
            </p:cNvPr>
            <p:cNvSpPr/>
            <p:nvPr/>
          </p:nvSpPr>
          <p:spPr>
            <a:xfrm>
              <a:off x="7009107" y="-1854266"/>
              <a:ext cx="4893526"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their messages to be private and secure.</a:t>
              </a:r>
              <a:endParaRPr lang="en-IN" dirty="0">
                <a:solidFill>
                  <a:schemeClr val="tx1"/>
                </a:solidFill>
                <a:latin typeface="Alegreya Sans Regular" panose="00000500000000000000" pitchFamily="2" charset="0"/>
              </a:endParaRPr>
            </a:p>
          </p:txBody>
        </p:sp>
        <p:sp>
          <p:nvSpPr>
            <p:cNvPr id="24" name="Speech Bubble: Rectangle with Corners Rounded 23">
              <a:extLst>
                <a:ext uri="{FF2B5EF4-FFF2-40B4-BE49-F238E27FC236}">
                  <a16:creationId xmlns:a16="http://schemas.microsoft.com/office/drawing/2014/main" id="{8BFD93E8-03D2-4362-8BB4-5DED066F71DF}"/>
                </a:ext>
              </a:extLst>
            </p:cNvPr>
            <p:cNvSpPr/>
            <p:nvPr/>
          </p:nvSpPr>
          <p:spPr>
            <a:xfrm>
              <a:off x="121530" y="-772387"/>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use end-to-end encryption (Signal Protocol with AES-256 encryption, Curve25519 keys) so only sender and receiver can read the messages.</a:t>
              </a:r>
              <a:endParaRPr lang="en-IN" dirty="0">
                <a:solidFill>
                  <a:schemeClr val="tx1"/>
                </a:solidFill>
                <a:latin typeface="Alegreya Sans Regular" panose="00000500000000000000" pitchFamily="2" charset="0"/>
              </a:endParaRPr>
            </a:p>
          </p:txBody>
        </p:sp>
        <p:sp>
          <p:nvSpPr>
            <p:cNvPr id="25" name="Speech Bubble: Rectangle with Corners Rounded 24">
              <a:extLst>
                <a:ext uri="{FF2B5EF4-FFF2-40B4-BE49-F238E27FC236}">
                  <a16:creationId xmlns:a16="http://schemas.microsoft.com/office/drawing/2014/main" id="{8D0FFA44-2A30-CA64-CB9A-0D25EC9FE900}"/>
                </a:ext>
              </a:extLst>
            </p:cNvPr>
            <p:cNvSpPr/>
            <p:nvPr/>
          </p:nvSpPr>
          <p:spPr>
            <a:xfrm>
              <a:off x="7009107" y="651324"/>
              <a:ext cx="4893526" cy="79163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know when their message is sent, delivered, and read.</a:t>
              </a:r>
            </a:p>
          </p:txBody>
        </p:sp>
        <p:sp>
          <p:nvSpPr>
            <p:cNvPr id="27" name="Speech Bubble: Rectangle with Corners Rounded 26">
              <a:extLst>
                <a:ext uri="{FF2B5EF4-FFF2-40B4-BE49-F238E27FC236}">
                  <a16:creationId xmlns:a16="http://schemas.microsoft.com/office/drawing/2014/main" id="{A2D159A4-D13C-2836-1DA4-6FD9978E98A6}"/>
                </a:ext>
              </a:extLst>
            </p:cNvPr>
            <p:cNvSpPr/>
            <p:nvPr/>
          </p:nvSpPr>
          <p:spPr>
            <a:xfrm>
              <a:off x="121529" y="2158446"/>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message status flags (sent , delivered , read blue) using server acknowledgments and read receipts.</a:t>
              </a:r>
              <a:endParaRPr lang="en-IN" dirty="0">
                <a:solidFill>
                  <a:schemeClr val="tx1"/>
                </a:solidFill>
                <a:latin typeface="Alegreya Sans Regular" panose="00000500000000000000" pitchFamily="2" charset="0"/>
              </a:endParaRPr>
            </a:p>
          </p:txBody>
        </p:sp>
        <p:sp>
          <p:nvSpPr>
            <p:cNvPr id="29" name="Speech Bubble: Rectangle with Corners Rounded 28">
              <a:extLst>
                <a:ext uri="{FF2B5EF4-FFF2-40B4-BE49-F238E27FC236}">
                  <a16:creationId xmlns:a16="http://schemas.microsoft.com/office/drawing/2014/main" id="{CE5E5F83-DCB0-B443-55CC-54E2E6FB29BC}"/>
                </a:ext>
              </a:extLst>
            </p:cNvPr>
            <p:cNvSpPr/>
            <p:nvPr/>
          </p:nvSpPr>
          <p:spPr>
            <a:xfrm>
              <a:off x="7674015" y="3376257"/>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create groups and broadcast messages.</a:t>
              </a:r>
              <a:endParaRPr lang="en-IN" dirty="0">
                <a:solidFill>
                  <a:schemeClr val="tx1"/>
                </a:solidFill>
                <a:latin typeface="Alegreya Sans Regular" panose="00000500000000000000" pitchFamily="2" charset="0"/>
              </a:endParaRPr>
            </a:p>
          </p:txBody>
        </p:sp>
        <p:sp>
          <p:nvSpPr>
            <p:cNvPr id="30" name="Speech Bubble: Rectangle with Corners Rounded 29">
              <a:extLst>
                <a:ext uri="{FF2B5EF4-FFF2-40B4-BE49-F238E27FC236}">
                  <a16:creationId xmlns:a16="http://schemas.microsoft.com/office/drawing/2014/main" id="{6AAB4667-5A99-F641-580C-9352953219A3}"/>
                </a:ext>
              </a:extLst>
            </p:cNvPr>
            <p:cNvSpPr/>
            <p:nvPr/>
          </p:nvSpPr>
          <p:spPr>
            <a:xfrm>
              <a:off x="121529" y="44275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group metadata on servers (group ID, members list, permissions) and deliver messages to all group members simultaneously.</a:t>
              </a:r>
              <a:endParaRPr lang="en-IN" dirty="0">
                <a:solidFill>
                  <a:schemeClr val="tx1"/>
                </a:solidFill>
                <a:latin typeface="Alegreya Sans Regular" panose="00000500000000000000" pitchFamily="2" charset="0"/>
              </a:endParaRPr>
            </a:p>
          </p:txBody>
        </p:sp>
        <p:sp>
          <p:nvSpPr>
            <p:cNvPr id="31" name="Speech Bubble: Rectangle with Corners Rounded 30">
              <a:extLst>
                <a:ext uri="{FF2B5EF4-FFF2-40B4-BE49-F238E27FC236}">
                  <a16:creationId xmlns:a16="http://schemas.microsoft.com/office/drawing/2014/main" id="{023B9F8F-6465-7925-23A2-5B852903860A}"/>
                </a:ext>
              </a:extLst>
            </p:cNvPr>
            <p:cNvSpPr/>
            <p:nvPr/>
          </p:nvSpPr>
          <p:spPr>
            <a:xfrm>
              <a:off x="7674015" y="5885920"/>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backup and restore chat history.</a:t>
              </a:r>
              <a:endParaRPr lang="en-IN" dirty="0">
                <a:solidFill>
                  <a:schemeClr val="tx1"/>
                </a:solidFill>
                <a:latin typeface="Alegreya Sans Regular" panose="00000500000000000000" pitchFamily="2" charset="0"/>
              </a:endParaRPr>
            </a:p>
          </p:txBody>
        </p:sp>
        <p:sp>
          <p:nvSpPr>
            <p:cNvPr id="32" name="Speech Bubble: Rectangle with Corners Rounded 31">
              <a:extLst>
                <a:ext uri="{FF2B5EF4-FFF2-40B4-BE49-F238E27FC236}">
                  <a16:creationId xmlns:a16="http://schemas.microsoft.com/office/drawing/2014/main" id="{A956E78B-5B53-9B83-76CB-12FAB742D6DD}"/>
                </a:ext>
              </a:extLst>
            </p:cNvPr>
            <p:cNvSpPr/>
            <p:nvPr/>
          </p:nvSpPr>
          <p:spPr>
            <a:xfrm>
              <a:off x="121529" y="6875200"/>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cloud backup integration (Google Drive/iCloud) with encrypted chat exports and scheduled backup functionality.</a:t>
              </a:r>
              <a:endParaRPr lang="en-IN" dirty="0">
                <a:solidFill>
                  <a:schemeClr val="tx1"/>
                </a:solidFill>
                <a:latin typeface="Alegreya Sans Regular" panose="00000500000000000000" pitchFamily="2" charset="0"/>
              </a:endParaRPr>
            </a:p>
          </p:txBody>
        </p:sp>
      </p:grpSp>
      <p:grpSp>
        <p:nvGrpSpPr>
          <p:cNvPr id="15" name="Group 14">
            <a:extLst>
              <a:ext uri="{FF2B5EF4-FFF2-40B4-BE49-F238E27FC236}">
                <a16:creationId xmlns:a16="http://schemas.microsoft.com/office/drawing/2014/main" id="{59027887-108B-03A6-D6EC-E6EAD94DD6F2}"/>
              </a:ext>
            </a:extLst>
          </p:cNvPr>
          <p:cNvGrpSpPr/>
          <p:nvPr/>
        </p:nvGrpSpPr>
        <p:grpSpPr>
          <a:xfrm>
            <a:off x="-99176" y="-2679"/>
            <a:ext cx="12280082" cy="694481"/>
            <a:chOff x="-143217" y="-46000"/>
            <a:chExt cx="12280082" cy="694481"/>
          </a:xfrm>
        </p:grpSpPr>
        <p:sp>
          <p:nvSpPr>
            <p:cNvPr id="3" name="Rectangle 2">
              <a:extLst>
                <a:ext uri="{FF2B5EF4-FFF2-40B4-BE49-F238E27FC236}">
                  <a16:creationId xmlns:a16="http://schemas.microsoft.com/office/drawing/2014/main" id="{31105D1C-FDD2-0BBA-EE52-55EDB8125E7C}"/>
                </a:ext>
              </a:extLst>
            </p:cNvPr>
            <p:cNvSpPr/>
            <p:nvPr/>
          </p:nvSpPr>
          <p:spPr>
            <a:xfrm>
              <a:off x="-143217" y="-46000"/>
              <a:ext cx="12280082" cy="69448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Oval 3">
              <a:extLst>
                <a:ext uri="{FF2B5EF4-FFF2-40B4-BE49-F238E27FC236}">
                  <a16:creationId xmlns:a16="http://schemas.microsoft.com/office/drawing/2014/main" id="{78490002-5BD0-3E18-906F-F17E4F043108}"/>
                </a:ext>
              </a:extLst>
            </p:cNvPr>
            <p:cNvSpPr/>
            <p:nvPr/>
          </p:nvSpPr>
          <p:spPr>
            <a:xfrm>
              <a:off x="289367" y="115747"/>
              <a:ext cx="520861" cy="497711"/>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F155D92-2C26-B705-B36F-E4C5B3FBFB21}"/>
                </a:ext>
              </a:extLst>
            </p:cNvPr>
            <p:cNvSpPr txBox="1"/>
            <p:nvPr/>
          </p:nvSpPr>
          <p:spPr>
            <a:xfrm>
              <a:off x="810228" y="34724"/>
              <a:ext cx="2604304" cy="370390"/>
            </a:xfrm>
            <a:prstGeom prst="rect">
              <a:avLst/>
            </a:prstGeom>
            <a:noFill/>
          </p:spPr>
          <p:txBody>
            <a:bodyPr wrap="square" rtlCol="0">
              <a:spAutoFit/>
            </a:bodyPr>
            <a:lstStyle/>
            <a:p>
              <a:r>
                <a:rPr lang="en-US" dirty="0" err="1">
                  <a:latin typeface="Alegreya Sans Medium" panose="00000600000000000000" pitchFamily="2" charset="0"/>
                </a:rPr>
                <a:t>User+System</a:t>
              </a:r>
              <a:r>
                <a:rPr lang="en-US" dirty="0">
                  <a:latin typeface="Alegreya Sans Medium" panose="00000600000000000000" pitchFamily="2" charset="0"/>
                </a:rPr>
                <a:t> Requirement</a:t>
              </a:r>
              <a:endParaRPr lang="en-IN" dirty="0">
                <a:latin typeface="Alegreya Sans Medium" panose="00000600000000000000" pitchFamily="2" charset="0"/>
              </a:endParaRPr>
            </a:p>
          </p:txBody>
        </p:sp>
        <p:sp>
          <p:nvSpPr>
            <p:cNvPr id="6" name="TextBox 5">
              <a:extLst>
                <a:ext uri="{FF2B5EF4-FFF2-40B4-BE49-F238E27FC236}">
                  <a16:creationId xmlns:a16="http://schemas.microsoft.com/office/drawing/2014/main" id="{F3AC21F4-3554-1742-F5CB-D51908C2A647}"/>
                </a:ext>
              </a:extLst>
            </p:cNvPr>
            <p:cNvSpPr txBox="1"/>
            <p:nvPr/>
          </p:nvSpPr>
          <p:spPr>
            <a:xfrm>
              <a:off x="810228" y="306730"/>
              <a:ext cx="2604304" cy="338554"/>
            </a:xfrm>
            <a:prstGeom prst="rect">
              <a:avLst/>
            </a:prstGeom>
            <a:noFill/>
          </p:spPr>
          <p:txBody>
            <a:bodyPr wrap="square" rtlCol="0">
              <a:spAutoFit/>
            </a:bodyPr>
            <a:lstStyle/>
            <a:p>
              <a:r>
                <a:rPr lang="en-US" sz="1600" dirty="0">
                  <a:solidFill>
                    <a:schemeClr val="bg2">
                      <a:lumMod val="50000"/>
                    </a:schemeClr>
                  </a:solidFill>
                  <a:latin typeface="Alegreya Sans Regular" panose="00000500000000000000" pitchFamily="2" charset="0"/>
                </a:rPr>
                <a:t>Online</a:t>
              </a:r>
              <a:endParaRPr lang="en-IN" sz="1600" dirty="0">
                <a:solidFill>
                  <a:schemeClr val="bg2">
                    <a:lumMod val="50000"/>
                  </a:schemeClr>
                </a:solidFill>
                <a:latin typeface="Alegreya Sans Regular" panose="00000500000000000000" pitchFamily="2" charset="0"/>
              </a:endParaRPr>
            </a:p>
          </p:txBody>
        </p:sp>
      </p:grpSp>
      <p:pic>
        <p:nvPicPr>
          <p:cNvPr id="34" name="Picture 33">
            <a:extLst>
              <a:ext uri="{FF2B5EF4-FFF2-40B4-BE49-F238E27FC236}">
                <a16:creationId xmlns:a16="http://schemas.microsoft.com/office/drawing/2014/main" id="{B8826F8C-E3A7-3B00-3D33-E5FED768F14E}"/>
              </a:ext>
            </a:extLst>
          </p:cNvPr>
          <p:cNvPicPr>
            <a:picLocks noChangeAspect="1"/>
          </p:cNvPicPr>
          <p:nvPr/>
        </p:nvPicPr>
        <p:blipFill>
          <a:blip r:embed="rId4"/>
          <a:stretch>
            <a:fillRect/>
          </a:stretch>
        </p:blipFill>
        <p:spPr>
          <a:xfrm>
            <a:off x="-88083" y="6331180"/>
            <a:ext cx="12280082" cy="576365"/>
          </a:xfrm>
          <a:prstGeom prst="rect">
            <a:avLst/>
          </a:prstGeom>
        </p:spPr>
      </p:pic>
      <p:pic>
        <p:nvPicPr>
          <p:cNvPr id="37" name="Picture 36">
            <a:extLst>
              <a:ext uri="{FF2B5EF4-FFF2-40B4-BE49-F238E27FC236}">
                <a16:creationId xmlns:a16="http://schemas.microsoft.com/office/drawing/2014/main" id="{5695681B-B94A-E802-4EA5-BA758D62A770}"/>
              </a:ext>
            </a:extLst>
          </p:cNvPr>
          <p:cNvPicPr>
            <a:picLocks noChangeAspect="1"/>
          </p:cNvPicPr>
          <p:nvPr/>
        </p:nvPicPr>
        <p:blipFill>
          <a:blip r:embed="rId5">
            <a:clrChange>
              <a:clrFrom>
                <a:srgbClr val="FEFEFE"/>
              </a:clrFrom>
              <a:clrTo>
                <a:srgbClr val="FEFEFE">
                  <a:alpha val="0"/>
                </a:srgbClr>
              </a:clrTo>
            </a:clrChange>
          </a:blip>
          <a:stretch>
            <a:fillRect/>
          </a:stretch>
        </p:blipFill>
        <p:spPr>
          <a:xfrm>
            <a:off x="10346203" y="37896"/>
            <a:ext cx="1724266" cy="571580"/>
          </a:xfrm>
          <a:prstGeom prst="rect">
            <a:avLst/>
          </a:prstGeom>
        </p:spPr>
      </p:pic>
    </p:spTree>
    <p:extLst>
      <p:ext uri="{BB962C8B-B14F-4D97-AF65-F5344CB8AC3E}">
        <p14:creationId xmlns:p14="http://schemas.microsoft.com/office/powerpoint/2010/main" val="979743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0498B-4BF7-680C-2C8F-5503561EFD61}"/>
            </a:ext>
          </a:extLst>
        </p:cNvPr>
        <p:cNvGrpSpPr/>
        <p:nvPr/>
      </p:nvGrpSpPr>
      <p:grpSpPr>
        <a:xfrm>
          <a:off x="0" y="0"/>
          <a:ext cx="0" cy="0"/>
          <a:chOff x="0" y="0"/>
          <a:chExt cx="0" cy="0"/>
        </a:xfrm>
      </p:grpSpPr>
      <p:pic>
        <p:nvPicPr>
          <p:cNvPr id="1030" name="Picture 6" descr="Whatsapp Black, abstract, abstract digital, abstraction, abstracts, background, digital, pattern, texture, HD phone wallpaper">
            <a:extLst>
              <a:ext uri="{FF2B5EF4-FFF2-40B4-BE49-F238E27FC236}">
                <a16:creationId xmlns:a16="http://schemas.microsoft.com/office/drawing/2014/main" id="{49DC9259-D794-3A77-BB99-A080A06956D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5400000">
            <a:off x="2598185" y="-2005774"/>
            <a:ext cx="6907545" cy="12280081"/>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5ECC3938-CD26-28F1-6D70-F6EC72745748}"/>
              </a:ext>
            </a:extLst>
          </p:cNvPr>
          <p:cNvGrpSpPr/>
          <p:nvPr/>
        </p:nvGrpSpPr>
        <p:grpSpPr>
          <a:xfrm>
            <a:off x="205448" y="-10096984"/>
            <a:ext cx="11781104" cy="16347150"/>
            <a:chOff x="121529" y="-8295630"/>
            <a:chExt cx="11781104" cy="16347150"/>
          </a:xfrm>
        </p:grpSpPr>
        <p:sp>
          <p:nvSpPr>
            <p:cNvPr id="16" name="Speech Bubble: Rectangle with Corners Rounded 15">
              <a:extLst>
                <a:ext uri="{FF2B5EF4-FFF2-40B4-BE49-F238E27FC236}">
                  <a16:creationId xmlns:a16="http://schemas.microsoft.com/office/drawing/2014/main" id="{E9383900-36E2-490E-F0DC-E96E24AB5AD5}"/>
                </a:ext>
              </a:extLst>
            </p:cNvPr>
            <p:cNvSpPr/>
            <p:nvPr/>
          </p:nvSpPr>
          <p:spPr>
            <a:xfrm>
              <a:off x="6439383" y="-8295630"/>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legreya Sans Regular" panose="00000500000000000000" pitchFamily="2" charset="0"/>
                </a:rPr>
                <a:t>Users want to send text messages instantly to contacts.</a:t>
              </a:r>
              <a:endParaRPr lang="en-IN" dirty="0">
                <a:solidFill>
                  <a:schemeClr val="tx1"/>
                </a:solidFill>
                <a:latin typeface="Alegreya Sans Regular" panose="00000500000000000000" pitchFamily="2" charset="0"/>
              </a:endParaRPr>
            </a:p>
          </p:txBody>
        </p:sp>
        <p:sp>
          <p:nvSpPr>
            <p:cNvPr id="17" name="Speech Bubble: Rectangle with Corners Rounded 16">
              <a:extLst>
                <a:ext uri="{FF2B5EF4-FFF2-40B4-BE49-F238E27FC236}">
                  <a16:creationId xmlns:a16="http://schemas.microsoft.com/office/drawing/2014/main" id="{EA95E6B2-82E0-900F-07A1-9D0420BE07AB}"/>
                </a:ext>
              </a:extLst>
            </p:cNvPr>
            <p:cNvSpPr/>
            <p:nvPr/>
          </p:nvSpPr>
          <p:spPr>
            <a:xfrm>
              <a:off x="121533" y="-75880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implement a client-server architecture where messages are sent via WhatsApp servers and delivered within &lt;200 </a:t>
              </a:r>
              <a:r>
                <a:rPr lang="en-US" dirty="0" err="1">
                  <a:solidFill>
                    <a:schemeClr val="tx1"/>
                  </a:solidFill>
                  <a:latin typeface="Alegreya Sans Regular" panose="00000500000000000000" pitchFamily="2" charset="0"/>
                </a:rPr>
                <a:t>ms</a:t>
              </a:r>
              <a:r>
                <a:rPr lang="en-US" dirty="0">
                  <a:solidFill>
                    <a:schemeClr val="tx1"/>
                  </a:solidFill>
                  <a:latin typeface="Alegreya Sans Regular" panose="00000500000000000000" pitchFamily="2" charset="0"/>
                </a:rPr>
                <a:t> under normal network conditions.</a:t>
              </a:r>
              <a:endParaRPr lang="en-IN" dirty="0">
                <a:solidFill>
                  <a:schemeClr val="tx1"/>
                </a:solidFill>
                <a:latin typeface="Alegreya Sans Regular" panose="00000500000000000000" pitchFamily="2" charset="0"/>
              </a:endParaRPr>
            </a:p>
          </p:txBody>
        </p:sp>
        <p:sp>
          <p:nvSpPr>
            <p:cNvPr id="18" name="Speech Bubble: Rectangle with Corners Rounded 17">
              <a:extLst>
                <a:ext uri="{FF2B5EF4-FFF2-40B4-BE49-F238E27FC236}">
                  <a16:creationId xmlns:a16="http://schemas.microsoft.com/office/drawing/2014/main" id="{CBEB1117-8D83-CE18-47A0-D54C894B10B0}"/>
                </a:ext>
              </a:extLst>
            </p:cNvPr>
            <p:cNvSpPr/>
            <p:nvPr/>
          </p:nvSpPr>
          <p:spPr>
            <a:xfrm>
              <a:off x="6439383" y="-6267167"/>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send images, videos, audio, and documents.</a:t>
              </a:r>
              <a:endParaRPr lang="en-IN" dirty="0">
                <a:solidFill>
                  <a:schemeClr val="tx1"/>
                </a:solidFill>
                <a:latin typeface="Alegreya Sans Regular" panose="00000500000000000000" pitchFamily="2" charset="0"/>
              </a:endParaRPr>
            </a:p>
          </p:txBody>
        </p:sp>
        <p:sp>
          <p:nvSpPr>
            <p:cNvPr id="19" name="Speech Bubble: Rectangle with Corners Rounded 18">
              <a:extLst>
                <a:ext uri="{FF2B5EF4-FFF2-40B4-BE49-F238E27FC236}">
                  <a16:creationId xmlns:a16="http://schemas.microsoft.com/office/drawing/2014/main" id="{E4352429-67B1-90FC-8C2B-1A5885A6302F}"/>
                </a:ext>
              </a:extLst>
            </p:cNvPr>
            <p:cNvSpPr/>
            <p:nvPr/>
          </p:nvSpPr>
          <p:spPr>
            <a:xfrm>
              <a:off x="121533" y="-5488331"/>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support multimedia file transfer up to a specific size limit (e.g., 100 MB), compress media, and use secure file storage servers.</a:t>
              </a:r>
              <a:endParaRPr lang="en-IN" dirty="0">
                <a:solidFill>
                  <a:schemeClr val="tx1"/>
                </a:solidFill>
                <a:latin typeface="Alegreya Sans Regular" panose="00000500000000000000" pitchFamily="2" charset="0"/>
              </a:endParaRPr>
            </a:p>
          </p:txBody>
        </p:sp>
        <p:sp>
          <p:nvSpPr>
            <p:cNvPr id="20" name="Speech Bubble: Rectangle with Corners Rounded 19">
              <a:extLst>
                <a:ext uri="{FF2B5EF4-FFF2-40B4-BE49-F238E27FC236}">
                  <a16:creationId xmlns:a16="http://schemas.microsoft.com/office/drawing/2014/main" id="{8091EC7F-89BB-B713-1769-B4BC2D86BB81}"/>
                </a:ext>
              </a:extLst>
            </p:cNvPr>
            <p:cNvSpPr/>
            <p:nvPr/>
          </p:nvSpPr>
          <p:spPr>
            <a:xfrm>
              <a:off x="8036689" y="-4070267"/>
              <a:ext cx="3865944"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make voice and video calls.</a:t>
              </a:r>
              <a:endParaRPr lang="en-IN" dirty="0">
                <a:solidFill>
                  <a:schemeClr val="tx1"/>
                </a:solidFill>
                <a:latin typeface="Alegreya Sans Regular" panose="00000500000000000000" pitchFamily="2" charset="0"/>
              </a:endParaRPr>
            </a:p>
          </p:txBody>
        </p:sp>
        <p:sp>
          <p:nvSpPr>
            <p:cNvPr id="21" name="Speech Bubble: Rectangle with Corners Rounded 20">
              <a:extLst>
                <a:ext uri="{FF2B5EF4-FFF2-40B4-BE49-F238E27FC236}">
                  <a16:creationId xmlns:a16="http://schemas.microsoft.com/office/drawing/2014/main" id="{280A6471-969A-51FC-3266-AF63D113B3A8}"/>
                </a:ext>
              </a:extLst>
            </p:cNvPr>
            <p:cNvSpPr/>
            <p:nvPr/>
          </p:nvSpPr>
          <p:spPr>
            <a:xfrm>
              <a:off x="121531" y="-326579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VoIP services using WebRTC protocol, ensuring low-latency communication with adaptive bitrate streaming.</a:t>
              </a:r>
              <a:endParaRPr lang="en-IN" dirty="0">
                <a:solidFill>
                  <a:schemeClr val="tx1"/>
                </a:solidFill>
                <a:latin typeface="Alegreya Sans Regular" panose="00000500000000000000" pitchFamily="2" charset="0"/>
              </a:endParaRPr>
            </a:p>
          </p:txBody>
        </p:sp>
        <p:sp>
          <p:nvSpPr>
            <p:cNvPr id="23" name="Speech Bubble: Rectangle with Corners Rounded 22">
              <a:extLst>
                <a:ext uri="{FF2B5EF4-FFF2-40B4-BE49-F238E27FC236}">
                  <a16:creationId xmlns:a16="http://schemas.microsoft.com/office/drawing/2014/main" id="{D96180D3-6EE5-8C2D-00B1-13D2F9F7AF09}"/>
                </a:ext>
              </a:extLst>
            </p:cNvPr>
            <p:cNvSpPr/>
            <p:nvPr/>
          </p:nvSpPr>
          <p:spPr>
            <a:xfrm>
              <a:off x="7009107" y="-1854266"/>
              <a:ext cx="4893526"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their messages to be private and secure.</a:t>
              </a:r>
              <a:endParaRPr lang="en-IN" dirty="0">
                <a:solidFill>
                  <a:schemeClr val="tx1"/>
                </a:solidFill>
                <a:latin typeface="Alegreya Sans Regular" panose="00000500000000000000" pitchFamily="2" charset="0"/>
              </a:endParaRPr>
            </a:p>
          </p:txBody>
        </p:sp>
        <p:sp>
          <p:nvSpPr>
            <p:cNvPr id="24" name="Speech Bubble: Rectangle with Corners Rounded 23">
              <a:extLst>
                <a:ext uri="{FF2B5EF4-FFF2-40B4-BE49-F238E27FC236}">
                  <a16:creationId xmlns:a16="http://schemas.microsoft.com/office/drawing/2014/main" id="{A2256936-19BF-3090-D32F-0A7BD6BD39E1}"/>
                </a:ext>
              </a:extLst>
            </p:cNvPr>
            <p:cNvSpPr/>
            <p:nvPr/>
          </p:nvSpPr>
          <p:spPr>
            <a:xfrm>
              <a:off x="121530" y="-772387"/>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use end-to-end encryption (Signal Protocol with AES-256 encryption, Curve25519 keys) so only sender and receiver can read the messages.</a:t>
              </a:r>
              <a:endParaRPr lang="en-IN" dirty="0">
                <a:solidFill>
                  <a:schemeClr val="tx1"/>
                </a:solidFill>
                <a:latin typeface="Alegreya Sans Regular" panose="00000500000000000000" pitchFamily="2" charset="0"/>
              </a:endParaRPr>
            </a:p>
          </p:txBody>
        </p:sp>
        <p:sp>
          <p:nvSpPr>
            <p:cNvPr id="25" name="Speech Bubble: Rectangle with Corners Rounded 24">
              <a:extLst>
                <a:ext uri="{FF2B5EF4-FFF2-40B4-BE49-F238E27FC236}">
                  <a16:creationId xmlns:a16="http://schemas.microsoft.com/office/drawing/2014/main" id="{7BF68781-8926-B726-1C39-7EFEDC2351E5}"/>
                </a:ext>
              </a:extLst>
            </p:cNvPr>
            <p:cNvSpPr/>
            <p:nvPr/>
          </p:nvSpPr>
          <p:spPr>
            <a:xfrm>
              <a:off x="7009107" y="651324"/>
              <a:ext cx="4893526" cy="79163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know when their message is sent, delivered, and read.</a:t>
              </a:r>
            </a:p>
          </p:txBody>
        </p:sp>
        <p:sp>
          <p:nvSpPr>
            <p:cNvPr id="27" name="Speech Bubble: Rectangle with Corners Rounded 26">
              <a:extLst>
                <a:ext uri="{FF2B5EF4-FFF2-40B4-BE49-F238E27FC236}">
                  <a16:creationId xmlns:a16="http://schemas.microsoft.com/office/drawing/2014/main" id="{6AA8765D-0CE8-2AA1-0160-EF2CCD2278CE}"/>
                </a:ext>
              </a:extLst>
            </p:cNvPr>
            <p:cNvSpPr/>
            <p:nvPr/>
          </p:nvSpPr>
          <p:spPr>
            <a:xfrm>
              <a:off x="121529" y="2158446"/>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message status flags (sent , delivered , read blue) using server acknowledgments and read receipts.</a:t>
              </a:r>
              <a:endParaRPr lang="en-IN" dirty="0">
                <a:solidFill>
                  <a:schemeClr val="tx1"/>
                </a:solidFill>
                <a:latin typeface="Alegreya Sans Regular" panose="00000500000000000000" pitchFamily="2" charset="0"/>
              </a:endParaRPr>
            </a:p>
          </p:txBody>
        </p:sp>
        <p:sp>
          <p:nvSpPr>
            <p:cNvPr id="29" name="Speech Bubble: Rectangle with Corners Rounded 28">
              <a:extLst>
                <a:ext uri="{FF2B5EF4-FFF2-40B4-BE49-F238E27FC236}">
                  <a16:creationId xmlns:a16="http://schemas.microsoft.com/office/drawing/2014/main" id="{EF5BEAB0-E0DB-495E-BFF0-78417B51046C}"/>
                </a:ext>
              </a:extLst>
            </p:cNvPr>
            <p:cNvSpPr/>
            <p:nvPr/>
          </p:nvSpPr>
          <p:spPr>
            <a:xfrm>
              <a:off x="7674015" y="3376257"/>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create groups and broadcast messages.</a:t>
              </a:r>
              <a:endParaRPr lang="en-IN" dirty="0">
                <a:solidFill>
                  <a:schemeClr val="tx1"/>
                </a:solidFill>
                <a:latin typeface="Alegreya Sans Regular" panose="00000500000000000000" pitchFamily="2" charset="0"/>
              </a:endParaRPr>
            </a:p>
          </p:txBody>
        </p:sp>
        <p:sp>
          <p:nvSpPr>
            <p:cNvPr id="30" name="Speech Bubble: Rectangle with Corners Rounded 29">
              <a:extLst>
                <a:ext uri="{FF2B5EF4-FFF2-40B4-BE49-F238E27FC236}">
                  <a16:creationId xmlns:a16="http://schemas.microsoft.com/office/drawing/2014/main" id="{66606260-FB7D-6B25-2A1B-76145ADAF240}"/>
                </a:ext>
              </a:extLst>
            </p:cNvPr>
            <p:cNvSpPr/>
            <p:nvPr/>
          </p:nvSpPr>
          <p:spPr>
            <a:xfrm>
              <a:off x="121529" y="44275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group metadata on servers (group ID, members list, permissions) and deliver messages to all group members simultaneously.</a:t>
              </a:r>
              <a:endParaRPr lang="en-IN" dirty="0">
                <a:solidFill>
                  <a:schemeClr val="tx1"/>
                </a:solidFill>
                <a:latin typeface="Alegreya Sans Regular" panose="00000500000000000000" pitchFamily="2" charset="0"/>
              </a:endParaRPr>
            </a:p>
          </p:txBody>
        </p:sp>
        <p:sp>
          <p:nvSpPr>
            <p:cNvPr id="31" name="Speech Bubble: Rectangle with Corners Rounded 30">
              <a:extLst>
                <a:ext uri="{FF2B5EF4-FFF2-40B4-BE49-F238E27FC236}">
                  <a16:creationId xmlns:a16="http://schemas.microsoft.com/office/drawing/2014/main" id="{9F1045AB-1ECD-CDF3-8929-8C8DFFC28529}"/>
                </a:ext>
              </a:extLst>
            </p:cNvPr>
            <p:cNvSpPr/>
            <p:nvPr/>
          </p:nvSpPr>
          <p:spPr>
            <a:xfrm>
              <a:off x="7674015" y="5885920"/>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backup and restore chat history.</a:t>
              </a:r>
              <a:endParaRPr lang="en-IN" dirty="0">
                <a:solidFill>
                  <a:schemeClr val="tx1"/>
                </a:solidFill>
                <a:latin typeface="Alegreya Sans Regular" panose="00000500000000000000" pitchFamily="2" charset="0"/>
              </a:endParaRPr>
            </a:p>
          </p:txBody>
        </p:sp>
        <p:sp>
          <p:nvSpPr>
            <p:cNvPr id="32" name="Speech Bubble: Rectangle with Corners Rounded 31">
              <a:extLst>
                <a:ext uri="{FF2B5EF4-FFF2-40B4-BE49-F238E27FC236}">
                  <a16:creationId xmlns:a16="http://schemas.microsoft.com/office/drawing/2014/main" id="{AE576FC2-C650-7D36-522B-087CB8F1E440}"/>
                </a:ext>
              </a:extLst>
            </p:cNvPr>
            <p:cNvSpPr/>
            <p:nvPr/>
          </p:nvSpPr>
          <p:spPr>
            <a:xfrm>
              <a:off x="121529" y="6875200"/>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cloud backup integration (Google Drive/iCloud) with encrypted chat exports and scheduled backup functionality.</a:t>
              </a:r>
              <a:endParaRPr lang="en-IN" dirty="0">
                <a:solidFill>
                  <a:schemeClr val="tx1"/>
                </a:solidFill>
                <a:latin typeface="Alegreya Sans Regular" panose="00000500000000000000" pitchFamily="2" charset="0"/>
              </a:endParaRPr>
            </a:p>
          </p:txBody>
        </p:sp>
      </p:grpSp>
      <p:grpSp>
        <p:nvGrpSpPr>
          <p:cNvPr id="15" name="Group 14">
            <a:extLst>
              <a:ext uri="{FF2B5EF4-FFF2-40B4-BE49-F238E27FC236}">
                <a16:creationId xmlns:a16="http://schemas.microsoft.com/office/drawing/2014/main" id="{F4C88A51-4104-97B4-9B91-ADB434B7DFE0}"/>
              </a:ext>
            </a:extLst>
          </p:cNvPr>
          <p:cNvGrpSpPr/>
          <p:nvPr/>
        </p:nvGrpSpPr>
        <p:grpSpPr>
          <a:xfrm>
            <a:off x="-99176" y="-2679"/>
            <a:ext cx="12280082" cy="694481"/>
            <a:chOff x="-143217" y="-46000"/>
            <a:chExt cx="12280082" cy="694481"/>
          </a:xfrm>
        </p:grpSpPr>
        <p:sp>
          <p:nvSpPr>
            <p:cNvPr id="3" name="Rectangle 2">
              <a:extLst>
                <a:ext uri="{FF2B5EF4-FFF2-40B4-BE49-F238E27FC236}">
                  <a16:creationId xmlns:a16="http://schemas.microsoft.com/office/drawing/2014/main" id="{80C2576F-6A4B-166C-DA1B-822DC369A15C}"/>
                </a:ext>
              </a:extLst>
            </p:cNvPr>
            <p:cNvSpPr/>
            <p:nvPr/>
          </p:nvSpPr>
          <p:spPr>
            <a:xfrm>
              <a:off x="-143217" y="-46000"/>
              <a:ext cx="12280082" cy="69448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Oval 3">
              <a:extLst>
                <a:ext uri="{FF2B5EF4-FFF2-40B4-BE49-F238E27FC236}">
                  <a16:creationId xmlns:a16="http://schemas.microsoft.com/office/drawing/2014/main" id="{FA4F9917-09D1-58DE-6452-E969B1A0619E}"/>
                </a:ext>
              </a:extLst>
            </p:cNvPr>
            <p:cNvSpPr/>
            <p:nvPr/>
          </p:nvSpPr>
          <p:spPr>
            <a:xfrm>
              <a:off x="289367" y="115747"/>
              <a:ext cx="520861" cy="497711"/>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7ED3BB8C-1FD5-5621-C3B5-C50C2431A0FA}"/>
                </a:ext>
              </a:extLst>
            </p:cNvPr>
            <p:cNvSpPr txBox="1"/>
            <p:nvPr/>
          </p:nvSpPr>
          <p:spPr>
            <a:xfrm>
              <a:off x="810228" y="34724"/>
              <a:ext cx="2604304" cy="370390"/>
            </a:xfrm>
            <a:prstGeom prst="rect">
              <a:avLst/>
            </a:prstGeom>
            <a:noFill/>
          </p:spPr>
          <p:txBody>
            <a:bodyPr wrap="square" rtlCol="0">
              <a:spAutoFit/>
            </a:bodyPr>
            <a:lstStyle/>
            <a:p>
              <a:r>
                <a:rPr lang="en-US" dirty="0" err="1">
                  <a:latin typeface="Alegreya Sans Medium" panose="00000600000000000000" pitchFamily="2" charset="0"/>
                </a:rPr>
                <a:t>User+System</a:t>
              </a:r>
              <a:r>
                <a:rPr lang="en-US" dirty="0">
                  <a:latin typeface="Alegreya Sans Medium" panose="00000600000000000000" pitchFamily="2" charset="0"/>
                </a:rPr>
                <a:t> Requirement</a:t>
              </a:r>
              <a:endParaRPr lang="en-IN" dirty="0">
                <a:latin typeface="Alegreya Sans Medium" panose="00000600000000000000" pitchFamily="2" charset="0"/>
              </a:endParaRPr>
            </a:p>
          </p:txBody>
        </p:sp>
        <p:sp>
          <p:nvSpPr>
            <p:cNvPr id="6" name="TextBox 5">
              <a:extLst>
                <a:ext uri="{FF2B5EF4-FFF2-40B4-BE49-F238E27FC236}">
                  <a16:creationId xmlns:a16="http://schemas.microsoft.com/office/drawing/2014/main" id="{D8E0AA27-98B4-5D47-7752-4D9D0D31351F}"/>
                </a:ext>
              </a:extLst>
            </p:cNvPr>
            <p:cNvSpPr txBox="1"/>
            <p:nvPr/>
          </p:nvSpPr>
          <p:spPr>
            <a:xfrm>
              <a:off x="810228" y="306730"/>
              <a:ext cx="2604304" cy="338554"/>
            </a:xfrm>
            <a:prstGeom prst="rect">
              <a:avLst/>
            </a:prstGeom>
            <a:noFill/>
          </p:spPr>
          <p:txBody>
            <a:bodyPr wrap="square" rtlCol="0">
              <a:spAutoFit/>
            </a:bodyPr>
            <a:lstStyle/>
            <a:p>
              <a:r>
                <a:rPr lang="en-US" sz="1600" dirty="0">
                  <a:solidFill>
                    <a:schemeClr val="bg2">
                      <a:lumMod val="50000"/>
                    </a:schemeClr>
                  </a:solidFill>
                  <a:latin typeface="Alegreya Sans Regular" panose="00000500000000000000" pitchFamily="2" charset="0"/>
                </a:rPr>
                <a:t>Online</a:t>
              </a:r>
              <a:endParaRPr lang="en-IN" sz="1600" dirty="0">
                <a:solidFill>
                  <a:schemeClr val="bg2">
                    <a:lumMod val="50000"/>
                  </a:schemeClr>
                </a:solidFill>
                <a:latin typeface="Alegreya Sans Regular" panose="00000500000000000000" pitchFamily="2" charset="0"/>
              </a:endParaRPr>
            </a:p>
          </p:txBody>
        </p:sp>
      </p:grpSp>
      <p:pic>
        <p:nvPicPr>
          <p:cNvPr id="34" name="Picture 33">
            <a:extLst>
              <a:ext uri="{FF2B5EF4-FFF2-40B4-BE49-F238E27FC236}">
                <a16:creationId xmlns:a16="http://schemas.microsoft.com/office/drawing/2014/main" id="{F2C47945-ABEE-09F5-4E9A-C075EBE80CCC}"/>
              </a:ext>
            </a:extLst>
          </p:cNvPr>
          <p:cNvPicPr>
            <a:picLocks noChangeAspect="1"/>
          </p:cNvPicPr>
          <p:nvPr/>
        </p:nvPicPr>
        <p:blipFill>
          <a:blip r:embed="rId4"/>
          <a:stretch>
            <a:fillRect/>
          </a:stretch>
        </p:blipFill>
        <p:spPr>
          <a:xfrm>
            <a:off x="-88083" y="6331180"/>
            <a:ext cx="12280082" cy="576365"/>
          </a:xfrm>
          <a:prstGeom prst="rect">
            <a:avLst/>
          </a:prstGeom>
        </p:spPr>
      </p:pic>
      <p:pic>
        <p:nvPicPr>
          <p:cNvPr id="37" name="Picture 36">
            <a:extLst>
              <a:ext uri="{FF2B5EF4-FFF2-40B4-BE49-F238E27FC236}">
                <a16:creationId xmlns:a16="http://schemas.microsoft.com/office/drawing/2014/main" id="{95A5D006-56F7-37F5-6279-4DDD53C67449}"/>
              </a:ext>
            </a:extLst>
          </p:cNvPr>
          <p:cNvPicPr>
            <a:picLocks noChangeAspect="1"/>
          </p:cNvPicPr>
          <p:nvPr/>
        </p:nvPicPr>
        <p:blipFill>
          <a:blip r:embed="rId5">
            <a:clrChange>
              <a:clrFrom>
                <a:srgbClr val="FEFEFE"/>
              </a:clrFrom>
              <a:clrTo>
                <a:srgbClr val="FEFEFE">
                  <a:alpha val="0"/>
                </a:srgbClr>
              </a:clrTo>
            </a:clrChange>
          </a:blip>
          <a:stretch>
            <a:fillRect/>
          </a:stretch>
        </p:blipFill>
        <p:spPr>
          <a:xfrm>
            <a:off x="10346203" y="37896"/>
            <a:ext cx="1724266" cy="571580"/>
          </a:xfrm>
          <a:prstGeom prst="rect">
            <a:avLst/>
          </a:prstGeom>
        </p:spPr>
      </p:pic>
    </p:spTree>
    <p:extLst>
      <p:ext uri="{BB962C8B-B14F-4D97-AF65-F5344CB8AC3E}">
        <p14:creationId xmlns:p14="http://schemas.microsoft.com/office/powerpoint/2010/main" val="244614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0000"/>
            </a:gs>
            <a:gs pos="100000">
              <a:srgbClr val="FF0000">
                <a:alpha val="50000"/>
              </a:srgbClr>
            </a:gs>
          </a:gsLst>
          <a:lin ang="8100000" scaled="1"/>
          <a:tileRect/>
        </a:gradFill>
        <a:effectLst/>
      </p:bgPr>
    </p:bg>
    <p:spTree>
      <p:nvGrpSpPr>
        <p:cNvPr id="1" name="">
          <a:extLst>
            <a:ext uri="{FF2B5EF4-FFF2-40B4-BE49-F238E27FC236}">
              <a16:creationId xmlns:a16="http://schemas.microsoft.com/office/drawing/2014/main" id="{4CA85A91-3D90-DE2B-6991-A732F3A075B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88A92F8-7002-8E1E-8861-2776803459C1}"/>
              </a:ext>
            </a:extLst>
          </p:cNvPr>
          <p:cNvPicPr>
            <a:picLocks noChangeAspect="1"/>
          </p:cNvPicPr>
          <p:nvPr/>
        </p:nvPicPr>
        <p:blipFill>
          <a:blip r:embed="rId2">
            <a:clrChange>
              <a:clrFrom>
                <a:srgbClr val="000000">
                  <a:alpha val="0"/>
                </a:srgbClr>
              </a:clrFrom>
              <a:clrTo>
                <a:srgbClr val="000000">
                  <a:alpha val="0"/>
                </a:srgbClr>
              </a:clrTo>
            </a:clrChange>
          </a:blip>
          <a:stretch>
            <a:fillRect/>
          </a:stretch>
        </p:blipFill>
        <p:spPr>
          <a:xfrm rot="11021593">
            <a:off x="-872901" y="7726599"/>
            <a:ext cx="5311894" cy="4389198"/>
          </a:xfrm>
          <a:prstGeom prst="rect">
            <a:avLst/>
          </a:prstGeom>
        </p:spPr>
      </p:pic>
      <p:pic>
        <p:nvPicPr>
          <p:cNvPr id="6" name="Picture 5">
            <a:extLst>
              <a:ext uri="{FF2B5EF4-FFF2-40B4-BE49-F238E27FC236}">
                <a16:creationId xmlns:a16="http://schemas.microsoft.com/office/drawing/2014/main" id="{B344F1A2-D789-CFD4-114A-C49EB8D3DF16}"/>
              </a:ext>
            </a:extLst>
          </p:cNvPr>
          <p:cNvPicPr>
            <a:picLocks noChangeAspect="1"/>
          </p:cNvPicPr>
          <p:nvPr/>
        </p:nvPicPr>
        <p:blipFill>
          <a:blip r:embed="rId3"/>
          <a:stretch>
            <a:fillRect/>
          </a:stretch>
        </p:blipFill>
        <p:spPr>
          <a:xfrm rot="20235541">
            <a:off x="10141919" y="6817051"/>
            <a:ext cx="6557829" cy="6574840"/>
          </a:xfrm>
          <a:prstGeom prst="rect">
            <a:avLst/>
          </a:prstGeom>
        </p:spPr>
      </p:pic>
      <p:pic>
        <p:nvPicPr>
          <p:cNvPr id="4102" name="Picture 6" descr="Chicken Carcasses Images – Browse 26,685 Stock Photos, Vectors, and Video | Adobe Stock">
            <a:extLst>
              <a:ext uri="{FF2B5EF4-FFF2-40B4-BE49-F238E27FC236}">
                <a16:creationId xmlns:a16="http://schemas.microsoft.com/office/drawing/2014/main" id="{5C3D7128-EF35-9F3C-F672-70EA2E7FEF8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658120">
            <a:off x="10237909" y="-3705225"/>
            <a:ext cx="4895850" cy="3429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7F579D6-6189-F7BD-ADFB-ABDF288EC4ED}"/>
              </a:ext>
            </a:extLst>
          </p:cNvPr>
          <p:cNvSpPr txBox="1"/>
          <p:nvPr/>
        </p:nvSpPr>
        <p:spPr>
          <a:xfrm>
            <a:off x="4024768" y="10527322"/>
            <a:ext cx="4579970" cy="553998"/>
          </a:xfrm>
          <a:prstGeom prst="rect">
            <a:avLst/>
          </a:prstGeom>
          <a:noFill/>
        </p:spPr>
        <p:txBody>
          <a:bodyPr wrap="square" rtlCol="0">
            <a:spAutoFit/>
          </a:bodyPr>
          <a:lstStyle/>
          <a:p>
            <a:pPr algn="ctr"/>
            <a:r>
              <a:rPr lang="en-US" sz="1000" dirty="0">
                <a:solidFill>
                  <a:schemeClr val="bg1"/>
                </a:solidFill>
                <a:latin typeface="Aharoni" panose="02010803020104030203" pitchFamily="2" charset="-79"/>
                <a:cs typeface="Aharoni" panose="02010803020104030203" pitchFamily="2" charset="-79"/>
              </a:rPr>
              <a:t>Case study </a:t>
            </a:r>
          </a:p>
          <a:p>
            <a:pPr algn="ctr"/>
            <a:r>
              <a:rPr lang="en-US" sz="1000" dirty="0">
                <a:solidFill>
                  <a:schemeClr val="bg1"/>
                </a:solidFill>
                <a:latin typeface="Aharoni" panose="02010803020104030203" pitchFamily="2" charset="-79"/>
                <a:cs typeface="Aharoni" panose="02010803020104030203" pitchFamily="2" charset="-79"/>
              </a:rPr>
              <a:t>on </a:t>
            </a:r>
          </a:p>
          <a:p>
            <a:pPr algn="ctr"/>
            <a:r>
              <a:rPr lang="en-US" sz="1000" dirty="0">
                <a:solidFill>
                  <a:schemeClr val="bg1"/>
                </a:solidFill>
                <a:latin typeface="Aharoni" panose="02010803020104030203" pitchFamily="2" charset="-79"/>
                <a:cs typeface="Aharoni" panose="02010803020104030203" pitchFamily="2" charset="-79"/>
              </a:rPr>
              <a:t>Zomato</a:t>
            </a:r>
            <a:endParaRPr lang="en-IN" sz="10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768583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0000"/>
            </a:gs>
            <a:gs pos="100000">
              <a:srgbClr val="FF0000">
                <a:alpha val="50000"/>
              </a:srgbClr>
            </a:gs>
          </a:gsLst>
          <a:lin ang="8100000" scaled="1"/>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843594-2602-FAF7-5004-D9A5C2211590}"/>
              </a:ext>
            </a:extLst>
          </p:cNvPr>
          <p:cNvPicPr>
            <a:picLocks noChangeAspect="1"/>
          </p:cNvPicPr>
          <p:nvPr/>
        </p:nvPicPr>
        <p:blipFill>
          <a:blip r:embed="rId2">
            <a:clrChange>
              <a:clrFrom>
                <a:srgbClr val="000000">
                  <a:alpha val="0"/>
                </a:srgbClr>
              </a:clrFrom>
              <a:clrTo>
                <a:srgbClr val="000000">
                  <a:alpha val="0"/>
                </a:srgbClr>
              </a:clrTo>
            </a:clrChange>
          </a:blip>
          <a:stretch>
            <a:fillRect/>
          </a:stretch>
        </p:blipFill>
        <p:spPr>
          <a:xfrm>
            <a:off x="-320794" y="3764202"/>
            <a:ext cx="5311894" cy="4389198"/>
          </a:xfrm>
          <a:prstGeom prst="rect">
            <a:avLst/>
          </a:prstGeom>
        </p:spPr>
      </p:pic>
      <p:pic>
        <p:nvPicPr>
          <p:cNvPr id="6" name="Picture 5">
            <a:extLst>
              <a:ext uri="{FF2B5EF4-FFF2-40B4-BE49-F238E27FC236}">
                <a16:creationId xmlns:a16="http://schemas.microsoft.com/office/drawing/2014/main" id="{3B9212B6-E0B7-4600-2D36-F2691AFFAFBA}"/>
              </a:ext>
            </a:extLst>
          </p:cNvPr>
          <p:cNvPicPr>
            <a:picLocks noChangeAspect="1"/>
          </p:cNvPicPr>
          <p:nvPr/>
        </p:nvPicPr>
        <p:blipFill>
          <a:blip r:embed="rId3"/>
          <a:stretch>
            <a:fillRect/>
          </a:stretch>
        </p:blipFill>
        <p:spPr>
          <a:xfrm rot="20235541">
            <a:off x="6320197" y="3182898"/>
            <a:ext cx="6557829" cy="6574840"/>
          </a:xfrm>
          <a:prstGeom prst="rect">
            <a:avLst/>
          </a:prstGeom>
        </p:spPr>
      </p:pic>
      <p:pic>
        <p:nvPicPr>
          <p:cNvPr id="4102" name="Picture 6" descr="Chicken Carcasses Images – Browse 26,685 Stock Photos, Vectors, and Video | Adobe Stock">
            <a:extLst>
              <a:ext uri="{FF2B5EF4-FFF2-40B4-BE49-F238E27FC236}">
                <a16:creationId xmlns:a16="http://schemas.microsoft.com/office/drawing/2014/main" id="{2F48C9D9-21B5-D4BD-40AF-A9931D6C15B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05725" y="-1571625"/>
            <a:ext cx="4895850" cy="3429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B15294-E5CA-3AD9-DE86-4EB5C6553213}"/>
              </a:ext>
            </a:extLst>
          </p:cNvPr>
          <p:cNvSpPr txBox="1"/>
          <p:nvPr/>
        </p:nvSpPr>
        <p:spPr>
          <a:xfrm>
            <a:off x="2409825" y="739778"/>
            <a:ext cx="4330032" cy="2862322"/>
          </a:xfrm>
          <a:prstGeom prst="rect">
            <a:avLst/>
          </a:prstGeom>
          <a:noFill/>
        </p:spPr>
        <p:txBody>
          <a:bodyPr wrap="none" rtlCol="0">
            <a:spAutoFit/>
          </a:bodyPr>
          <a:lstStyle/>
          <a:p>
            <a:pPr algn="ctr"/>
            <a:r>
              <a:rPr lang="en-US" sz="6000" dirty="0">
                <a:solidFill>
                  <a:schemeClr val="bg1"/>
                </a:solidFill>
                <a:latin typeface="Aharoni" panose="02010803020104030203" pitchFamily="2" charset="-79"/>
                <a:cs typeface="Aharoni" panose="02010803020104030203" pitchFamily="2" charset="-79"/>
              </a:rPr>
              <a:t>Case study </a:t>
            </a:r>
          </a:p>
          <a:p>
            <a:pPr algn="ctr"/>
            <a:r>
              <a:rPr lang="en-US" sz="6000" dirty="0">
                <a:solidFill>
                  <a:schemeClr val="bg1"/>
                </a:solidFill>
                <a:latin typeface="Aharoni" panose="02010803020104030203" pitchFamily="2" charset="-79"/>
                <a:cs typeface="Aharoni" panose="02010803020104030203" pitchFamily="2" charset="-79"/>
              </a:rPr>
              <a:t>on </a:t>
            </a:r>
          </a:p>
          <a:p>
            <a:pPr algn="ctr"/>
            <a:r>
              <a:rPr lang="en-US" sz="6000" dirty="0">
                <a:solidFill>
                  <a:schemeClr val="bg1"/>
                </a:solidFill>
                <a:latin typeface="Aharoni" panose="02010803020104030203" pitchFamily="2" charset="-79"/>
                <a:cs typeface="Aharoni" panose="02010803020104030203" pitchFamily="2" charset="-79"/>
              </a:rPr>
              <a:t>Zomato</a:t>
            </a:r>
            <a:endParaRPr lang="en-IN" sz="6000" dirty="0">
              <a:solidFill>
                <a:schemeClr val="bg1"/>
              </a:solidFill>
              <a:latin typeface="Aharoni" panose="02010803020104030203" pitchFamily="2" charset="-79"/>
              <a:cs typeface="Aharoni" panose="02010803020104030203" pitchFamily="2" charset="-79"/>
            </a:endParaRPr>
          </a:p>
        </p:txBody>
      </p:sp>
      <p:sp>
        <p:nvSpPr>
          <p:cNvPr id="8" name="TextBox 7">
            <a:extLst>
              <a:ext uri="{FF2B5EF4-FFF2-40B4-BE49-F238E27FC236}">
                <a16:creationId xmlns:a16="http://schemas.microsoft.com/office/drawing/2014/main" id="{99F2ABDE-7F10-8AD3-2BB5-688641833525}"/>
              </a:ext>
            </a:extLst>
          </p:cNvPr>
          <p:cNvSpPr txBox="1"/>
          <p:nvPr/>
        </p:nvSpPr>
        <p:spPr>
          <a:xfrm>
            <a:off x="-9781397" y="142875"/>
            <a:ext cx="7781297" cy="3970318"/>
          </a:xfrm>
          <a:prstGeom prst="rect">
            <a:avLst/>
          </a:prstGeom>
          <a:noFill/>
        </p:spPr>
        <p:txBody>
          <a:bodyPr wrap="none" rtlCol="0">
            <a:spAutoFit/>
          </a:bodyPr>
          <a:lstStyle/>
          <a:p>
            <a:pPr lvl="0" algn="just"/>
            <a:r>
              <a:rPr lang="en-IN" b="1" dirty="0">
                <a:solidFill>
                  <a:schemeClr val="bg1"/>
                </a:solidFill>
                <a:latin typeface="Alegreya Sans Regular" panose="00000500000000000000" pitchFamily="2" charset="0"/>
              </a:rPr>
              <a:t>Account Creation &amp; Login</a:t>
            </a:r>
            <a:r>
              <a:rPr lang="en-IN" dirty="0">
                <a:solidFill>
                  <a:schemeClr val="bg1"/>
                </a:solidFill>
                <a:latin typeface="Alegreya Sans Regular" panose="00000500000000000000" pitchFamily="2" charset="0"/>
              </a:rPr>
              <a:t> </a:t>
            </a:r>
          </a:p>
          <a:p>
            <a:pPr lvl="0" algn="just"/>
            <a:r>
              <a:rPr lang="en-IN" dirty="0">
                <a:solidFill>
                  <a:schemeClr val="bg1"/>
                </a:solidFill>
                <a:latin typeface="Alegreya Sans Regular" panose="00000500000000000000" pitchFamily="2" charset="0"/>
              </a:rPr>
              <a:t>	User should be able to register/login with email, phone, or social login.</a:t>
            </a:r>
          </a:p>
          <a:p>
            <a:pPr lvl="0" algn="just"/>
            <a:r>
              <a:rPr lang="en-IN" b="1" dirty="0">
                <a:solidFill>
                  <a:schemeClr val="bg1"/>
                </a:solidFill>
                <a:latin typeface="Alegreya Sans Regular" panose="00000500000000000000" pitchFamily="2" charset="0"/>
              </a:rPr>
              <a:t>Search Restaurants</a:t>
            </a:r>
            <a:r>
              <a:rPr lang="en-IN" dirty="0">
                <a:solidFill>
                  <a:schemeClr val="bg1"/>
                </a:solidFill>
                <a:latin typeface="Alegreya Sans Regular" panose="00000500000000000000" pitchFamily="2" charset="0"/>
              </a:rPr>
              <a:t>  </a:t>
            </a:r>
          </a:p>
          <a:p>
            <a:pPr lvl="0" algn="just"/>
            <a:r>
              <a:rPr lang="en-IN" dirty="0">
                <a:solidFill>
                  <a:schemeClr val="bg1"/>
                </a:solidFill>
                <a:latin typeface="Alegreya Sans Regular" panose="00000500000000000000" pitchFamily="2" charset="0"/>
              </a:rPr>
              <a:t>	User should be able to search by restaurant name, cuisine, or location.</a:t>
            </a:r>
          </a:p>
          <a:p>
            <a:pPr lvl="0" algn="just"/>
            <a:r>
              <a:rPr lang="en-IN" b="1" dirty="0">
                <a:solidFill>
                  <a:schemeClr val="bg1"/>
                </a:solidFill>
                <a:latin typeface="Alegreya Sans Regular" panose="00000500000000000000" pitchFamily="2" charset="0"/>
              </a:rPr>
              <a:t>Browse Menu</a:t>
            </a:r>
            <a:r>
              <a:rPr lang="en-IN" dirty="0">
                <a:solidFill>
                  <a:schemeClr val="bg1"/>
                </a:solidFill>
                <a:latin typeface="Alegreya Sans Regular" panose="00000500000000000000" pitchFamily="2" charset="0"/>
              </a:rPr>
              <a:t> </a:t>
            </a:r>
          </a:p>
          <a:p>
            <a:pPr lvl="0" algn="just"/>
            <a:r>
              <a:rPr lang="en-IN" dirty="0">
                <a:solidFill>
                  <a:schemeClr val="bg1"/>
                </a:solidFill>
                <a:latin typeface="Alegreya Sans Regular" panose="00000500000000000000" pitchFamily="2" charset="0"/>
              </a:rPr>
              <a:t>	 User should be able to view restaurant menus with prices and images.</a:t>
            </a:r>
          </a:p>
          <a:p>
            <a:pPr lvl="0" algn="just"/>
            <a:r>
              <a:rPr lang="en-IN" b="1" dirty="0">
                <a:solidFill>
                  <a:schemeClr val="bg1"/>
                </a:solidFill>
                <a:latin typeface="Alegreya Sans Regular" panose="00000500000000000000" pitchFamily="2" charset="0"/>
              </a:rPr>
              <a:t>Place Order</a:t>
            </a:r>
            <a:r>
              <a:rPr lang="en-IN" dirty="0">
                <a:solidFill>
                  <a:schemeClr val="bg1"/>
                </a:solidFill>
                <a:latin typeface="Alegreya Sans Regular" panose="00000500000000000000" pitchFamily="2" charset="0"/>
              </a:rPr>
              <a:t> </a:t>
            </a:r>
          </a:p>
          <a:p>
            <a:pPr lvl="0" algn="just"/>
            <a:r>
              <a:rPr lang="en-IN" dirty="0">
                <a:solidFill>
                  <a:schemeClr val="bg1"/>
                </a:solidFill>
                <a:latin typeface="Alegreya Sans Regular" panose="00000500000000000000" pitchFamily="2" charset="0"/>
              </a:rPr>
              <a:t>	User should be able to order food and customize items (e.g., add toppings).</a:t>
            </a:r>
          </a:p>
          <a:p>
            <a:pPr lvl="0" algn="just"/>
            <a:r>
              <a:rPr lang="en-IN" b="1" dirty="0">
                <a:solidFill>
                  <a:schemeClr val="bg1"/>
                </a:solidFill>
                <a:latin typeface="Alegreya Sans Regular" panose="00000500000000000000" pitchFamily="2" charset="0"/>
              </a:rPr>
              <a:t>Real-time Tracking</a:t>
            </a:r>
            <a:r>
              <a:rPr lang="en-IN" dirty="0">
                <a:solidFill>
                  <a:schemeClr val="bg1"/>
                </a:solidFill>
                <a:latin typeface="Alegreya Sans Regular" panose="00000500000000000000" pitchFamily="2" charset="0"/>
              </a:rPr>
              <a:t> </a:t>
            </a:r>
          </a:p>
          <a:p>
            <a:pPr lvl="0" algn="just"/>
            <a:r>
              <a:rPr lang="en-IN" dirty="0">
                <a:solidFill>
                  <a:schemeClr val="bg1"/>
                </a:solidFill>
                <a:latin typeface="Alegreya Sans Regular" panose="00000500000000000000" pitchFamily="2" charset="0"/>
              </a:rPr>
              <a:t>	 User should be able to track order status and delivery partner’s location.</a:t>
            </a:r>
          </a:p>
          <a:p>
            <a:pPr lvl="0" algn="just"/>
            <a:r>
              <a:rPr lang="en-IN" b="1" dirty="0">
                <a:solidFill>
                  <a:schemeClr val="bg1"/>
                </a:solidFill>
                <a:latin typeface="Alegreya Sans Regular" panose="00000500000000000000" pitchFamily="2" charset="0"/>
              </a:rPr>
              <a:t>Payment Options</a:t>
            </a:r>
            <a:r>
              <a:rPr lang="en-IN" dirty="0">
                <a:solidFill>
                  <a:schemeClr val="bg1"/>
                </a:solidFill>
                <a:latin typeface="Alegreya Sans Regular" panose="00000500000000000000" pitchFamily="2" charset="0"/>
              </a:rPr>
              <a:t> </a:t>
            </a:r>
          </a:p>
          <a:p>
            <a:pPr lvl="0" algn="just"/>
            <a:r>
              <a:rPr lang="en-IN" dirty="0">
                <a:solidFill>
                  <a:schemeClr val="bg1"/>
                </a:solidFill>
                <a:latin typeface="Alegreya Sans Regular" panose="00000500000000000000" pitchFamily="2" charset="0"/>
              </a:rPr>
              <a:t>	User should be able to pay via UPI, cards, wallets, or cash on delivery.</a:t>
            </a:r>
          </a:p>
          <a:p>
            <a:pPr lvl="0" algn="just"/>
            <a:r>
              <a:rPr lang="en-IN" b="1" dirty="0">
                <a:solidFill>
                  <a:schemeClr val="bg1"/>
                </a:solidFill>
                <a:latin typeface="Alegreya Sans Regular" panose="00000500000000000000" pitchFamily="2" charset="0"/>
              </a:rPr>
              <a:t>Ratings &amp; Reviews</a:t>
            </a:r>
            <a:r>
              <a:rPr lang="en-IN" dirty="0">
                <a:solidFill>
                  <a:schemeClr val="bg1"/>
                </a:solidFill>
                <a:latin typeface="Alegreya Sans Regular" panose="00000500000000000000" pitchFamily="2" charset="0"/>
              </a:rPr>
              <a:t> </a:t>
            </a:r>
          </a:p>
          <a:p>
            <a:pPr lvl="0" algn="just"/>
            <a:r>
              <a:rPr lang="en-IN" dirty="0">
                <a:solidFill>
                  <a:schemeClr val="bg1"/>
                </a:solidFill>
                <a:latin typeface="Alegreya Sans Regular" panose="00000500000000000000" pitchFamily="2" charset="0"/>
              </a:rPr>
              <a:t>	 User should be able to rate restaurants and write reviews.</a:t>
            </a:r>
          </a:p>
        </p:txBody>
      </p:sp>
      <p:sp>
        <p:nvSpPr>
          <p:cNvPr id="10" name="TextBox 9">
            <a:extLst>
              <a:ext uri="{FF2B5EF4-FFF2-40B4-BE49-F238E27FC236}">
                <a16:creationId xmlns:a16="http://schemas.microsoft.com/office/drawing/2014/main" id="{BFBF30A9-65C3-4362-F01F-C2EB745FBFDF}"/>
              </a:ext>
            </a:extLst>
          </p:cNvPr>
          <p:cNvSpPr txBox="1"/>
          <p:nvPr/>
        </p:nvSpPr>
        <p:spPr>
          <a:xfrm>
            <a:off x="-9781397" y="-772905"/>
            <a:ext cx="11875476" cy="400110"/>
          </a:xfrm>
          <a:prstGeom prst="rect">
            <a:avLst/>
          </a:prstGeom>
          <a:noFill/>
        </p:spPr>
        <p:txBody>
          <a:bodyPr wrap="square">
            <a:spAutoFit/>
          </a:bodyPr>
          <a:lstStyle/>
          <a:p>
            <a:r>
              <a:rPr lang="en-IN" sz="2000" b="1" dirty="0">
                <a:solidFill>
                  <a:schemeClr val="bg1"/>
                </a:solidFill>
                <a:latin typeface="Alegreya Sans Medium" panose="00000600000000000000" pitchFamily="2" charset="0"/>
              </a:rPr>
              <a:t>User Specifications (What the user wants)</a:t>
            </a:r>
            <a:endParaRPr lang="en-IN" sz="2000" dirty="0">
              <a:solidFill>
                <a:schemeClr val="bg1"/>
              </a:solidFill>
              <a:latin typeface="Alegreya Sans Medium" panose="00000600000000000000" pitchFamily="2" charset="0"/>
            </a:endParaRPr>
          </a:p>
        </p:txBody>
      </p:sp>
      <p:sp>
        <p:nvSpPr>
          <p:cNvPr id="12" name="TextBox 11">
            <a:extLst>
              <a:ext uri="{FF2B5EF4-FFF2-40B4-BE49-F238E27FC236}">
                <a16:creationId xmlns:a16="http://schemas.microsoft.com/office/drawing/2014/main" id="{617E8828-FF64-3529-4135-01739C4FAEE5}"/>
              </a:ext>
            </a:extLst>
          </p:cNvPr>
          <p:cNvSpPr txBox="1"/>
          <p:nvPr/>
        </p:nvSpPr>
        <p:spPr>
          <a:xfrm>
            <a:off x="13206046" y="1473831"/>
            <a:ext cx="11875476" cy="6273384"/>
          </a:xfrm>
          <a:prstGeom prst="rect">
            <a:avLst/>
          </a:prstGeom>
          <a:noFill/>
        </p:spPr>
        <p:txBody>
          <a:bodyPr wrap="square">
            <a:spAutoFit/>
          </a:bodyPr>
          <a:lstStyle/>
          <a:p>
            <a:pPr>
              <a:lnSpc>
                <a:spcPct val="115000"/>
              </a:lnSpc>
              <a:spcAft>
                <a:spcPts val="800"/>
              </a:spcAft>
              <a:buNone/>
            </a:pPr>
            <a:r>
              <a:rPr lang="en-IN" sz="1800" b="1"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Authentication System</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a:t>
            </a:r>
            <a:endParaRPr lang="en-IN" kern="100" dirty="0">
              <a:solidFill>
                <a:schemeClr val="bg1"/>
              </a:solidFill>
              <a:latin typeface="Alegreya Sans Regular" panose="00000500000000000000" pitchFamily="2" charset="0"/>
              <a:ea typeface="Aptos" panose="020B0004020202020204" pitchFamily="34" charset="0"/>
              <a:cs typeface="Times New Roman" panose="02020603050405020304" pitchFamily="18" charset="0"/>
            </a:endParaRPr>
          </a:p>
          <a:p>
            <a:pPr>
              <a:lnSpc>
                <a:spcPct val="115000"/>
              </a:lnSpc>
              <a:spcAft>
                <a:spcPts val="800"/>
              </a:spcAft>
              <a:buNone/>
            </a:pP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Secure login with OAuth/OTP verification.</a:t>
            </a:r>
          </a:p>
          <a:p>
            <a:pPr lvl="0">
              <a:lnSpc>
                <a:spcPct val="115000"/>
              </a:lnSpc>
              <a:spcAft>
                <a:spcPts val="800"/>
              </a:spcAft>
              <a:tabLst>
                <a:tab pos="457200" algn="l"/>
              </a:tabLst>
            </a:pPr>
            <a:r>
              <a:rPr lang="en-IN" sz="1800" b="1"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Restaurant Database</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a:t>
            </a:r>
            <a:endParaRPr lang="en-IN" kern="100" dirty="0">
              <a:solidFill>
                <a:schemeClr val="bg1"/>
              </a:solidFill>
              <a:latin typeface="Alegreya Sans Regular" panose="00000500000000000000" pitchFamily="2" charset="0"/>
              <a:ea typeface="Aptos" panose="020B0004020202020204" pitchFamily="34" charset="0"/>
              <a:cs typeface="Times New Roman" panose="02020603050405020304" pitchFamily="18" charset="0"/>
            </a:endParaRPr>
          </a:p>
          <a:p>
            <a:pPr lvl="0">
              <a:lnSpc>
                <a:spcPct val="115000"/>
              </a:lnSpc>
              <a:spcAft>
                <a:spcPts val="800"/>
              </a:spcAft>
              <a:tabLst>
                <a:tab pos="457200" algn="l"/>
              </a:tabLst>
            </a:pP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Store details of restaurants, menus, ratings, and availability.</a:t>
            </a:r>
          </a:p>
          <a:p>
            <a:pPr lvl="0">
              <a:lnSpc>
                <a:spcPct val="115000"/>
              </a:lnSpc>
              <a:spcAft>
                <a:spcPts val="800"/>
              </a:spcAft>
              <a:tabLst>
                <a:tab pos="457200" algn="l"/>
              </a:tabLst>
            </a:pPr>
            <a:r>
              <a:rPr lang="en-IN" sz="1800" b="1"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Search &amp; Filtering Engine</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a:t>
            </a:r>
            <a:endParaRPr lang="en-IN" kern="100" dirty="0">
              <a:solidFill>
                <a:schemeClr val="bg1"/>
              </a:solidFill>
              <a:latin typeface="Alegreya Sans Regular" panose="00000500000000000000" pitchFamily="2" charset="0"/>
              <a:ea typeface="Aptos" panose="020B0004020202020204" pitchFamily="34" charset="0"/>
              <a:cs typeface="Times New Roman" panose="02020603050405020304" pitchFamily="18" charset="0"/>
            </a:endParaRPr>
          </a:p>
          <a:p>
            <a:pPr lvl="0">
              <a:lnSpc>
                <a:spcPct val="115000"/>
              </a:lnSpc>
              <a:spcAft>
                <a:spcPts val="800"/>
              </a:spcAft>
              <a:tabLst>
                <a:tab pos="457200" algn="l"/>
              </a:tabLst>
            </a:pP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Fast queries to find restaurants by cuisine, location, or cost.</a:t>
            </a:r>
          </a:p>
          <a:p>
            <a:pPr lvl="0">
              <a:lnSpc>
                <a:spcPct val="115000"/>
              </a:lnSpc>
              <a:spcAft>
                <a:spcPts val="800"/>
              </a:spcAft>
              <a:tabLst>
                <a:tab pos="457200" algn="l"/>
              </a:tabLst>
            </a:pPr>
            <a:r>
              <a:rPr lang="en-IN" sz="1800" b="1"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Order Management System</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a:t>
            </a:r>
          </a:p>
          <a:p>
            <a:pPr lvl="0">
              <a:lnSpc>
                <a:spcPct val="115000"/>
              </a:lnSpc>
              <a:spcAft>
                <a:spcPts val="800"/>
              </a:spcAft>
              <a:tabLst>
                <a:tab pos="457200" algn="l"/>
              </a:tabLst>
            </a:pPr>
            <a:r>
              <a:rPr lang="en-IN" kern="100" dirty="0">
                <a:solidFill>
                  <a:schemeClr val="bg1"/>
                </a:solidFill>
                <a:latin typeface="Alegreya Sans Regular" panose="00000500000000000000" pitchFamily="2" charset="0"/>
                <a:ea typeface="Aptos" panose="020B0004020202020204" pitchFamily="34" charset="0"/>
                <a:cs typeface="Times New Roman" panose="02020603050405020304" pitchFamily="18" charset="0"/>
              </a:rPr>
              <a:t>	</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Tracks order from placement → restaurant preparation → delivery.</a:t>
            </a:r>
          </a:p>
          <a:p>
            <a:pPr lvl="0">
              <a:lnSpc>
                <a:spcPct val="115000"/>
              </a:lnSpc>
              <a:spcAft>
                <a:spcPts val="800"/>
              </a:spcAft>
              <a:tabLst>
                <a:tab pos="457200" algn="l"/>
              </a:tabLst>
            </a:pPr>
            <a:r>
              <a:rPr lang="en-IN" sz="1800" b="1"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GPS &amp; Maps Integration</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a:t>
            </a:r>
            <a:endParaRPr lang="en-IN" kern="100" dirty="0">
              <a:solidFill>
                <a:schemeClr val="bg1"/>
              </a:solidFill>
              <a:latin typeface="Alegreya Sans Regular" panose="00000500000000000000" pitchFamily="2" charset="0"/>
              <a:ea typeface="Aptos" panose="020B0004020202020204" pitchFamily="34" charset="0"/>
              <a:cs typeface="Times New Roman" panose="02020603050405020304" pitchFamily="18" charset="0"/>
            </a:endParaRPr>
          </a:p>
          <a:p>
            <a:pPr lvl="0">
              <a:lnSpc>
                <a:spcPct val="115000"/>
              </a:lnSpc>
              <a:spcAft>
                <a:spcPts val="800"/>
              </a:spcAft>
              <a:tabLst>
                <a:tab pos="457200" algn="l"/>
              </a:tabLst>
            </a:pP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Real-time location tracking of delivery partner.</a:t>
            </a:r>
          </a:p>
          <a:p>
            <a:pPr lvl="0">
              <a:lnSpc>
                <a:spcPct val="115000"/>
              </a:lnSpc>
              <a:spcAft>
                <a:spcPts val="800"/>
              </a:spcAft>
              <a:tabLst>
                <a:tab pos="457200" algn="l"/>
              </a:tabLst>
            </a:pPr>
            <a:r>
              <a:rPr lang="en-IN" sz="1800" b="1"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Payment Gateway</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a:t>
            </a:r>
          </a:p>
          <a:p>
            <a:pPr lvl="0">
              <a:lnSpc>
                <a:spcPct val="115000"/>
              </a:lnSpc>
              <a:spcAft>
                <a:spcPts val="800"/>
              </a:spcAft>
              <a:tabLst>
                <a:tab pos="457200" algn="l"/>
              </a:tabLst>
            </a:pPr>
            <a:r>
              <a:rPr lang="en-IN" kern="100" dirty="0">
                <a:solidFill>
                  <a:schemeClr val="bg1"/>
                </a:solidFill>
                <a:latin typeface="Alegreya Sans Regular" panose="00000500000000000000" pitchFamily="2" charset="0"/>
                <a:ea typeface="Aptos" panose="020B0004020202020204" pitchFamily="34" charset="0"/>
                <a:cs typeface="Times New Roman" panose="02020603050405020304" pitchFamily="18" charset="0"/>
              </a:rPr>
              <a:t>	</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Integration with UPI, credit/debit cards, wallets, and COD support.</a:t>
            </a:r>
          </a:p>
          <a:p>
            <a:pPr lvl="0">
              <a:lnSpc>
                <a:spcPct val="115000"/>
              </a:lnSpc>
              <a:spcAft>
                <a:spcPts val="800"/>
              </a:spcAft>
              <a:tabLst>
                <a:tab pos="457200" algn="l"/>
              </a:tabLst>
            </a:pPr>
            <a:r>
              <a:rPr lang="en-IN" sz="1800" b="1"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Notification System</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a:t>
            </a:r>
            <a:endParaRPr lang="en-IN" kern="100" dirty="0">
              <a:solidFill>
                <a:schemeClr val="bg1"/>
              </a:solidFill>
              <a:latin typeface="Alegreya Sans Regular" panose="00000500000000000000" pitchFamily="2" charset="0"/>
              <a:ea typeface="Aptos" panose="020B0004020202020204" pitchFamily="34" charset="0"/>
              <a:cs typeface="Times New Roman" panose="02020603050405020304" pitchFamily="18" charset="0"/>
            </a:endParaRPr>
          </a:p>
          <a:p>
            <a:pPr lvl="0">
              <a:lnSpc>
                <a:spcPct val="115000"/>
              </a:lnSpc>
              <a:spcAft>
                <a:spcPts val="800"/>
              </a:spcAft>
              <a:tabLst>
                <a:tab pos="457200" algn="l"/>
              </a:tabLst>
            </a:pP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Push notifications for updates via FCM/APNs.</a:t>
            </a:r>
          </a:p>
          <a:p>
            <a:pPr lvl="0">
              <a:lnSpc>
                <a:spcPct val="115000"/>
              </a:lnSpc>
              <a:spcAft>
                <a:spcPts val="800"/>
              </a:spcAft>
              <a:tabLst>
                <a:tab pos="457200" algn="l"/>
              </a:tabLst>
            </a:pPr>
            <a:endParaRPr lang="en-IN" dirty="0">
              <a:solidFill>
                <a:schemeClr val="bg1"/>
              </a:solidFill>
              <a:latin typeface="Alegreya Sans Regular" panose="00000500000000000000" pitchFamily="2" charset="0"/>
            </a:endParaRPr>
          </a:p>
        </p:txBody>
      </p:sp>
      <p:sp>
        <p:nvSpPr>
          <p:cNvPr id="14" name="TextBox 13">
            <a:extLst>
              <a:ext uri="{FF2B5EF4-FFF2-40B4-BE49-F238E27FC236}">
                <a16:creationId xmlns:a16="http://schemas.microsoft.com/office/drawing/2014/main" id="{F43EDFBD-A5EB-0AE0-18D0-A217E0BD39F0}"/>
              </a:ext>
            </a:extLst>
          </p:cNvPr>
          <p:cNvSpPr txBox="1"/>
          <p:nvPr/>
        </p:nvSpPr>
        <p:spPr>
          <a:xfrm>
            <a:off x="13206046" y="569545"/>
            <a:ext cx="17467384" cy="409086"/>
          </a:xfrm>
          <a:prstGeom prst="rect">
            <a:avLst/>
          </a:prstGeom>
          <a:noFill/>
        </p:spPr>
        <p:txBody>
          <a:bodyPr wrap="square">
            <a:spAutoFit/>
          </a:bodyPr>
          <a:lstStyle/>
          <a:p>
            <a:pPr>
              <a:lnSpc>
                <a:spcPct val="115000"/>
              </a:lnSpc>
              <a:spcAft>
                <a:spcPts val="800"/>
              </a:spcAft>
              <a:buNone/>
            </a:pPr>
            <a:r>
              <a:rPr lang="en-IN" sz="2000" b="1" kern="100" dirty="0">
                <a:solidFill>
                  <a:schemeClr val="bg1"/>
                </a:solidFill>
                <a:effectLst/>
                <a:latin typeface="Alegreya Sans Medium" panose="00000600000000000000" pitchFamily="2" charset="0"/>
                <a:ea typeface="Aptos" panose="020B0004020202020204" pitchFamily="34" charset="0"/>
                <a:cs typeface="Times New Roman" panose="02020603050405020304" pitchFamily="18" charset="0"/>
              </a:rPr>
              <a:t>System Specifications (How the system makes it possible)</a:t>
            </a:r>
            <a:endParaRPr lang="en-IN" sz="2000" kern="100" dirty="0">
              <a:solidFill>
                <a:schemeClr val="bg1"/>
              </a:solidFill>
              <a:effectLst/>
              <a:latin typeface="Alegreya Sans Medium" panose="00000600000000000000" pitchFamily="2"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64944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0000"/>
            </a:gs>
            <a:gs pos="100000">
              <a:srgbClr val="FF0000">
                <a:alpha val="50000"/>
              </a:srgbClr>
            </a:gs>
          </a:gsLst>
          <a:lin ang="8100000" scaled="1"/>
          <a:tileRect/>
        </a:gradFill>
        <a:effectLst/>
      </p:bgPr>
    </p:bg>
    <p:spTree>
      <p:nvGrpSpPr>
        <p:cNvPr id="1" name="">
          <a:extLst>
            <a:ext uri="{FF2B5EF4-FFF2-40B4-BE49-F238E27FC236}">
              <a16:creationId xmlns:a16="http://schemas.microsoft.com/office/drawing/2014/main" id="{E382CF9D-C74F-276A-6895-A8B4BD786BF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F229A8E-9304-B72C-418D-DE654A03B85A}"/>
              </a:ext>
            </a:extLst>
          </p:cNvPr>
          <p:cNvSpPr txBox="1"/>
          <p:nvPr/>
        </p:nvSpPr>
        <p:spPr>
          <a:xfrm>
            <a:off x="1000215" y="9086848"/>
            <a:ext cx="4330032" cy="2862322"/>
          </a:xfrm>
          <a:prstGeom prst="rect">
            <a:avLst/>
          </a:prstGeom>
          <a:noFill/>
        </p:spPr>
        <p:txBody>
          <a:bodyPr wrap="none" rtlCol="0">
            <a:spAutoFit/>
          </a:bodyPr>
          <a:lstStyle/>
          <a:p>
            <a:pPr algn="ctr"/>
            <a:r>
              <a:rPr lang="en-US" sz="6000" dirty="0">
                <a:solidFill>
                  <a:schemeClr val="bg1"/>
                </a:solidFill>
                <a:latin typeface="Aharoni" panose="02010803020104030203" pitchFamily="2" charset="-79"/>
                <a:cs typeface="Aharoni" panose="02010803020104030203" pitchFamily="2" charset="-79"/>
              </a:rPr>
              <a:t>Case study </a:t>
            </a:r>
          </a:p>
          <a:p>
            <a:pPr algn="ctr"/>
            <a:r>
              <a:rPr lang="en-US" sz="6000" dirty="0">
                <a:solidFill>
                  <a:schemeClr val="bg1"/>
                </a:solidFill>
                <a:latin typeface="Aharoni" panose="02010803020104030203" pitchFamily="2" charset="-79"/>
                <a:cs typeface="Aharoni" panose="02010803020104030203" pitchFamily="2" charset="-79"/>
              </a:rPr>
              <a:t>on </a:t>
            </a:r>
          </a:p>
          <a:p>
            <a:pPr algn="ctr"/>
            <a:r>
              <a:rPr lang="en-US" sz="6000" dirty="0">
                <a:solidFill>
                  <a:schemeClr val="bg1"/>
                </a:solidFill>
                <a:latin typeface="Aharoni" panose="02010803020104030203" pitchFamily="2" charset="-79"/>
                <a:cs typeface="Aharoni" panose="02010803020104030203" pitchFamily="2" charset="-79"/>
              </a:rPr>
              <a:t>Zomato</a:t>
            </a:r>
            <a:endParaRPr lang="en-IN" sz="6000" dirty="0">
              <a:solidFill>
                <a:schemeClr val="bg1"/>
              </a:solidFill>
              <a:latin typeface="Aharoni" panose="02010803020104030203" pitchFamily="2" charset="-79"/>
              <a:cs typeface="Aharoni" panose="02010803020104030203" pitchFamily="2" charset="-79"/>
            </a:endParaRPr>
          </a:p>
        </p:txBody>
      </p:sp>
      <p:sp>
        <p:nvSpPr>
          <p:cNvPr id="8" name="TextBox 7">
            <a:extLst>
              <a:ext uri="{FF2B5EF4-FFF2-40B4-BE49-F238E27FC236}">
                <a16:creationId xmlns:a16="http://schemas.microsoft.com/office/drawing/2014/main" id="{DA355009-273D-6F3B-6288-B57C1E783FBD}"/>
              </a:ext>
            </a:extLst>
          </p:cNvPr>
          <p:cNvSpPr txBox="1"/>
          <p:nvPr/>
        </p:nvSpPr>
        <p:spPr>
          <a:xfrm>
            <a:off x="-9781397" y="142875"/>
            <a:ext cx="7781297" cy="3970318"/>
          </a:xfrm>
          <a:prstGeom prst="rect">
            <a:avLst/>
          </a:prstGeom>
          <a:noFill/>
        </p:spPr>
        <p:txBody>
          <a:bodyPr wrap="none" rtlCol="0">
            <a:spAutoFit/>
          </a:bodyPr>
          <a:lstStyle/>
          <a:p>
            <a:pPr lvl="0" algn="just"/>
            <a:r>
              <a:rPr lang="en-IN" b="1" dirty="0">
                <a:solidFill>
                  <a:schemeClr val="bg1"/>
                </a:solidFill>
                <a:latin typeface="Alegreya Sans Regular" panose="00000500000000000000" pitchFamily="2" charset="0"/>
              </a:rPr>
              <a:t>Account Creation &amp; Login</a:t>
            </a:r>
            <a:r>
              <a:rPr lang="en-IN" dirty="0">
                <a:solidFill>
                  <a:schemeClr val="bg1"/>
                </a:solidFill>
                <a:latin typeface="Alegreya Sans Regular" panose="00000500000000000000" pitchFamily="2" charset="0"/>
              </a:rPr>
              <a:t> </a:t>
            </a:r>
          </a:p>
          <a:p>
            <a:pPr lvl="0" algn="just"/>
            <a:r>
              <a:rPr lang="en-IN" dirty="0">
                <a:solidFill>
                  <a:schemeClr val="bg1"/>
                </a:solidFill>
                <a:latin typeface="Alegreya Sans Regular" panose="00000500000000000000" pitchFamily="2" charset="0"/>
              </a:rPr>
              <a:t>	User should be able to register/login with email, phone, or social login.</a:t>
            </a:r>
          </a:p>
          <a:p>
            <a:pPr lvl="0" algn="just"/>
            <a:r>
              <a:rPr lang="en-IN" b="1" dirty="0">
                <a:solidFill>
                  <a:schemeClr val="bg1"/>
                </a:solidFill>
                <a:latin typeface="Alegreya Sans Regular" panose="00000500000000000000" pitchFamily="2" charset="0"/>
              </a:rPr>
              <a:t>Search Restaurants</a:t>
            </a:r>
            <a:r>
              <a:rPr lang="en-IN" dirty="0">
                <a:solidFill>
                  <a:schemeClr val="bg1"/>
                </a:solidFill>
                <a:latin typeface="Alegreya Sans Regular" panose="00000500000000000000" pitchFamily="2" charset="0"/>
              </a:rPr>
              <a:t>  </a:t>
            </a:r>
          </a:p>
          <a:p>
            <a:pPr lvl="0" algn="just"/>
            <a:r>
              <a:rPr lang="en-IN" dirty="0">
                <a:solidFill>
                  <a:schemeClr val="bg1"/>
                </a:solidFill>
                <a:latin typeface="Alegreya Sans Regular" panose="00000500000000000000" pitchFamily="2" charset="0"/>
              </a:rPr>
              <a:t>	User should be able to search by restaurant name, cuisine, or location.</a:t>
            </a:r>
          </a:p>
          <a:p>
            <a:pPr lvl="0" algn="just"/>
            <a:r>
              <a:rPr lang="en-IN" b="1" dirty="0">
                <a:solidFill>
                  <a:schemeClr val="bg1"/>
                </a:solidFill>
                <a:latin typeface="Alegreya Sans Regular" panose="00000500000000000000" pitchFamily="2" charset="0"/>
              </a:rPr>
              <a:t>Browse Menu</a:t>
            </a:r>
            <a:r>
              <a:rPr lang="en-IN" dirty="0">
                <a:solidFill>
                  <a:schemeClr val="bg1"/>
                </a:solidFill>
                <a:latin typeface="Alegreya Sans Regular" panose="00000500000000000000" pitchFamily="2" charset="0"/>
              </a:rPr>
              <a:t> </a:t>
            </a:r>
          </a:p>
          <a:p>
            <a:pPr lvl="0" algn="just"/>
            <a:r>
              <a:rPr lang="en-IN" dirty="0">
                <a:solidFill>
                  <a:schemeClr val="bg1"/>
                </a:solidFill>
                <a:latin typeface="Alegreya Sans Regular" panose="00000500000000000000" pitchFamily="2" charset="0"/>
              </a:rPr>
              <a:t>	 User should be able to view restaurant menus with prices and images.</a:t>
            </a:r>
          </a:p>
          <a:p>
            <a:pPr lvl="0" algn="just"/>
            <a:r>
              <a:rPr lang="en-IN" b="1" dirty="0">
                <a:solidFill>
                  <a:schemeClr val="bg1"/>
                </a:solidFill>
                <a:latin typeface="Alegreya Sans Regular" panose="00000500000000000000" pitchFamily="2" charset="0"/>
              </a:rPr>
              <a:t>Place Order</a:t>
            </a:r>
            <a:r>
              <a:rPr lang="en-IN" dirty="0">
                <a:solidFill>
                  <a:schemeClr val="bg1"/>
                </a:solidFill>
                <a:latin typeface="Alegreya Sans Regular" panose="00000500000000000000" pitchFamily="2" charset="0"/>
              </a:rPr>
              <a:t> </a:t>
            </a:r>
          </a:p>
          <a:p>
            <a:pPr lvl="0" algn="just"/>
            <a:r>
              <a:rPr lang="en-IN" dirty="0">
                <a:solidFill>
                  <a:schemeClr val="bg1"/>
                </a:solidFill>
                <a:latin typeface="Alegreya Sans Regular" panose="00000500000000000000" pitchFamily="2" charset="0"/>
              </a:rPr>
              <a:t>	User should be able to order food and customize items (e.g., add toppings).</a:t>
            </a:r>
          </a:p>
          <a:p>
            <a:pPr lvl="0" algn="just"/>
            <a:r>
              <a:rPr lang="en-IN" b="1" dirty="0">
                <a:solidFill>
                  <a:schemeClr val="bg1"/>
                </a:solidFill>
                <a:latin typeface="Alegreya Sans Regular" panose="00000500000000000000" pitchFamily="2" charset="0"/>
              </a:rPr>
              <a:t>Real-time Tracking</a:t>
            </a:r>
            <a:r>
              <a:rPr lang="en-IN" dirty="0">
                <a:solidFill>
                  <a:schemeClr val="bg1"/>
                </a:solidFill>
                <a:latin typeface="Alegreya Sans Regular" panose="00000500000000000000" pitchFamily="2" charset="0"/>
              </a:rPr>
              <a:t> </a:t>
            </a:r>
          </a:p>
          <a:p>
            <a:pPr lvl="0" algn="just"/>
            <a:r>
              <a:rPr lang="en-IN" dirty="0">
                <a:solidFill>
                  <a:schemeClr val="bg1"/>
                </a:solidFill>
                <a:latin typeface="Alegreya Sans Regular" panose="00000500000000000000" pitchFamily="2" charset="0"/>
              </a:rPr>
              <a:t>	 User should be able to track order status and delivery partner’s location.</a:t>
            </a:r>
          </a:p>
          <a:p>
            <a:pPr lvl="0" algn="just"/>
            <a:r>
              <a:rPr lang="en-IN" b="1" dirty="0">
                <a:solidFill>
                  <a:schemeClr val="bg1"/>
                </a:solidFill>
                <a:latin typeface="Alegreya Sans Regular" panose="00000500000000000000" pitchFamily="2" charset="0"/>
              </a:rPr>
              <a:t>Payment Options</a:t>
            </a:r>
            <a:r>
              <a:rPr lang="en-IN" dirty="0">
                <a:solidFill>
                  <a:schemeClr val="bg1"/>
                </a:solidFill>
                <a:latin typeface="Alegreya Sans Regular" panose="00000500000000000000" pitchFamily="2" charset="0"/>
              </a:rPr>
              <a:t> </a:t>
            </a:r>
          </a:p>
          <a:p>
            <a:pPr lvl="0" algn="just"/>
            <a:r>
              <a:rPr lang="en-IN" dirty="0">
                <a:solidFill>
                  <a:schemeClr val="bg1"/>
                </a:solidFill>
                <a:latin typeface="Alegreya Sans Regular" panose="00000500000000000000" pitchFamily="2" charset="0"/>
              </a:rPr>
              <a:t>	User should be able to pay via UPI, cards, wallets, or cash on delivery.</a:t>
            </a:r>
          </a:p>
          <a:p>
            <a:pPr lvl="0" algn="just"/>
            <a:r>
              <a:rPr lang="en-IN" b="1" dirty="0">
                <a:solidFill>
                  <a:schemeClr val="bg1"/>
                </a:solidFill>
                <a:latin typeface="Alegreya Sans Regular" panose="00000500000000000000" pitchFamily="2" charset="0"/>
              </a:rPr>
              <a:t>Ratings &amp; Reviews</a:t>
            </a:r>
            <a:r>
              <a:rPr lang="en-IN" dirty="0">
                <a:solidFill>
                  <a:schemeClr val="bg1"/>
                </a:solidFill>
                <a:latin typeface="Alegreya Sans Regular" panose="00000500000000000000" pitchFamily="2" charset="0"/>
              </a:rPr>
              <a:t> </a:t>
            </a:r>
          </a:p>
          <a:p>
            <a:pPr lvl="0" algn="just"/>
            <a:r>
              <a:rPr lang="en-IN" dirty="0">
                <a:solidFill>
                  <a:schemeClr val="bg1"/>
                </a:solidFill>
                <a:latin typeface="Alegreya Sans Regular" panose="00000500000000000000" pitchFamily="2" charset="0"/>
              </a:rPr>
              <a:t>	 User should be able to rate restaurants and write reviews.</a:t>
            </a:r>
          </a:p>
        </p:txBody>
      </p:sp>
      <p:sp>
        <p:nvSpPr>
          <p:cNvPr id="10" name="TextBox 9">
            <a:extLst>
              <a:ext uri="{FF2B5EF4-FFF2-40B4-BE49-F238E27FC236}">
                <a16:creationId xmlns:a16="http://schemas.microsoft.com/office/drawing/2014/main" id="{BF437FE4-FE9C-C1CA-53F1-5177C866D137}"/>
              </a:ext>
            </a:extLst>
          </p:cNvPr>
          <p:cNvSpPr txBox="1"/>
          <p:nvPr/>
        </p:nvSpPr>
        <p:spPr>
          <a:xfrm>
            <a:off x="-9781397" y="-772905"/>
            <a:ext cx="11875476" cy="400110"/>
          </a:xfrm>
          <a:prstGeom prst="rect">
            <a:avLst/>
          </a:prstGeom>
          <a:noFill/>
        </p:spPr>
        <p:txBody>
          <a:bodyPr wrap="square">
            <a:spAutoFit/>
          </a:bodyPr>
          <a:lstStyle/>
          <a:p>
            <a:r>
              <a:rPr lang="en-IN" sz="2000" b="1" dirty="0">
                <a:solidFill>
                  <a:schemeClr val="bg1"/>
                </a:solidFill>
                <a:latin typeface="Alegreya Sans Medium" panose="00000600000000000000" pitchFamily="2" charset="0"/>
              </a:rPr>
              <a:t>User Specifications (What the user wants)</a:t>
            </a:r>
            <a:endParaRPr lang="en-IN" sz="2000" dirty="0">
              <a:solidFill>
                <a:schemeClr val="bg1"/>
              </a:solidFill>
              <a:latin typeface="Alegreya Sans Medium" panose="00000600000000000000" pitchFamily="2" charset="0"/>
            </a:endParaRPr>
          </a:p>
        </p:txBody>
      </p:sp>
      <p:sp>
        <p:nvSpPr>
          <p:cNvPr id="12" name="TextBox 11">
            <a:extLst>
              <a:ext uri="{FF2B5EF4-FFF2-40B4-BE49-F238E27FC236}">
                <a16:creationId xmlns:a16="http://schemas.microsoft.com/office/drawing/2014/main" id="{60B23FD9-8DEE-3E5C-B044-E47AE28EB310}"/>
              </a:ext>
            </a:extLst>
          </p:cNvPr>
          <p:cNvSpPr txBox="1"/>
          <p:nvPr/>
        </p:nvSpPr>
        <p:spPr>
          <a:xfrm>
            <a:off x="5330246" y="976501"/>
            <a:ext cx="11875476" cy="6273384"/>
          </a:xfrm>
          <a:prstGeom prst="rect">
            <a:avLst/>
          </a:prstGeom>
          <a:noFill/>
        </p:spPr>
        <p:txBody>
          <a:bodyPr wrap="square">
            <a:spAutoFit/>
          </a:bodyPr>
          <a:lstStyle/>
          <a:p>
            <a:pPr>
              <a:lnSpc>
                <a:spcPct val="115000"/>
              </a:lnSpc>
              <a:spcAft>
                <a:spcPts val="800"/>
              </a:spcAft>
              <a:buNone/>
            </a:pPr>
            <a:r>
              <a:rPr lang="en-IN" sz="1800" b="1"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Authentication System</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a:t>
            </a:r>
            <a:endParaRPr lang="en-IN" kern="100" dirty="0">
              <a:solidFill>
                <a:schemeClr val="bg1"/>
              </a:solidFill>
              <a:latin typeface="Alegreya Sans Regular" panose="00000500000000000000" pitchFamily="2" charset="0"/>
              <a:ea typeface="Aptos" panose="020B0004020202020204" pitchFamily="34" charset="0"/>
              <a:cs typeface="Times New Roman" panose="02020603050405020304" pitchFamily="18" charset="0"/>
            </a:endParaRPr>
          </a:p>
          <a:p>
            <a:pPr>
              <a:lnSpc>
                <a:spcPct val="115000"/>
              </a:lnSpc>
              <a:spcAft>
                <a:spcPts val="800"/>
              </a:spcAft>
              <a:buNone/>
            </a:pP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Secure login with OAuth/OTP verification.</a:t>
            </a:r>
          </a:p>
          <a:p>
            <a:pPr lvl="0">
              <a:lnSpc>
                <a:spcPct val="115000"/>
              </a:lnSpc>
              <a:spcAft>
                <a:spcPts val="800"/>
              </a:spcAft>
              <a:tabLst>
                <a:tab pos="457200" algn="l"/>
              </a:tabLst>
            </a:pPr>
            <a:r>
              <a:rPr lang="en-IN" sz="1800" b="1"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Restaurant Database</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a:t>
            </a:r>
            <a:endParaRPr lang="en-IN" kern="100" dirty="0">
              <a:solidFill>
                <a:schemeClr val="bg1"/>
              </a:solidFill>
              <a:latin typeface="Alegreya Sans Regular" panose="00000500000000000000" pitchFamily="2" charset="0"/>
              <a:ea typeface="Aptos" panose="020B0004020202020204" pitchFamily="34" charset="0"/>
              <a:cs typeface="Times New Roman" panose="02020603050405020304" pitchFamily="18" charset="0"/>
            </a:endParaRPr>
          </a:p>
          <a:p>
            <a:pPr lvl="0">
              <a:lnSpc>
                <a:spcPct val="115000"/>
              </a:lnSpc>
              <a:spcAft>
                <a:spcPts val="800"/>
              </a:spcAft>
              <a:tabLst>
                <a:tab pos="457200" algn="l"/>
              </a:tabLst>
            </a:pP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Store details of restaurants, menus, ratings, and availability.</a:t>
            </a:r>
          </a:p>
          <a:p>
            <a:pPr lvl="0">
              <a:lnSpc>
                <a:spcPct val="115000"/>
              </a:lnSpc>
              <a:spcAft>
                <a:spcPts val="800"/>
              </a:spcAft>
              <a:tabLst>
                <a:tab pos="457200" algn="l"/>
              </a:tabLst>
            </a:pPr>
            <a:r>
              <a:rPr lang="en-IN" sz="1800" b="1"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Search &amp; Filtering Engine</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a:t>
            </a:r>
            <a:endParaRPr lang="en-IN" kern="100" dirty="0">
              <a:solidFill>
                <a:schemeClr val="bg1"/>
              </a:solidFill>
              <a:latin typeface="Alegreya Sans Regular" panose="00000500000000000000" pitchFamily="2" charset="0"/>
              <a:ea typeface="Aptos" panose="020B0004020202020204" pitchFamily="34" charset="0"/>
              <a:cs typeface="Times New Roman" panose="02020603050405020304" pitchFamily="18" charset="0"/>
            </a:endParaRPr>
          </a:p>
          <a:p>
            <a:pPr lvl="0">
              <a:lnSpc>
                <a:spcPct val="115000"/>
              </a:lnSpc>
              <a:spcAft>
                <a:spcPts val="800"/>
              </a:spcAft>
              <a:tabLst>
                <a:tab pos="457200" algn="l"/>
              </a:tabLst>
            </a:pP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Fast queries to find restaurants by cuisine, location, or cost.</a:t>
            </a:r>
          </a:p>
          <a:p>
            <a:pPr lvl="0">
              <a:lnSpc>
                <a:spcPct val="115000"/>
              </a:lnSpc>
              <a:spcAft>
                <a:spcPts val="800"/>
              </a:spcAft>
              <a:tabLst>
                <a:tab pos="457200" algn="l"/>
              </a:tabLst>
            </a:pPr>
            <a:r>
              <a:rPr lang="en-IN" sz="1800" b="1"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Order Management System</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a:t>
            </a:r>
          </a:p>
          <a:p>
            <a:pPr lvl="0">
              <a:lnSpc>
                <a:spcPct val="115000"/>
              </a:lnSpc>
              <a:spcAft>
                <a:spcPts val="800"/>
              </a:spcAft>
              <a:tabLst>
                <a:tab pos="457200" algn="l"/>
              </a:tabLst>
            </a:pPr>
            <a:r>
              <a:rPr lang="en-IN" kern="100" dirty="0">
                <a:solidFill>
                  <a:schemeClr val="bg1"/>
                </a:solidFill>
                <a:latin typeface="Alegreya Sans Regular" panose="00000500000000000000" pitchFamily="2" charset="0"/>
                <a:ea typeface="Aptos" panose="020B0004020202020204" pitchFamily="34" charset="0"/>
                <a:cs typeface="Times New Roman" panose="02020603050405020304" pitchFamily="18" charset="0"/>
              </a:rPr>
              <a:t>	</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Tracks order from placement → restaurant preparation → delivery.</a:t>
            </a:r>
          </a:p>
          <a:p>
            <a:pPr lvl="0">
              <a:lnSpc>
                <a:spcPct val="115000"/>
              </a:lnSpc>
              <a:spcAft>
                <a:spcPts val="800"/>
              </a:spcAft>
              <a:tabLst>
                <a:tab pos="457200" algn="l"/>
              </a:tabLst>
            </a:pPr>
            <a:r>
              <a:rPr lang="en-IN" sz="1800" b="1"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GPS &amp; Maps Integration</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a:t>
            </a:r>
            <a:endParaRPr lang="en-IN" kern="100" dirty="0">
              <a:solidFill>
                <a:schemeClr val="bg1"/>
              </a:solidFill>
              <a:latin typeface="Alegreya Sans Regular" panose="00000500000000000000" pitchFamily="2" charset="0"/>
              <a:ea typeface="Aptos" panose="020B0004020202020204" pitchFamily="34" charset="0"/>
              <a:cs typeface="Times New Roman" panose="02020603050405020304" pitchFamily="18" charset="0"/>
            </a:endParaRPr>
          </a:p>
          <a:p>
            <a:pPr lvl="0">
              <a:lnSpc>
                <a:spcPct val="115000"/>
              </a:lnSpc>
              <a:spcAft>
                <a:spcPts val="800"/>
              </a:spcAft>
              <a:tabLst>
                <a:tab pos="457200" algn="l"/>
              </a:tabLst>
            </a:pP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Real-time location tracking of delivery partner.</a:t>
            </a:r>
          </a:p>
          <a:p>
            <a:pPr lvl="0">
              <a:lnSpc>
                <a:spcPct val="115000"/>
              </a:lnSpc>
              <a:spcAft>
                <a:spcPts val="800"/>
              </a:spcAft>
              <a:tabLst>
                <a:tab pos="457200" algn="l"/>
              </a:tabLst>
            </a:pPr>
            <a:r>
              <a:rPr lang="en-IN" sz="1800" b="1"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Payment Gateway</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a:t>
            </a:r>
          </a:p>
          <a:p>
            <a:pPr lvl="0">
              <a:lnSpc>
                <a:spcPct val="115000"/>
              </a:lnSpc>
              <a:spcAft>
                <a:spcPts val="800"/>
              </a:spcAft>
              <a:tabLst>
                <a:tab pos="457200" algn="l"/>
              </a:tabLst>
            </a:pPr>
            <a:r>
              <a:rPr lang="en-IN" kern="100" dirty="0">
                <a:solidFill>
                  <a:schemeClr val="bg1"/>
                </a:solidFill>
                <a:latin typeface="Alegreya Sans Regular" panose="00000500000000000000" pitchFamily="2" charset="0"/>
                <a:ea typeface="Aptos" panose="020B0004020202020204" pitchFamily="34" charset="0"/>
                <a:cs typeface="Times New Roman" panose="02020603050405020304" pitchFamily="18" charset="0"/>
              </a:rPr>
              <a:t>	</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Integration with UPI, credit/debit cards, wallets, and COD support.</a:t>
            </a:r>
          </a:p>
          <a:p>
            <a:pPr lvl="0">
              <a:lnSpc>
                <a:spcPct val="115000"/>
              </a:lnSpc>
              <a:spcAft>
                <a:spcPts val="800"/>
              </a:spcAft>
              <a:tabLst>
                <a:tab pos="457200" algn="l"/>
              </a:tabLst>
            </a:pPr>
            <a:r>
              <a:rPr lang="en-IN" sz="1800" b="1"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Notification System</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a:t>
            </a:r>
            <a:endParaRPr lang="en-IN" kern="100" dirty="0">
              <a:solidFill>
                <a:schemeClr val="bg1"/>
              </a:solidFill>
              <a:latin typeface="Alegreya Sans Regular" panose="00000500000000000000" pitchFamily="2" charset="0"/>
              <a:ea typeface="Aptos" panose="020B0004020202020204" pitchFamily="34" charset="0"/>
              <a:cs typeface="Times New Roman" panose="02020603050405020304" pitchFamily="18" charset="0"/>
            </a:endParaRPr>
          </a:p>
          <a:p>
            <a:pPr lvl="0">
              <a:lnSpc>
                <a:spcPct val="115000"/>
              </a:lnSpc>
              <a:spcAft>
                <a:spcPts val="800"/>
              </a:spcAft>
              <a:tabLst>
                <a:tab pos="457200" algn="l"/>
              </a:tabLst>
            </a:pP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Push notifications for updates via FCM/APNs.</a:t>
            </a:r>
          </a:p>
          <a:p>
            <a:pPr lvl="0">
              <a:lnSpc>
                <a:spcPct val="115000"/>
              </a:lnSpc>
              <a:spcAft>
                <a:spcPts val="800"/>
              </a:spcAft>
              <a:tabLst>
                <a:tab pos="457200" algn="l"/>
              </a:tabLst>
            </a:pPr>
            <a:endParaRPr lang="en-IN" dirty="0">
              <a:solidFill>
                <a:schemeClr val="bg1"/>
              </a:solidFill>
              <a:latin typeface="Alegreya Sans Regular" panose="00000500000000000000" pitchFamily="2" charset="0"/>
            </a:endParaRPr>
          </a:p>
        </p:txBody>
      </p:sp>
      <p:sp>
        <p:nvSpPr>
          <p:cNvPr id="14" name="TextBox 13">
            <a:extLst>
              <a:ext uri="{FF2B5EF4-FFF2-40B4-BE49-F238E27FC236}">
                <a16:creationId xmlns:a16="http://schemas.microsoft.com/office/drawing/2014/main" id="{2D337518-AD72-6C27-F331-BBCE6E4535F2}"/>
              </a:ext>
            </a:extLst>
          </p:cNvPr>
          <p:cNvSpPr txBox="1"/>
          <p:nvPr/>
        </p:nvSpPr>
        <p:spPr>
          <a:xfrm>
            <a:off x="5330247" y="212611"/>
            <a:ext cx="17467384" cy="409086"/>
          </a:xfrm>
          <a:prstGeom prst="rect">
            <a:avLst/>
          </a:prstGeom>
          <a:noFill/>
        </p:spPr>
        <p:txBody>
          <a:bodyPr wrap="square">
            <a:spAutoFit/>
          </a:bodyPr>
          <a:lstStyle/>
          <a:p>
            <a:pPr>
              <a:lnSpc>
                <a:spcPct val="115000"/>
              </a:lnSpc>
              <a:spcAft>
                <a:spcPts val="800"/>
              </a:spcAft>
              <a:buNone/>
            </a:pPr>
            <a:r>
              <a:rPr lang="en-IN" sz="2000" b="1" kern="100" dirty="0">
                <a:solidFill>
                  <a:schemeClr val="bg1"/>
                </a:solidFill>
                <a:effectLst/>
                <a:latin typeface="Alegreya Sans Medium" panose="00000600000000000000" pitchFamily="2" charset="0"/>
                <a:ea typeface="Aptos" panose="020B0004020202020204" pitchFamily="34" charset="0"/>
                <a:cs typeface="Times New Roman" panose="02020603050405020304" pitchFamily="18" charset="0"/>
              </a:rPr>
              <a:t>System Specifications (How the system makes it possible)</a:t>
            </a:r>
            <a:endParaRPr lang="en-IN" sz="2000" kern="100" dirty="0">
              <a:solidFill>
                <a:schemeClr val="bg1"/>
              </a:solidFill>
              <a:effectLst/>
              <a:latin typeface="Alegreya Sans Medium" panose="00000600000000000000" pitchFamily="2" charset="0"/>
              <a:ea typeface="Aptos" panose="020B000402020202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EC4C9312-8548-6C31-97BA-584A1542F092}"/>
              </a:ext>
            </a:extLst>
          </p:cNvPr>
          <p:cNvPicPr>
            <a:picLocks noChangeAspect="1"/>
          </p:cNvPicPr>
          <p:nvPr/>
        </p:nvPicPr>
        <p:blipFill>
          <a:blip r:embed="rId3">
            <a:clrChange>
              <a:clrFrom>
                <a:srgbClr val="000000">
                  <a:alpha val="0"/>
                </a:srgbClr>
              </a:clrFrom>
              <a:clrTo>
                <a:srgbClr val="000000">
                  <a:alpha val="0"/>
                </a:srgbClr>
              </a:clrTo>
            </a:clrChange>
          </a:blip>
          <a:stretch>
            <a:fillRect/>
          </a:stretch>
        </p:blipFill>
        <p:spPr>
          <a:xfrm rot="4541863">
            <a:off x="-1050005" y="3069720"/>
            <a:ext cx="5430156" cy="4486918"/>
          </a:xfrm>
          <a:prstGeom prst="rect">
            <a:avLst/>
          </a:prstGeom>
        </p:spPr>
      </p:pic>
      <p:pic>
        <p:nvPicPr>
          <p:cNvPr id="6" name="Picture 5">
            <a:extLst>
              <a:ext uri="{FF2B5EF4-FFF2-40B4-BE49-F238E27FC236}">
                <a16:creationId xmlns:a16="http://schemas.microsoft.com/office/drawing/2014/main" id="{85411CAA-40C7-A5B0-FF30-9A97B83F6E5D}"/>
              </a:ext>
            </a:extLst>
          </p:cNvPr>
          <p:cNvPicPr>
            <a:picLocks noChangeAspect="1"/>
          </p:cNvPicPr>
          <p:nvPr/>
        </p:nvPicPr>
        <p:blipFill>
          <a:blip r:embed="rId4"/>
          <a:stretch>
            <a:fillRect/>
          </a:stretch>
        </p:blipFill>
        <p:spPr>
          <a:xfrm rot="20235541">
            <a:off x="9276924" y="6914731"/>
            <a:ext cx="6557829" cy="6574840"/>
          </a:xfrm>
          <a:prstGeom prst="rect">
            <a:avLst/>
          </a:prstGeom>
        </p:spPr>
      </p:pic>
      <p:pic>
        <p:nvPicPr>
          <p:cNvPr id="4102" name="Picture 6" descr="Chicken Carcasses Images – Browse 26,685 Stock Photos, Vectors, and Video | Adobe Stock">
            <a:extLst>
              <a:ext uri="{FF2B5EF4-FFF2-40B4-BE49-F238E27FC236}">
                <a16:creationId xmlns:a16="http://schemas.microsoft.com/office/drawing/2014/main" id="{7FAE089C-F004-5411-1C62-D9CEF986156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995" y="-141261"/>
            <a:ext cx="489585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091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0000"/>
            </a:gs>
            <a:gs pos="100000">
              <a:srgbClr val="FF0000">
                <a:alpha val="50000"/>
              </a:srgbClr>
            </a:gs>
          </a:gsLst>
          <a:lin ang="8100000" scaled="1"/>
          <a:tileRect/>
        </a:gradFill>
        <a:effectLst/>
      </p:bgPr>
    </p:bg>
    <p:spTree>
      <p:nvGrpSpPr>
        <p:cNvPr id="1" name="">
          <a:extLst>
            <a:ext uri="{FF2B5EF4-FFF2-40B4-BE49-F238E27FC236}">
              <a16:creationId xmlns:a16="http://schemas.microsoft.com/office/drawing/2014/main" id="{24174DE7-8399-0B51-A2E0-721B097B3A60}"/>
            </a:ext>
          </a:extLst>
        </p:cNvPr>
        <p:cNvGrpSpPr/>
        <p:nvPr/>
      </p:nvGrpSpPr>
      <p:grpSpPr>
        <a:xfrm>
          <a:off x="0" y="0"/>
          <a:ext cx="0" cy="0"/>
          <a:chOff x="0" y="0"/>
          <a:chExt cx="0" cy="0"/>
        </a:xfrm>
      </p:grpSpPr>
      <p:pic>
        <p:nvPicPr>
          <p:cNvPr id="4102" name="Picture 6" descr="Chicken Carcasses Images – Browse 26,685 Stock Photos, Vectors, and Video | Adobe Stock">
            <a:extLst>
              <a:ext uri="{FF2B5EF4-FFF2-40B4-BE49-F238E27FC236}">
                <a16:creationId xmlns:a16="http://schemas.microsoft.com/office/drawing/2014/main" id="{8A50D78B-B3DD-6F45-F47B-E32BACFB66D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8292" y="4837276"/>
            <a:ext cx="7781297" cy="54499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AB4375F-64B5-ADAF-CD8E-E2CAF87F2C6A}"/>
              </a:ext>
            </a:extLst>
          </p:cNvPr>
          <p:cNvSpPr txBox="1"/>
          <p:nvPr/>
        </p:nvSpPr>
        <p:spPr>
          <a:xfrm>
            <a:off x="1000215" y="9086848"/>
            <a:ext cx="4330032" cy="2862322"/>
          </a:xfrm>
          <a:prstGeom prst="rect">
            <a:avLst/>
          </a:prstGeom>
          <a:noFill/>
        </p:spPr>
        <p:txBody>
          <a:bodyPr wrap="none" rtlCol="0">
            <a:spAutoFit/>
          </a:bodyPr>
          <a:lstStyle/>
          <a:p>
            <a:pPr algn="ctr"/>
            <a:r>
              <a:rPr lang="en-US" sz="6000" dirty="0">
                <a:solidFill>
                  <a:schemeClr val="bg1"/>
                </a:solidFill>
                <a:latin typeface="Aharoni" panose="02010803020104030203" pitchFamily="2" charset="-79"/>
                <a:cs typeface="Aharoni" panose="02010803020104030203" pitchFamily="2" charset="-79"/>
              </a:rPr>
              <a:t>Case study </a:t>
            </a:r>
          </a:p>
          <a:p>
            <a:pPr algn="ctr"/>
            <a:r>
              <a:rPr lang="en-US" sz="6000" dirty="0">
                <a:solidFill>
                  <a:schemeClr val="bg1"/>
                </a:solidFill>
                <a:latin typeface="Aharoni" panose="02010803020104030203" pitchFamily="2" charset="-79"/>
                <a:cs typeface="Aharoni" panose="02010803020104030203" pitchFamily="2" charset="-79"/>
              </a:rPr>
              <a:t>on </a:t>
            </a:r>
          </a:p>
          <a:p>
            <a:pPr algn="ctr"/>
            <a:r>
              <a:rPr lang="en-US" sz="6000" dirty="0">
                <a:solidFill>
                  <a:schemeClr val="bg1"/>
                </a:solidFill>
                <a:latin typeface="Aharoni" panose="02010803020104030203" pitchFamily="2" charset="-79"/>
                <a:cs typeface="Aharoni" panose="02010803020104030203" pitchFamily="2" charset="-79"/>
              </a:rPr>
              <a:t>Zomato</a:t>
            </a:r>
            <a:endParaRPr lang="en-IN" sz="6000" dirty="0">
              <a:solidFill>
                <a:schemeClr val="bg1"/>
              </a:solidFill>
              <a:latin typeface="Aharoni" panose="02010803020104030203" pitchFamily="2" charset="-79"/>
              <a:cs typeface="Aharoni" panose="02010803020104030203" pitchFamily="2" charset="-79"/>
            </a:endParaRPr>
          </a:p>
        </p:txBody>
      </p:sp>
      <p:sp>
        <p:nvSpPr>
          <p:cNvPr id="8" name="TextBox 7">
            <a:extLst>
              <a:ext uri="{FF2B5EF4-FFF2-40B4-BE49-F238E27FC236}">
                <a16:creationId xmlns:a16="http://schemas.microsoft.com/office/drawing/2014/main" id="{419EF8AA-647B-7F7A-8F0D-B812BC86F38C}"/>
              </a:ext>
            </a:extLst>
          </p:cNvPr>
          <p:cNvSpPr txBox="1"/>
          <p:nvPr/>
        </p:nvSpPr>
        <p:spPr>
          <a:xfrm>
            <a:off x="316524" y="1245366"/>
            <a:ext cx="7781297" cy="3970318"/>
          </a:xfrm>
          <a:prstGeom prst="rect">
            <a:avLst/>
          </a:prstGeom>
          <a:noFill/>
        </p:spPr>
        <p:txBody>
          <a:bodyPr wrap="none" rtlCol="0">
            <a:spAutoFit/>
          </a:bodyPr>
          <a:lstStyle/>
          <a:p>
            <a:pPr lvl="0" algn="just"/>
            <a:r>
              <a:rPr lang="en-IN" b="1" dirty="0">
                <a:solidFill>
                  <a:schemeClr val="bg1"/>
                </a:solidFill>
                <a:latin typeface="Alegreya Sans Regular" panose="00000500000000000000" pitchFamily="2" charset="0"/>
              </a:rPr>
              <a:t>Account Creation &amp; Login</a:t>
            </a:r>
            <a:r>
              <a:rPr lang="en-IN" dirty="0">
                <a:solidFill>
                  <a:schemeClr val="bg1"/>
                </a:solidFill>
                <a:latin typeface="Alegreya Sans Regular" panose="00000500000000000000" pitchFamily="2" charset="0"/>
              </a:rPr>
              <a:t> </a:t>
            </a:r>
          </a:p>
          <a:p>
            <a:pPr lvl="0" algn="just"/>
            <a:r>
              <a:rPr lang="en-IN" dirty="0">
                <a:solidFill>
                  <a:schemeClr val="bg1"/>
                </a:solidFill>
                <a:latin typeface="Alegreya Sans Regular" panose="00000500000000000000" pitchFamily="2" charset="0"/>
              </a:rPr>
              <a:t>	User should be able to register/login with email, phone, or social login.</a:t>
            </a:r>
          </a:p>
          <a:p>
            <a:pPr lvl="0" algn="just"/>
            <a:r>
              <a:rPr lang="en-IN" b="1" dirty="0">
                <a:solidFill>
                  <a:schemeClr val="bg1"/>
                </a:solidFill>
                <a:latin typeface="Alegreya Sans Regular" panose="00000500000000000000" pitchFamily="2" charset="0"/>
              </a:rPr>
              <a:t>Search Restaurants</a:t>
            </a:r>
            <a:r>
              <a:rPr lang="en-IN" dirty="0">
                <a:solidFill>
                  <a:schemeClr val="bg1"/>
                </a:solidFill>
                <a:latin typeface="Alegreya Sans Regular" panose="00000500000000000000" pitchFamily="2" charset="0"/>
              </a:rPr>
              <a:t>  </a:t>
            </a:r>
          </a:p>
          <a:p>
            <a:pPr lvl="0" algn="just"/>
            <a:r>
              <a:rPr lang="en-IN" dirty="0">
                <a:solidFill>
                  <a:schemeClr val="bg1"/>
                </a:solidFill>
                <a:latin typeface="Alegreya Sans Regular" panose="00000500000000000000" pitchFamily="2" charset="0"/>
              </a:rPr>
              <a:t>	User should be able to search by restaurant name, cuisine, or location.</a:t>
            </a:r>
          </a:p>
          <a:p>
            <a:pPr lvl="0" algn="just"/>
            <a:r>
              <a:rPr lang="en-IN" b="1" dirty="0">
                <a:solidFill>
                  <a:schemeClr val="bg1"/>
                </a:solidFill>
                <a:latin typeface="Alegreya Sans Regular" panose="00000500000000000000" pitchFamily="2" charset="0"/>
              </a:rPr>
              <a:t>Browse Menu</a:t>
            </a:r>
            <a:r>
              <a:rPr lang="en-IN" dirty="0">
                <a:solidFill>
                  <a:schemeClr val="bg1"/>
                </a:solidFill>
                <a:latin typeface="Alegreya Sans Regular" panose="00000500000000000000" pitchFamily="2" charset="0"/>
              </a:rPr>
              <a:t> </a:t>
            </a:r>
          </a:p>
          <a:p>
            <a:pPr lvl="0" algn="just"/>
            <a:r>
              <a:rPr lang="en-IN" dirty="0">
                <a:solidFill>
                  <a:schemeClr val="bg1"/>
                </a:solidFill>
                <a:latin typeface="Alegreya Sans Regular" panose="00000500000000000000" pitchFamily="2" charset="0"/>
              </a:rPr>
              <a:t>	 User should be able to view restaurant menus with prices and images.</a:t>
            </a:r>
          </a:p>
          <a:p>
            <a:pPr lvl="0" algn="just"/>
            <a:r>
              <a:rPr lang="en-IN" b="1" dirty="0">
                <a:solidFill>
                  <a:schemeClr val="bg1"/>
                </a:solidFill>
                <a:latin typeface="Alegreya Sans Regular" panose="00000500000000000000" pitchFamily="2" charset="0"/>
              </a:rPr>
              <a:t>Place Order</a:t>
            </a:r>
            <a:r>
              <a:rPr lang="en-IN" dirty="0">
                <a:solidFill>
                  <a:schemeClr val="bg1"/>
                </a:solidFill>
                <a:latin typeface="Alegreya Sans Regular" panose="00000500000000000000" pitchFamily="2" charset="0"/>
              </a:rPr>
              <a:t> </a:t>
            </a:r>
          </a:p>
          <a:p>
            <a:pPr lvl="0" algn="just"/>
            <a:r>
              <a:rPr lang="en-IN" dirty="0">
                <a:solidFill>
                  <a:schemeClr val="bg1"/>
                </a:solidFill>
                <a:latin typeface="Alegreya Sans Regular" panose="00000500000000000000" pitchFamily="2" charset="0"/>
              </a:rPr>
              <a:t>	User should be able to order food and customize items (e.g., add toppings).</a:t>
            </a:r>
          </a:p>
          <a:p>
            <a:pPr lvl="0" algn="just"/>
            <a:r>
              <a:rPr lang="en-IN" b="1" dirty="0">
                <a:solidFill>
                  <a:schemeClr val="bg1"/>
                </a:solidFill>
                <a:latin typeface="Alegreya Sans Regular" panose="00000500000000000000" pitchFamily="2" charset="0"/>
              </a:rPr>
              <a:t>Real-time Tracking</a:t>
            </a:r>
            <a:r>
              <a:rPr lang="en-IN" dirty="0">
                <a:solidFill>
                  <a:schemeClr val="bg1"/>
                </a:solidFill>
                <a:latin typeface="Alegreya Sans Regular" panose="00000500000000000000" pitchFamily="2" charset="0"/>
              </a:rPr>
              <a:t> </a:t>
            </a:r>
          </a:p>
          <a:p>
            <a:pPr lvl="0" algn="just"/>
            <a:r>
              <a:rPr lang="en-IN" dirty="0">
                <a:solidFill>
                  <a:schemeClr val="bg1"/>
                </a:solidFill>
                <a:latin typeface="Alegreya Sans Regular" panose="00000500000000000000" pitchFamily="2" charset="0"/>
              </a:rPr>
              <a:t>	 User should be able to track order status and delivery partner’s location.</a:t>
            </a:r>
          </a:p>
          <a:p>
            <a:pPr lvl="0" algn="just"/>
            <a:r>
              <a:rPr lang="en-IN" b="1" dirty="0">
                <a:solidFill>
                  <a:schemeClr val="bg1"/>
                </a:solidFill>
                <a:latin typeface="Alegreya Sans Regular" panose="00000500000000000000" pitchFamily="2" charset="0"/>
              </a:rPr>
              <a:t>Payment Options</a:t>
            </a:r>
            <a:r>
              <a:rPr lang="en-IN" dirty="0">
                <a:solidFill>
                  <a:schemeClr val="bg1"/>
                </a:solidFill>
                <a:latin typeface="Alegreya Sans Regular" panose="00000500000000000000" pitchFamily="2" charset="0"/>
              </a:rPr>
              <a:t> </a:t>
            </a:r>
          </a:p>
          <a:p>
            <a:pPr lvl="0" algn="just"/>
            <a:r>
              <a:rPr lang="en-IN" dirty="0">
                <a:solidFill>
                  <a:schemeClr val="bg1"/>
                </a:solidFill>
                <a:latin typeface="Alegreya Sans Regular" panose="00000500000000000000" pitchFamily="2" charset="0"/>
              </a:rPr>
              <a:t>	User should be able to pay via UPI, cards, wallets, or cash on delivery.</a:t>
            </a:r>
          </a:p>
          <a:p>
            <a:pPr lvl="0" algn="just"/>
            <a:r>
              <a:rPr lang="en-IN" b="1" dirty="0">
                <a:solidFill>
                  <a:schemeClr val="bg1"/>
                </a:solidFill>
                <a:latin typeface="Alegreya Sans Regular" panose="00000500000000000000" pitchFamily="2" charset="0"/>
              </a:rPr>
              <a:t>Ratings &amp; Reviews</a:t>
            </a:r>
            <a:r>
              <a:rPr lang="en-IN" dirty="0">
                <a:solidFill>
                  <a:schemeClr val="bg1"/>
                </a:solidFill>
                <a:latin typeface="Alegreya Sans Regular" panose="00000500000000000000" pitchFamily="2" charset="0"/>
              </a:rPr>
              <a:t> </a:t>
            </a:r>
          </a:p>
          <a:p>
            <a:pPr lvl="0" algn="just"/>
            <a:r>
              <a:rPr lang="en-IN" dirty="0">
                <a:solidFill>
                  <a:schemeClr val="bg1"/>
                </a:solidFill>
                <a:latin typeface="Alegreya Sans Regular" panose="00000500000000000000" pitchFamily="2" charset="0"/>
              </a:rPr>
              <a:t>	 User should be able to rate restaurants and write reviews.</a:t>
            </a:r>
          </a:p>
        </p:txBody>
      </p:sp>
      <p:sp>
        <p:nvSpPr>
          <p:cNvPr id="10" name="TextBox 9">
            <a:extLst>
              <a:ext uri="{FF2B5EF4-FFF2-40B4-BE49-F238E27FC236}">
                <a16:creationId xmlns:a16="http://schemas.microsoft.com/office/drawing/2014/main" id="{2C24CEE9-91E3-0F19-2281-4CCB30F8AF74}"/>
              </a:ext>
            </a:extLst>
          </p:cNvPr>
          <p:cNvSpPr txBox="1"/>
          <p:nvPr/>
        </p:nvSpPr>
        <p:spPr>
          <a:xfrm>
            <a:off x="316524" y="503958"/>
            <a:ext cx="11875476" cy="400110"/>
          </a:xfrm>
          <a:prstGeom prst="rect">
            <a:avLst/>
          </a:prstGeom>
          <a:noFill/>
        </p:spPr>
        <p:txBody>
          <a:bodyPr wrap="square">
            <a:spAutoFit/>
          </a:bodyPr>
          <a:lstStyle/>
          <a:p>
            <a:r>
              <a:rPr lang="en-IN" sz="2000" b="1" dirty="0">
                <a:solidFill>
                  <a:schemeClr val="bg1"/>
                </a:solidFill>
                <a:latin typeface="Alegreya Sans Medium" panose="00000600000000000000" pitchFamily="2" charset="0"/>
              </a:rPr>
              <a:t>User Specifications (What the user wants)</a:t>
            </a:r>
            <a:endParaRPr lang="en-IN" sz="2000" dirty="0">
              <a:solidFill>
                <a:schemeClr val="bg1"/>
              </a:solidFill>
              <a:latin typeface="Alegreya Sans Medium" panose="00000600000000000000" pitchFamily="2" charset="0"/>
            </a:endParaRPr>
          </a:p>
        </p:txBody>
      </p:sp>
      <p:sp>
        <p:nvSpPr>
          <p:cNvPr id="12" name="TextBox 11">
            <a:extLst>
              <a:ext uri="{FF2B5EF4-FFF2-40B4-BE49-F238E27FC236}">
                <a16:creationId xmlns:a16="http://schemas.microsoft.com/office/drawing/2014/main" id="{395204BE-5843-3E8D-6ADA-167F0F3D4773}"/>
              </a:ext>
            </a:extLst>
          </p:cNvPr>
          <p:cNvSpPr txBox="1"/>
          <p:nvPr/>
        </p:nvSpPr>
        <p:spPr>
          <a:xfrm>
            <a:off x="5130457" y="10977656"/>
            <a:ext cx="7715194" cy="6273384"/>
          </a:xfrm>
          <a:prstGeom prst="rect">
            <a:avLst/>
          </a:prstGeom>
          <a:noFill/>
        </p:spPr>
        <p:txBody>
          <a:bodyPr wrap="square">
            <a:spAutoFit/>
          </a:bodyPr>
          <a:lstStyle/>
          <a:p>
            <a:pPr>
              <a:lnSpc>
                <a:spcPct val="115000"/>
              </a:lnSpc>
              <a:spcAft>
                <a:spcPts val="800"/>
              </a:spcAft>
              <a:buNone/>
            </a:pPr>
            <a:r>
              <a:rPr lang="en-IN" sz="1800" b="1"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Authentication System</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a:t>
            </a:r>
            <a:endParaRPr lang="en-IN" kern="100" dirty="0">
              <a:solidFill>
                <a:schemeClr val="bg1"/>
              </a:solidFill>
              <a:latin typeface="Alegreya Sans Regular" panose="00000500000000000000" pitchFamily="2" charset="0"/>
              <a:ea typeface="Aptos" panose="020B0004020202020204" pitchFamily="34" charset="0"/>
              <a:cs typeface="Times New Roman" panose="02020603050405020304" pitchFamily="18" charset="0"/>
            </a:endParaRPr>
          </a:p>
          <a:p>
            <a:pPr>
              <a:lnSpc>
                <a:spcPct val="115000"/>
              </a:lnSpc>
              <a:spcAft>
                <a:spcPts val="800"/>
              </a:spcAft>
              <a:buNone/>
            </a:pP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Secure login with OAuth/OTP verification.</a:t>
            </a:r>
          </a:p>
          <a:p>
            <a:pPr lvl="0">
              <a:lnSpc>
                <a:spcPct val="115000"/>
              </a:lnSpc>
              <a:spcAft>
                <a:spcPts val="800"/>
              </a:spcAft>
              <a:tabLst>
                <a:tab pos="457200" algn="l"/>
              </a:tabLst>
            </a:pPr>
            <a:r>
              <a:rPr lang="en-IN" sz="1800" b="1"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Restaurant Database</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a:t>
            </a:r>
            <a:endParaRPr lang="en-IN" kern="100" dirty="0">
              <a:solidFill>
                <a:schemeClr val="bg1"/>
              </a:solidFill>
              <a:latin typeface="Alegreya Sans Regular" panose="00000500000000000000" pitchFamily="2" charset="0"/>
              <a:ea typeface="Aptos" panose="020B0004020202020204" pitchFamily="34" charset="0"/>
              <a:cs typeface="Times New Roman" panose="02020603050405020304" pitchFamily="18" charset="0"/>
            </a:endParaRPr>
          </a:p>
          <a:p>
            <a:pPr lvl="0">
              <a:lnSpc>
                <a:spcPct val="115000"/>
              </a:lnSpc>
              <a:spcAft>
                <a:spcPts val="800"/>
              </a:spcAft>
              <a:tabLst>
                <a:tab pos="457200" algn="l"/>
              </a:tabLst>
            </a:pP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Store details of restaurants, menus, ratings, and availability.</a:t>
            </a:r>
          </a:p>
          <a:p>
            <a:pPr lvl="0">
              <a:lnSpc>
                <a:spcPct val="115000"/>
              </a:lnSpc>
              <a:spcAft>
                <a:spcPts val="800"/>
              </a:spcAft>
              <a:tabLst>
                <a:tab pos="457200" algn="l"/>
              </a:tabLst>
            </a:pPr>
            <a:r>
              <a:rPr lang="en-IN" sz="1800" b="1"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Search &amp; Filtering Engine</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a:t>
            </a:r>
            <a:endParaRPr lang="en-IN" kern="100" dirty="0">
              <a:solidFill>
                <a:schemeClr val="bg1"/>
              </a:solidFill>
              <a:latin typeface="Alegreya Sans Regular" panose="00000500000000000000" pitchFamily="2" charset="0"/>
              <a:ea typeface="Aptos" panose="020B0004020202020204" pitchFamily="34" charset="0"/>
              <a:cs typeface="Times New Roman" panose="02020603050405020304" pitchFamily="18" charset="0"/>
            </a:endParaRPr>
          </a:p>
          <a:p>
            <a:pPr lvl="0">
              <a:lnSpc>
                <a:spcPct val="115000"/>
              </a:lnSpc>
              <a:spcAft>
                <a:spcPts val="800"/>
              </a:spcAft>
              <a:tabLst>
                <a:tab pos="457200" algn="l"/>
              </a:tabLst>
            </a:pP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Fast queries to find restaurants by cuisine, location, or cost.</a:t>
            </a:r>
          </a:p>
          <a:p>
            <a:pPr lvl="0">
              <a:lnSpc>
                <a:spcPct val="115000"/>
              </a:lnSpc>
              <a:spcAft>
                <a:spcPts val="800"/>
              </a:spcAft>
              <a:tabLst>
                <a:tab pos="457200" algn="l"/>
              </a:tabLst>
            </a:pPr>
            <a:r>
              <a:rPr lang="en-IN" sz="1800" b="1"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Order Management System</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a:t>
            </a:r>
          </a:p>
          <a:p>
            <a:pPr lvl="0">
              <a:lnSpc>
                <a:spcPct val="115000"/>
              </a:lnSpc>
              <a:spcAft>
                <a:spcPts val="800"/>
              </a:spcAft>
              <a:tabLst>
                <a:tab pos="457200" algn="l"/>
              </a:tabLst>
            </a:pPr>
            <a:r>
              <a:rPr lang="en-IN" kern="100" dirty="0">
                <a:solidFill>
                  <a:schemeClr val="bg1"/>
                </a:solidFill>
                <a:latin typeface="Alegreya Sans Regular" panose="00000500000000000000" pitchFamily="2" charset="0"/>
                <a:ea typeface="Aptos" panose="020B0004020202020204" pitchFamily="34" charset="0"/>
                <a:cs typeface="Times New Roman" panose="02020603050405020304" pitchFamily="18" charset="0"/>
              </a:rPr>
              <a:t>	</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Tracks order from placement → restaurant preparation → delivery.</a:t>
            </a:r>
          </a:p>
          <a:p>
            <a:pPr lvl="0">
              <a:lnSpc>
                <a:spcPct val="115000"/>
              </a:lnSpc>
              <a:spcAft>
                <a:spcPts val="800"/>
              </a:spcAft>
              <a:tabLst>
                <a:tab pos="457200" algn="l"/>
              </a:tabLst>
            </a:pPr>
            <a:r>
              <a:rPr lang="en-IN" sz="1800" b="1"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GPS &amp; Maps Integration</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a:t>
            </a:r>
            <a:endParaRPr lang="en-IN" kern="100" dirty="0">
              <a:solidFill>
                <a:schemeClr val="bg1"/>
              </a:solidFill>
              <a:latin typeface="Alegreya Sans Regular" panose="00000500000000000000" pitchFamily="2" charset="0"/>
              <a:ea typeface="Aptos" panose="020B0004020202020204" pitchFamily="34" charset="0"/>
              <a:cs typeface="Times New Roman" panose="02020603050405020304" pitchFamily="18" charset="0"/>
            </a:endParaRPr>
          </a:p>
          <a:p>
            <a:pPr lvl="0">
              <a:lnSpc>
                <a:spcPct val="115000"/>
              </a:lnSpc>
              <a:spcAft>
                <a:spcPts val="800"/>
              </a:spcAft>
              <a:tabLst>
                <a:tab pos="457200" algn="l"/>
              </a:tabLst>
            </a:pP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Real-time location tracking of delivery partner.</a:t>
            </a:r>
          </a:p>
          <a:p>
            <a:pPr lvl="0">
              <a:lnSpc>
                <a:spcPct val="115000"/>
              </a:lnSpc>
              <a:spcAft>
                <a:spcPts val="800"/>
              </a:spcAft>
              <a:tabLst>
                <a:tab pos="457200" algn="l"/>
              </a:tabLst>
            </a:pPr>
            <a:r>
              <a:rPr lang="en-IN" sz="1800" b="1"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Payment Gateway</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a:t>
            </a:r>
          </a:p>
          <a:p>
            <a:pPr lvl="0">
              <a:lnSpc>
                <a:spcPct val="115000"/>
              </a:lnSpc>
              <a:spcAft>
                <a:spcPts val="800"/>
              </a:spcAft>
              <a:tabLst>
                <a:tab pos="457200" algn="l"/>
              </a:tabLst>
            </a:pPr>
            <a:r>
              <a:rPr lang="en-IN" kern="100" dirty="0">
                <a:solidFill>
                  <a:schemeClr val="bg1"/>
                </a:solidFill>
                <a:latin typeface="Alegreya Sans Regular" panose="00000500000000000000" pitchFamily="2" charset="0"/>
                <a:ea typeface="Aptos" panose="020B0004020202020204" pitchFamily="34" charset="0"/>
                <a:cs typeface="Times New Roman" panose="02020603050405020304" pitchFamily="18" charset="0"/>
              </a:rPr>
              <a:t>	</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Integration with UPI, credit/debit cards, wallets, and COD support.</a:t>
            </a:r>
          </a:p>
          <a:p>
            <a:pPr lvl="0">
              <a:lnSpc>
                <a:spcPct val="115000"/>
              </a:lnSpc>
              <a:spcAft>
                <a:spcPts val="800"/>
              </a:spcAft>
              <a:tabLst>
                <a:tab pos="457200" algn="l"/>
              </a:tabLst>
            </a:pPr>
            <a:r>
              <a:rPr lang="en-IN" sz="1800" b="1"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Notification System</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a:t>
            </a:r>
            <a:endParaRPr lang="en-IN" kern="100" dirty="0">
              <a:solidFill>
                <a:schemeClr val="bg1"/>
              </a:solidFill>
              <a:latin typeface="Alegreya Sans Regular" panose="00000500000000000000" pitchFamily="2" charset="0"/>
              <a:ea typeface="Aptos" panose="020B0004020202020204" pitchFamily="34" charset="0"/>
              <a:cs typeface="Times New Roman" panose="02020603050405020304" pitchFamily="18" charset="0"/>
            </a:endParaRPr>
          </a:p>
          <a:p>
            <a:pPr lvl="0">
              <a:lnSpc>
                <a:spcPct val="115000"/>
              </a:lnSpc>
              <a:spcAft>
                <a:spcPts val="800"/>
              </a:spcAft>
              <a:tabLst>
                <a:tab pos="457200" algn="l"/>
              </a:tabLst>
            </a:pP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Push notifications for updates via FCM/APNs.</a:t>
            </a:r>
          </a:p>
          <a:p>
            <a:pPr lvl="0">
              <a:lnSpc>
                <a:spcPct val="115000"/>
              </a:lnSpc>
              <a:spcAft>
                <a:spcPts val="800"/>
              </a:spcAft>
              <a:tabLst>
                <a:tab pos="457200" algn="l"/>
              </a:tabLst>
            </a:pPr>
            <a:endParaRPr lang="en-IN" dirty="0">
              <a:solidFill>
                <a:schemeClr val="bg1"/>
              </a:solidFill>
              <a:latin typeface="Alegreya Sans Regular" panose="00000500000000000000" pitchFamily="2" charset="0"/>
            </a:endParaRPr>
          </a:p>
        </p:txBody>
      </p:sp>
      <p:sp>
        <p:nvSpPr>
          <p:cNvPr id="14" name="TextBox 13">
            <a:extLst>
              <a:ext uri="{FF2B5EF4-FFF2-40B4-BE49-F238E27FC236}">
                <a16:creationId xmlns:a16="http://schemas.microsoft.com/office/drawing/2014/main" id="{AF3B9957-391C-F32C-A3A9-FC8CCC32DCF2}"/>
              </a:ext>
            </a:extLst>
          </p:cNvPr>
          <p:cNvSpPr txBox="1"/>
          <p:nvPr/>
        </p:nvSpPr>
        <p:spPr>
          <a:xfrm>
            <a:off x="5330247" y="16623110"/>
            <a:ext cx="17467384" cy="409086"/>
          </a:xfrm>
          <a:prstGeom prst="rect">
            <a:avLst/>
          </a:prstGeom>
          <a:noFill/>
        </p:spPr>
        <p:txBody>
          <a:bodyPr wrap="square">
            <a:spAutoFit/>
          </a:bodyPr>
          <a:lstStyle/>
          <a:p>
            <a:pPr>
              <a:lnSpc>
                <a:spcPct val="115000"/>
              </a:lnSpc>
              <a:spcAft>
                <a:spcPts val="800"/>
              </a:spcAft>
              <a:buNone/>
            </a:pPr>
            <a:r>
              <a:rPr lang="en-IN" sz="2000" b="1" kern="100" dirty="0">
                <a:solidFill>
                  <a:schemeClr val="bg1"/>
                </a:solidFill>
                <a:effectLst/>
                <a:latin typeface="Alegreya Sans Medium" panose="00000600000000000000" pitchFamily="2" charset="0"/>
                <a:ea typeface="Aptos" panose="020B0004020202020204" pitchFamily="34" charset="0"/>
                <a:cs typeface="Times New Roman" panose="02020603050405020304" pitchFamily="18" charset="0"/>
              </a:rPr>
              <a:t>System Specifications (How the system makes it possible)</a:t>
            </a:r>
            <a:endParaRPr lang="en-IN" sz="2000" kern="100" dirty="0">
              <a:solidFill>
                <a:schemeClr val="bg1"/>
              </a:solidFill>
              <a:effectLst/>
              <a:latin typeface="Alegreya Sans Medium" panose="00000600000000000000" pitchFamily="2" charset="0"/>
              <a:ea typeface="Aptos" panose="020B000402020202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CDB53EEF-BF3B-B9D1-D199-780DDB169EA8}"/>
              </a:ext>
            </a:extLst>
          </p:cNvPr>
          <p:cNvPicPr>
            <a:picLocks noChangeAspect="1"/>
          </p:cNvPicPr>
          <p:nvPr/>
        </p:nvPicPr>
        <p:blipFill>
          <a:blip r:embed="rId4">
            <a:clrChange>
              <a:clrFrom>
                <a:srgbClr val="000000">
                  <a:alpha val="0"/>
                </a:srgbClr>
              </a:clrFrom>
              <a:clrTo>
                <a:srgbClr val="000000">
                  <a:alpha val="0"/>
                </a:srgbClr>
              </a:clrTo>
            </a:clrChange>
          </a:blip>
          <a:stretch>
            <a:fillRect/>
          </a:stretch>
        </p:blipFill>
        <p:spPr>
          <a:xfrm rot="4541863">
            <a:off x="-4005887" y="10346590"/>
            <a:ext cx="6906424" cy="5706753"/>
          </a:xfrm>
          <a:prstGeom prst="rect">
            <a:avLst/>
          </a:prstGeom>
        </p:spPr>
      </p:pic>
      <p:pic>
        <p:nvPicPr>
          <p:cNvPr id="6" name="Picture 5">
            <a:extLst>
              <a:ext uri="{FF2B5EF4-FFF2-40B4-BE49-F238E27FC236}">
                <a16:creationId xmlns:a16="http://schemas.microsoft.com/office/drawing/2014/main" id="{658CD62D-AD7E-D9D8-1513-826FB951068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20235541">
            <a:off x="7369221" y="1047193"/>
            <a:ext cx="5119341" cy="6574840"/>
          </a:xfrm>
          <a:prstGeom prst="rect">
            <a:avLst/>
          </a:prstGeom>
        </p:spPr>
      </p:pic>
    </p:spTree>
    <p:extLst>
      <p:ext uri="{BB962C8B-B14F-4D97-AF65-F5344CB8AC3E}">
        <p14:creationId xmlns:p14="http://schemas.microsoft.com/office/powerpoint/2010/main" val="305806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9C78E83-D1C8-595F-46FA-B0C452B1D3F0}"/>
              </a:ext>
            </a:extLst>
          </p:cNvPr>
          <p:cNvSpPr/>
          <p:nvPr/>
        </p:nvSpPr>
        <p:spPr>
          <a:xfrm>
            <a:off x="881033" y="1818654"/>
            <a:ext cx="4104640" cy="3972560"/>
          </a:xfrm>
          <a:prstGeom prst="ellipse">
            <a:avLst/>
          </a:prstGeom>
          <a:solidFill>
            <a:schemeClr val="bg1"/>
          </a:solidFill>
          <a:ln>
            <a:noFill/>
          </a:ln>
          <a:effectLst>
            <a:outerShdw blurRad="177800" dist="50800" dir="5400000" sx="97000" sy="97000" algn="ctr" rotWithShape="0">
              <a:schemeClr val="tx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Alegreya Sans Medium" panose="00000600000000000000" pitchFamily="2" charset="0"/>
              </a:rPr>
              <a:t>Readers of different types of specification</a:t>
            </a:r>
          </a:p>
        </p:txBody>
      </p:sp>
      <p:grpSp>
        <p:nvGrpSpPr>
          <p:cNvPr id="39" name="Group 38">
            <a:extLst>
              <a:ext uri="{FF2B5EF4-FFF2-40B4-BE49-F238E27FC236}">
                <a16:creationId xmlns:a16="http://schemas.microsoft.com/office/drawing/2014/main" id="{63A61D8C-7284-C40D-8902-41A0BB306681}"/>
              </a:ext>
            </a:extLst>
          </p:cNvPr>
          <p:cNvGrpSpPr/>
          <p:nvPr/>
        </p:nvGrpSpPr>
        <p:grpSpPr>
          <a:xfrm>
            <a:off x="5425857" y="631201"/>
            <a:ext cx="5492674" cy="4153909"/>
            <a:chOff x="5517297" y="1427202"/>
            <a:chExt cx="5492674" cy="4153909"/>
          </a:xfrm>
        </p:grpSpPr>
        <p:sp>
          <p:nvSpPr>
            <p:cNvPr id="8" name="Freeform: Shape 7">
              <a:extLst>
                <a:ext uri="{FF2B5EF4-FFF2-40B4-BE49-F238E27FC236}">
                  <a16:creationId xmlns:a16="http://schemas.microsoft.com/office/drawing/2014/main" id="{EAF41346-A531-E403-3AB4-CC413AE91DA7}"/>
                </a:ext>
              </a:extLst>
            </p:cNvPr>
            <p:cNvSpPr/>
            <p:nvPr/>
          </p:nvSpPr>
          <p:spPr>
            <a:xfrm>
              <a:off x="7871587" y="4008300"/>
              <a:ext cx="621446" cy="1572811"/>
            </a:xfrm>
            <a:custGeom>
              <a:avLst/>
              <a:gdLst>
                <a:gd name="connsiteX0" fmla="*/ 302008 w 621446"/>
                <a:gd name="connsiteY0" fmla="*/ 1526295 h 1572811"/>
                <a:gd name="connsiteX1" fmla="*/ 302008 w 621446"/>
                <a:gd name="connsiteY1" fmla="*/ 1568006 h 1572811"/>
                <a:gd name="connsiteX2" fmla="*/ 232154 w 621446"/>
                <a:gd name="connsiteY2" fmla="*/ 1568006 h 1572811"/>
                <a:gd name="connsiteX3" fmla="*/ 182858 w 621446"/>
                <a:gd name="connsiteY3" fmla="*/ 1559842 h 1572811"/>
                <a:gd name="connsiteX4" fmla="*/ 182858 w 621446"/>
                <a:gd name="connsiteY4" fmla="*/ 1550788 h 1572811"/>
                <a:gd name="connsiteX5" fmla="*/ 217989 w 621446"/>
                <a:gd name="connsiteY5" fmla="*/ 1524875 h 1572811"/>
                <a:gd name="connsiteX6" fmla="*/ 225925 w 621446"/>
                <a:gd name="connsiteY6" fmla="*/ 1526083 h 1572811"/>
                <a:gd name="connsiteX7" fmla="*/ 202257 w 621446"/>
                <a:gd name="connsiteY7" fmla="*/ 1262972 h 1572811"/>
                <a:gd name="connsiteX8" fmla="*/ 187969 w 621446"/>
                <a:gd name="connsiteY8" fmla="*/ 921166 h 1572811"/>
                <a:gd name="connsiteX9" fmla="*/ 188696 w 621446"/>
                <a:gd name="connsiteY9" fmla="*/ 806140 h 1572811"/>
                <a:gd name="connsiteX10" fmla="*/ 188696 w 621446"/>
                <a:gd name="connsiteY10" fmla="*/ 776324 h 1572811"/>
                <a:gd name="connsiteX11" fmla="*/ 162480 w 621446"/>
                <a:gd name="connsiteY11" fmla="*/ 788815 h 1572811"/>
                <a:gd name="connsiteX12" fmla="*/ 139922 w 621446"/>
                <a:gd name="connsiteY12" fmla="*/ 769441 h 1572811"/>
                <a:gd name="connsiteX13" fmla="*/ 119454 w 621446"/>
                <a:gd name="connsiteY13" fmla="*/ 738188 h 1572811"/>
                <a:gd name="connsiteX14" fmla="*/ 566 w 621446"/>
                <a:gd name="connsiteY14" fmla="*/ 572600 h 1572811"/>
                <a:gd name="connsiteX15" fmla="*/ 191390 w 621446"/>
                <a:gd name="connsiteY15" fmla="*/ 367375 h 1572811"/>
                <a:gd name="connsiteX16" fmla="*/ 220422 w 621446"/>
                <a:gd name="connsiteY16" fmla="*/ 345715 h 1572811"/>
                <a:gd name="connsiteX17" fmla="*/ 246148 w 621446"/>
                <a:gd name="connsiteY17" fmla="*/ 332374 h 1572811"/>
                <a:gd name="connsiteX18" fmla="*/ 274453 w 621446"/>
                <a:gd name="connsiteY18" fmla="*/ 318030 h 1572811"/>
                <a:gd name="connsiteX19" fmla="*/ 281442 w 621446"/>
                <a:gd name="connsiteY19" fmla="*/ 307343 h 1572811"/>
                <a:gd name="connsiteX20" fmla="*/ 290055 w 621446"/>
                <a:gd name="connsiteY20" fmla="*/ 296868 h 1572811"/>
                <a:gd name="connsiteX21" fmla="*/ 299755 w 621446"/>
                <a:gd name="connsiteY21" fmla="*/ 294558 h 1572811"/>
                <a:gd name="connsiteX22" fmla="*/ 299755 w 621446"/>
                <a:gd name="connsiteY22" fmla="*/ 252658 h 1572811"/>
                <a:gd name="connsiteX23" fmla="*/ 249079 w 621446"/>
                <a:gd name="connsiteY23" fmla="*/ 190863 h 1572811"/>
                <a:gd name="connsiteX24" fmla="*/ 244646 w 621446"/>
                <a:gd name="connsiteY24" fmla="*/ 195149 h 1572811"/>
                <a:gd name="connsiteX25" fmla="*/ 217483 w 621446"/>
                <a:gd name="connsiteY25" fmla="*/ 179310 h 1572811"/>
                <a:gd name="connsiteX26" fmla="*/ 219826 w 621446"/>
                <a:gd name="connsiteY26" fmla="*/ 147951 h 1572811"/>
                <a:gd name="connsiteX27" fmla="*/ 229558 w 621446"/>
                <a:gd name="connsiteY27" fmla="*/ 147429 h 1572811"/>
                <a:gd name="connsiteX28" fmla="*/ 220422 w 621446"/>
                <a:gd name="connsiteY28" fmla="*/ 99243 h 1572811"/>
                <a:gd name="connsiteX29" fmla="*/ 286512 w 621446"/>
                <a:gd name="connsiteY29" fmla="*/ 20621 h 1572811"/>
                <a:gd name="connsiteX30" fmla="*/ 400437 w 621446"/>
                <a:gd name="connsiteY30" fmla="*/ 13347 h 1572811"/>
                <a:gd name="connsiteX31" fmla="*/ 379634 w 621446"/>
                <a:gd name="connsiteY31" fmla="*/ 29977 h 1572811"/>
                <a:gd name="connsiteX32" fmla="*/ 393619 w 621446"/>
                <a:gd name="connsiteY32" fmla="*/ 52878 h 1572811"/>
                <a:gd name="connsiteX33" fmla="*/ 399228 w 621446"/>
                <a:gd name="connsiteY33" fmla="*/ 40550 h 1572811"/>
                <a:gd name="connsiteX34" fmla="*/ 407801 w 621446"/>
                <a:gd name="connsiteY34" fmla="*/ 36999 h 1572811"/>
                <a:gd name="connsiteX35" fmla="*/ 444475 w 621446"/>
                <a:gd name="connsiteY35" fmla="*/ 83813 h 1572811"/>
                <a:gd name="connsiteX36" fmla="*/ 436359 w 621446"/>
                <a:gd name="connsiteY36" fmla="*/ 147372 h 1572811"/>
                <a:gd name="connsiteX37" fmla="*/ 448271 w 621446"/>
                <a:gd name="connsiteY37" fmla="*/ 179310 h 1572811"/>
                <a:gd name="connsiteX38" fmla="*/ 416765 w 621446"/>
                <a:gd name="connsiteY38" fmla="*/ 191026 h 1572811"/>
                <a:gd name="connsiteX39" fmla="*/ 366138 w 621446"/>
                <a:gd name="connsiteY39" fmla="*/ 252667 h 1572811"/>
                <a:gd name="connsiteX40" fmla="*/ 366138 w 621446"/>
                <a:gd name="connsiteY40" fmla="*/ 294558 h 1572811"/>
                <a:gd name="connsiteX41" fmla="*/ 375838 w 621446"/>
                <a:gd name="connsiteY41" fmla="*/ 296868 h 1572811"/>
                <a:gd name="connsiteX42" fmla="*/ 391439 w 621446"/>
                <a:gd name="connsiteY42" fmla="*/ 318030 h 1572811"/>
                <a:gd name="connsiteX43" fmla="*/ 449194 w 621446"/>
                <a:gd name="connsiteY43" fmla="*/ 302134 h 1572811"/>
                <a:gd name="connsiteX44" fmla="*/ 500376 w 621446"/>
                <a:gd name="connsiteY44" fmla="*/ 126798 h 1572811"/>
                <a:gd name="connsiteX45" fmla="*/ 460542 w 621446"/>
                <a:gd name="connsiteY45" fmla="*/ 95390 h 1572811"/>
                <a:gd name="connsiteX46" fmla="*/ 444336 w 621446"/>
                <a:gd name="connsiteY46" fmla="*/ 82784 h 1572811"/>
                <a:gd name="connsiteX47" fmla="*/ 408037 w 621446"/>
                <a:gd name="connsiteY47" fmla="*/ 36582 h 1572811"/>
                <a:gd name="connsiteX48" fmla="*/ 398763 w 621446"/>
                <a:gd name="connsiteY48" fmla="*/ 40469 h 1572811"/>
                <a:gd name="connsiteX49" fmla="*/ 393611 w 621446"/>
                <a:gd name="connsiteY49" fmla="*/ 52454 h 1572811"/>
                <a:gd name="connsiteX50" fmla="*/ 380361 w 621446"/>
                <a:gd name="connsiteY50" fmla="*/ 29904 h 1572811"/>
                <a:gd name="connsiteX51" fmla="*/ 400853 w 621446"/>
                <a:gd name="connsiteY51" fmla="*/ 13600 h 1572811"/>
                <a:gd name="connsiteX52" fmla="*/ 434727 w 621446"/>
                <a:gd name="connsiteY52" fmla="*/ 11338 h 1572811"/>
                <a:gd name="connsiteX53" fmla="*/ 483402 w 621446"/>
                <a:gd name="connsiteY53" fmla="*/ 62912 h 1572811"/>
                <a:gd name="connsiteX54" fmla="*/ 509079 w 621446"/>
                <a:gd name="connsiteY54" fmla="*/ 77396 h 1572811"/>
                <a:gd name="connsiteX55" fmla="*/ 519521 w 621446"/>
                <a:gd name="connsiteY55" fmla="*/ 85070 h 1572811"/>
                <a:gd name="connsiteX56" fmla="*/ 539385 w 621446"/>
                <a:gd name="connsiteY56" fmla="*/ 359888 h 1572811"/>
                <a:gd name="connsiteX57" fmla="*/ 479949 w 621446"/>
                <a:gd name="connsiteY57" fmla="*/ 441106 h 1572811"/>
                <a:gd name="connsiteX58" fmla="*/ 465310 w 621446"/>
                <a:gd name="connsiteY58" fmla="*/ 550492 h 1572811"/>
                <a:gd name="connsiteX59" fmla="*/ 476332 w 621446"/>
                <a:gd name="connsiteY59" fmla="*/ 750737 h 1572811"/>
                <a:gd name="connsiteX60" fmla="*/ 477932 w 621446"/>
                <a:gd name="connsiteY60" fmla="*/ 806148 h 1572811"/>
                <a:gd name="connsiteX61" fmla="*/ 477932 w 621446"/>
                <a:gd name="connsiteY61" fmla="*/ 921166 h 1572811"/>
                <a:gd name="connsiteX62" fmla="*/ 463644 w 621446"/>
                <a:gd name="connsiteY62" fmla="*/ 1262972 h 1572811"/>
                <a:gd name="connsiteX63" fmla="*/ 439992 w 621446"/>
                <a:gd name="connsiteY63" fmla="*/ 1526001 h 1572811"/>
                <a:gd name="connsiteX64" fmla="*/ 449316 w 621446"/>
                <a:gd name="connsiteY64" fmla="*/ 1524483 h 1572811"/>
                <a:gd name="connsiteX65" fmla="*/ 483475 w 621446"/>
                <a:gd name="connsiteY65" fmla="*/ 1550788 h 1572811"/>
                <a:gd name="connsiteX66" fmla="*/ 483475 w 621446"/>
                <a:gd name="connsiteY66" fmla="*/ 1559842 h 1572811"/>
                <a:gd name="connsiteX67" fmla="*/ 435845 w 621446"/>
                <a:gd name="connsiteY67" fmla="*/ 1568006 h 1572811"/>
                <a:gd name="connsiteX68" fmla="*/ 363893 w 621446"/>
                <a:gd name="connsiteY68" fmla="*/ 1568006 h 1572811"/>
                <a:gd name="connsiteX69" fmla="*/ 363893 w 621446"/>
                <a:gd name="connsiteY69" fmla="*/ 1526295 h 1572811"/>
                <a:gd name="connsiteX70" fmla="*/ 363893 w 621446"/>
                <a:gd name="connsiteY70" fmla="*/ 1262972 h 1572811"/>
                <a:gd name="connsiteX71" fmla="*/ 344911 w 621446"/>
                <a:gd name="connsiteY71" fmla="*/ 921166 h 1572811"/>
                <a:gd name="connsiteX72" fmla="*/ 320990 w 621446"/>
                <a:gd name="connsiteY72" fmla="*/ 921166 h 1572811"/>
                <a:gd name="connsiteX73" fmla="*/ 302008 w 621446"/>
                <a:gd name="connsiteY73" fmla="*/ 1262972 h 1572811"/>
                <a:gd name="connsiteX74" fmla="*/ 302008 w 621446"/>
                <a:gd name="connsiteY74" fmla="*/ 1526295 h 1572811"/>
                <a:gd name="connsiteX75" fmla="*/ 190304 w 621446"/>
                <a:gd name="connsiteY75" fmla="*/ 720913 h 1572811"/>
                <a:gd name="connsiteX76" fmla="*/ 207212 w 621446"/>
                <a:gd name="connsiteY76" fmla="*/ 492092 h 1572811"/>
                <a:gd name="connsiteX77" fmla="*/ 81262 w 621446"/>
                <a:gd name="connsiteY77" fmla="*/ 583059 h 1572811"/>
                <a:gd name="connsiteX78" fmla="*/ 117209 w 621446"/>
                <a:gd name="connsiteY78" fmla="*/ 650529 h 1572811"/>
                <a:gd name="connsiteX79" fmla="*/ 145964 w 621446"/>
                <a:gd name="connsiteY79" fmla="*/ 692746 h 1572811"/>
                <a:gd name="connsiteX80" fmla="*/ 176849 w 621446"/>
                <a:gd name="connsiteY80" fmla="*/ 712732 h 1572811"/>
                <a:gd name="connsiteX81" fmla="*/ 190304 w 621446"/>
                <a:gd name="connsiteY81" fmla="*/ 720913 h 1572811"/>
                <a:gd name="connsiteX82" fmla="*/ 477932 w 621446"/>
                <a:gd name="connsiteY82" fmla="*/ 921166 h 1572811"/>
                <a:gd name="connsiteX83" fmla="*/ 477932 w 621446"/>
                <a:gd name="connsiteY83" fmla="*/ 844087 h 1572811"/>
                <a:gd name="connsiteX84" fmla="*/ 477932 w 621446"/>
                <a:gd name="connsiteY84" fmla="*/ 806148 h 1572811"/>
                <a:gd name="connsiteX85" fmla="*/ 500376 w 621446"/>
                <a:gd name="connsiteY85" fmla="*/ 126798 h 1572811"/>
                <a:gd name="connsiteX86" fmla="*/ 500376 w 621446"/>
                <a:gd name="connsiteY86" fmla="*/ 126798 h 157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21446" h="1572811">
                  <a:moveTo>
                    <a:pt x="302008" y="1526295"/>
                  </a:moveTo>
                  <a:lnTo>
                    <a:pt x="302008" y="1568006"/>
                  </a:lnTo>
                  <a:cubicBezTo>
                    <a:pt x="302008" y="1568006"/>
                    <a:pt x="268575" y="1578391"/>
                    <a:pt x="232154" y="1568006"/>
                  </a:cubicBezTo>
                  <a:cubicBezTo>
                    <a:pt x="209849" y="1573934"/>
                    <a:pt x="182858" y="1559842"/>
                    <a:pt x="182858" y="1559842"/>
                  </a:cubicBezTo>
                  <a:lnTo>
                    <a:pt x="182858" y="1550788"/>
                  </a:lnTo>
                  <a:cubicBezTo>
                    <a:pt x="182858" y="1529340"/>
                    <a:pt x="203555" y="1522727"/>
                    <a:pt x="217989" y="1524875"/>
                  </a:cubicBezTo>
                  <a:cubicBezTo>
                    <a:pt x="220626" y="1525267"/>
                    <a:pt x="223271" y="1525789"/>
                    <a:pt x="225925" y="1526083"/>
                  </a:cubicBezTo>
                  <a:cubicBezTo>
                    <a:pt x="225264" y="1520164"/>
                    <a:pt x="211221" y="1393707"/>
                    <a:pt x="202257" y="1262972"/>
                  </a:cubicBezTo>
                  <a:cubicBezTo>
                    <a:pt x="193080" y="1129078"/>
                    <a:pt x="187969" y="964486"/>
                    <a:pt x="187969" y="921166"/>
                  </a:cubicBezTo>
                  <a:cubicBezTo>
                    <a:pt x="187969" y="877847"/>
                    <a:pt x="188704" y="844471"/>
                    <a:pt x="188696" y="806140"/>
                  </a:cubicBezTo>
                  <a:lnTo>
                    <a:pt x="188696" y="776324"/>
                  </a:lnTo>
                  <a:cubicBezTo>
                    <a:pt x="188696" y="776324"/>
                    <a:pt x="174180" y="793371"/>
                    <a:pt x="162480" y="788815"/>
                  </a:cubicBezTo>
                  <a:cubicBezTo>
                    <a:pt x="157320" y="786807"/>
                    <a:pt x="148348" y="778316"/>
                    <a:pt x="139922" y="769441"/>
                  </a:cubicBezTo>
                  <a:cubicBezTo>
                    <a:pt x="129243" y="758199"/>
                    <a:pt x="119454" y="738188"/>
                    <a:pt x="119454" y="738188"/>
                  </a:cubicBezTo>
                  <a:cubicBezTo>
                    <a:pt x="119454" y="738188"/>
                    <a:pt x="-7166" y="666253"/>
                    <a:pt x="566" y="572600"/>
                  </a:cubicBezTo>
                  <a:cubicBezTo>
                    <a:pt x="6167" y="504706"/>
                    <a:pt x="111070" y="426925"/>
                    <a:pt x="191390" y="367375"/>
                  </a:cubicBezTo>
                  <a:cubicBezTo>
                    <a:pt x="201546" y="359847"/>
                    <a:pt x="211303" y="352606"/>
                    <a:pt x="220422" y="345715"/>
                  </a:cubicBezTo>
                  <a:cubicBezTo>
                    <a:pt x="228431" y="339665"/>
                    <a:pt x="237053" y="336114"/>
                    <a:pt x="246148" y="332374"/>
                  </a:cubicBezTo>
                  <a:cubicBezTo>
                    <a:pt x="255169" y="328660"/>
                    <a:pt x="264648" y="324757"/>
                    <a:pt x="274453" y="318030"/>
                  </a:cubicBezTo>
                  <a:cubicBezTo>
                    <a:pt x="278397" y="315042"/>
                    <a:pt x="279956" y="311090"/>
                    <a:pt x="281442" y="307343"/>
                  </a:cubicBezTo>
                  <a:cubicBezTo>
                    <a:pt x="283181" y="302934"/>
                    <a:pt x="284814" y="298811"/>
                    <a:pt x="290055" y="296868"/>
                  </a:cubicBezTo>
                  <a:cubicBezTo>
                    <a:pt x="292676" y="295888"/>
                    <a:pt x="296032" y="295137"/>
                    <a:pt x="299755" y="294558"/>
                  </a:cubicBezTo>
                  <a:lnTo>
                    <a:pt x="299755" y="252658"/>
                  </a:lnTo>
                  <a:cubicBezTo>
                    <a:pt x="275670" y="241914"/>
                    <a:pt x="258035" y="219422"/>
                    <a:pt x="249079" y="190863"/>
                  </a:cubicBezTo>
                  <a:cubicBezTo>
                    <a:pt x="247977" y="192708"/>
                    <a:pt x="246491" y="194178"/>
                    <a:pt x="244646" y="195149"/>
                  </a:cubicBezTo>
                  <a:cubicBezTo>
                    <a:pt x="236498" y="199435"/>
                    <a:pt x="224333" y="192341"/>
                    <a:pt x="217483" y="179310"/>
                  </a:cubicBezTo>
                  <a:cubicBezTo>
                    <a:pt x="210625" y="166280"/>
                    <a:pt x="211678" y="152238"/>
                    <a:pt x="219826" y="147951"/>
                  </a:cubicBezTo>
                  <a:cubicBezTo>
                    <a:pt x="222708" y="146433"/>
                    <a:pt x="226088" y="146343"/>
                    <a:pt x="229558" y="147429"/>
                  </a:cubicBezTo>
                  <a:cubicBezTo>
                    <a:pt x="223680" y="131255"/>
                    <a:pt x="220422" y="112494"/>
                    <a:pt x="220422" y="99243"/>
                  </a:cubicBezTo>
                  <a:cubicBezTo>
                    <a:pt x="220422" y="60994"/>
                    <a:pt x="238612" y="20621"/>
                    <a:pt x="286512" y="20621"/>
                  </a:cubicBezTo>
                  <a:cubicBezTo>
                    <a:pt x="329889" y="-5366"/>
                    <a:pt x="370923" y="-4468"/>
                    <a:pt x="400437" y="13347"/>
                  </a:cubicBezTo>
                  <a:cubicBezTo>
                    <a:pt x="389945" y="15331"/>
                    <a:pt x="382377" y="22230"/>
                    <a:pt x="379634" y="29977"/>
                  </a:cubicBezTo>
                  <a:cubicBezTo>
                    <a:pt x="375560" y="41530"/>
                    <a:pt x="385275" y="54013"/>
                    <a:pt x="393619" y="52878"/>
                  </a:cubicBezTo>
                  <a:cubicBezTo>
                    <a:pt x="397269" y="52380"/>
                    <a:pt x="397114" y="44910"/>
                    <a:pt x="399228" y="40550"/>
                  </a:cubicBezTo>
                  <a:cubicBezTo>
                    <a:pt x="400730" y="37472"/>
                    <a:pt x="403621" y="36999"/>
                    <a:pt x="407801" y="36999"/>
                  </a:cubicBezTo>
                  <a:cubicBezTo>
                    <a:pt x="418365" y="53891"/>
                    <a:pt x="431134" y="69084"/>
                    <a:pt x="444475" y="83813"/>
                  </a:cubicBezTo>
                  <a:cubicBezTo>
                    <a:pt x="447275" y="105187"/>
                    <a:pt x="443675" y="127214"/>
                    <a:pt x="436359" y="147372"/>
                  </a:cubicBezTo>
                  <a:cubicBezTo>
                    <a:pt x="455227" y="141673"/>
                    <a:pt x="453904" y="168591"/>
                    <a:pt x="448271" y="179310"/>
                  </a:cubicBezTo>
                  <a:cubicBezTo>
                    <a:pt x="443348" y="188667"/>
                    <a:pt x="425542" y="205175"/>
                    <a:pt x="416765" y="191026"/>
                  </a:cubicBezTo>
                  <a:cubicBezTo>
                    <a:pt x="407793" y="219503"/>
                    <a:pt x="390182" y="241939"/>
                    <a:pt x="366138" y="252667"/>
                  </a:cubicBezTo>
                  <a:lnTo>
                    <a:pt x="366138" y="294558"/>
                  </a:lnTo>
                  <a:cubicBezTo>
                    <a:pt x="369861" y="295137"/>
                    <a:pt x="373217" y="295888"/>
                    <a:pt x="375838" y="296868"/>
                  </a:cubicBezTo>
                  <a:cubicBezTo>
                    <a:pt x="385537" y="300468"/>
                    <a:pt x="382875" y="311539"/>
                    <a:pt x="391439" y="318030"/>
                  </a:cubicBezTo>
                  <a:cubicBezTo>
                    <a:pt x="411124" y="331534"/>
                    <a:pt x="406511" y="302134"/>
                    <a:pt x="449194" y="302134"/>
                  </a:cubicBezTo>
                  <a:cubicBezTo>
                    <a:pt x="584680" y="249507"/>
                    <a:pt x="585611" y="199746"/>
                    <a:pt x="500376" y="126798"/>
                  </a:cubicBezTo>
                  <a:cubicBezTo>
                    <a:pt x="491256" y="119360"/>
                    <a:pt x="463906" y="107195"/>
                    <a:pt x="460542" y="95390"/>
                  </a:cubicBezTo>
                  <a:cubicBezTo>
                    <a:pt x="455986" y="93749"/>
                    <a:pt x="450443" y="88932"/>
                    <a:pt x="444336" y="82784"/>
                  </a:cubicBezTo>
                  <a:cubicBezTo>
                    <a:pt x="430016" y="68390"/>
                    <a:pt x="413965" y="46069"/>
                    <a:pt x="408037" y="36582"/>
                  </a:cubicBezTo>
                  <a:cubicBezTo>
                    <a:pt x="403857" y="36582"/>
                    <a:pt x="400265" y="37399"/>
                    <a:pt x="398763" y="40469"/>
                  </a:cubicBezTo>
                  <a:cubicBezTo>
                    <a:pt x="396648" y="44828"/>
                    <a:pt x="397261" y="51956"/>
                    <a:pt x="393611" y="52454"/>
                  </a:cubicBezTo>
                  <a:cubicBezTo>
                    <a:pt x="385267" y="53589"/>
                    <a:pt x="376287" y="41448"/>
                    <a:pt x="380361" y="29904"/>
                  </a:cubicBezTo>
                  <a:cubicBezTo>
                    <a:pt x="383643" y="20597"/>
                    <a:pt x="391505" y="15927"/>
                    <a:pt x="400853" y="13600"/>
                  </a:cubicBezTo>
                  <a:cubicBezTo>
                    <a:pt x="411769" y="10873"/>
                    <a:pt x="424709" y="11338"/>
                    <a:pt x="434727" y="11338"/>
                  </a:cubicBezTo>
                  <a:cubicBezTo>
                    <a:pt x="451324" y="11338"/>
                    <a:pt x="463604" y="53311"/>
                    <a:pt x="483402" y="62912"/>
                  </a:cubicBezTo>
                  <a:cubicBezTo>
                    <a:pt x="492179" y="65419"/>
                    <a:pt x="500874" y="71142"/>
                    <a:pt x="509079" y="77396"/>
                  </a:cubicBezTo>
                  <a:cubicBezTo>
                    <a:pt x="512475" y="79992"/>
                    <a:pt x="515928" y="82629"/>
                    <a:pt x="519521" y="85070"/>
                  </a:cubicBezTo>
                  <a:cubicBezTo>
                    <a:pt x="664012" y="183311"/>
                    <a:pt x="640801" y="260129"/>
                    <a:pt x="539385" y="359888"/>
                  </a:cubicBezTo>
                  <a:cubicBezTo>
                    <a:pt x="512361" y="386463"/>
                    <a:pt x="493020" y="415871"/>
                    <a:pt x="479949" y="441106"/>
                  </a:cubicBezTo>
                  <a:cubicBezTo>
                    <a:pt x="462657" y="474515"/>
                    <a:pt x="461995" y="513017"/>
                    <a:pt x="465310" y="550492"/>
                  </a:cubicBezTo>
                  <a:cubicBezTo>
                    <a:pt x="471082" y="615659"/>
                    <a:pt x="474527" y="697465"/>
                    <a:pt x="476332" y="750737"/>
                  </a:cubicBezTo>
                  <a:cubicBezTo>
                    <a:pt x="477450" y="784006"/>
                    <a:pt x="477932" y="806148"/>
                    <a:pt x="477932" y="806148"/>
                  </a:cubicBezTo>
                  <a:lnTo>
                    <a:pt x="477932" y="921166"/>
                  </a:lnTo>
                  <a:cubicBezTo>
                    <a:pt x="477932" y="964486"/>
                    <a:pt x="472829" y="1129078"/>
                    <a:pt x="463644" y="1262972"/>
                  </a:cubicBezTo>
                  <a:cubicBezTo>
                    <a:pt x="454721" y="1393160"/>
                    <a:pt x="440760" y="1519119"/>
                    <a:pt x="439992" y="1526001"/>
                  </a:cubicBezTo>
                  <a:cubicBezTo>
                    <a:pt x="443103" y="1525609"/>
                    <a:pt x="446205" y="1524907"/>
                    <a:pt x="449316" y="1524483"/>
                  </a:cubicBezTo>
                  <a:cubicBezTo>
                    <a:pt x="463440" y="1522548"/>
                    <a:pt x="483475" y="1529912"/>
                    <a:pt x="483475" y="1550788"/>
                  </a:cubicBezTo>
                  <a:lnTo>
                    <a:pt x="483475" y="1559842"/>
                  </a:lnTo>
                  <a:cubicBezTo>
                    <a:pt x="483475" y="1559842"/>
                    <a:pt x="458142" y="1573191"/>
                    <a:pt x="435845" y="1568006"/>
                  </a:cubicBezTo>
                  <a:cubicBezTo>
                    <a:pt x="400159" y="1579877"/>
                    <a:pt x="363893" y="1568006"/>
                    <a:pt x="363893" y="1568006"/>
                  </a:cubicBezTo>
                  <a:lnTo>
                    <a:pt x="363893" y="1526295"/>
                  </a:lnTo>
                  <a:cubicBezTo>
                    <a:pt x="363893" y="1526295"/>
                    <a:pt x="367355" y="1398451"/>
                    <a:pt x="363893" y="1262972"/>
                  </a:cubicBezTo>
                  <a:cubicBezTo>
                    <a:pt x="360431" y="1127503"/>
                    <a:pt x="344911" y="921166"/>
                    <a:pt x="344911" y="921166"/>
                  </a:cubicBezTo>
                  <a:lnTo>
                    <a:pt x="320990" y="921166"/>
                  </a:lnTo>
                  <a:cubicBezTo>
                    <a:pt x="320990" y="921166"/>
                    <a:pt x="305470" y="1127503"/>
                    <a:pt x="302008" y="1262972"/>
                  </a:cubicBezTo>
                  <a:cubicBezTo>
                    <a:pt x="298546" y="1398451"/>
                    <a:pt x="302008" y="1526295"/>
                    <a:pt x="302008" y="1526295"/>
                  </a:cubicBezTo>
                  <a:moveTo>
                    <a:pt x="190304" y="720913"/>
                  </a:moveTo>
                  <a:cubicBezTo>
                    <a:pt x="192272" y="662628"/>
                    <a:pt x="196648" y="563522"/>
                    <a:pt x="207212" y="492092"/>
                  </a:cubicBezTo>
                  <a:cubicBezTo>
                    <a:pt x="181258" y="506935"/>
                    <a:pt x="86846" y="563163"/>
                    <a:pt x="81262" y="583059"/>
                  </a:cubicBezTo>
                  <a:cubicBezTo>
                    <a:pt x="78625" y="597673"/>
                    <a:pt x="97631" y="623717"/>
                    <a:pt x="117209" y="650529"/>
                  </a:cubicBezTo>
                  <a:cubicBezTo>
                    <a:pt x="127725" y="664930"/>
                    <a:pt x="138396" y="679553"/>
                    <a:pt x="145964" y="692746"/>
                  </a:cubicBezTo>
                  <a:cubicBezTo>
                    <a:pt x="149613" y="696747"/>
                    <a:pt x="165044" y="705801"/>
                    <a:pt x="176849" y="712732"/>
                  </a:cubicBezTo>
                  <a:cubicBezTo>
                    <a:pt x="183136" y="716423"/>
                    <a:pt x="188394" y="719509"/>
                    <a:pt x="190304" y="720913"/>
                  </a:cubicBezTo>
                  <a:moveTo>
                    <a:pt x="477932" y="921166"/>
                  </a:moveTo>
                  <a:cubicBezTo>
                    <a:pt x="477932" y="892404"/>
                    <a:pt x="477932" y="868442"/>
                    <a:pt x="477932" y="844087"/>
                  </a:cubicBezTo>
                  <a:cubicBezTo>
                    <a:pt x="477932" y="831759"/>
                    <a:pt x="477932" y="819342"/>
                    <a:pt x="477932" y="806148"/>
                  </a:cubicBezTo>
                  <a:moveTo>
                    <a:pt x="500376" y="126798"/>
                  </a:moveTo>
                  <a:cubicBezTo>
                    <a:pt x="503837" y="129614"/>
                    <a:pt x="497159" y="124038"/>
                    <a:pt x="500376" y="126798"/>
                  </a:cubicBezTo>
                </a:path>
              </a:pathLst>
            </a:custGeom>
            <a:solidFill>
              <a:srgbClr val="4E88E7"/>
            </a:solidFill>
            <a:ln w="8162" cap="rnd">
              <a:noFill/>
              <a:prstDash val="solid"/>
              <a:round/>
            </a:ln>
          </p:spPr>
          <p:txBody>
            <a:bodyPr rtlCol="0" anchor="ctr"/>
            <a:lstStyle/>
            <a:p>
              <a:endParaRPr lang="en-IN"/>
            </a:p>
          </p:txBody>
        </p:sp>
        <p:grpSp>
          <p:nvGrpSpPr>
            <p:cNvPr id="38" name="Group 37">
              <a:extLst>
                <a:ext uri="{FF2B5EF4-FFF2-40B4-BE49-F238E27FC236}">
                  <a16:creationId xmlns:a16="http://schemas.microsoft.com/office/drawing/2014/main" id="{C2D5CE4E-954C-E772-B524-78F8F74BE388}"/>
                </a:ext>
              </a:extLst>
            </p:cNvPr>
            <p:cNvGrpSpPr/>
            <p:nvPr/>
          </p:nvGrpSpPr>
          <p:grpSpPr>
            <a:xfrm>
              <a:off x="5517297" y="1427202"/>
              <a:ext cx="5492674" cy="4153909"/>
              <a:chOff x="5527457" y="1427202"/>
              <a:chExt cx="5492674" cy="4153909"/>
            </a:xfrm>
          </p:grpSpPr>
          <p:sp>
            <p:nvSpPr>
              <p:cNvPr id="7" name="Freeform: Shape 6">
                <a:extLst>
                  <a:ext uri="{FF2B5EF4-FFF2-40B4-BE49-F238E27FC236}">
                    <a16:creationId xmlns:a16="http://schemas.microsoft.com/office/drawing/2014/main" id="{A7F63999-D8F4-5C6D-9E1B-EFE6530DD05C}"/>
                  </a:ext>
                </a:extLst>
              </p:cNvPr>
              <p:cNvSpPr/>
              <p:nvPr/>
            </p:nvSpPr>
            <p:spPr>
              <a:xfrm>
                <a:off x="6762205" y="3298008"/>
                <a:ext cx="2873828" cy="2179864"/>
              </a:xfrm>
              <a:custGeom>
                <a:avLst/>
                <a:gdLst>
                  <a:gd name="connsiteX0" fmla="*/ 2873919 w 2873828"/>
                  <a:gd name="connsiteY0" fmla="*/ 967501 h 2179864"/>
                  <a:gd name="connsiteX1" fmla="*/ 1902369 w 2873828"/>
                  <a:gd name="connsiteY1" fmla="*/ 2180248 h 2179864"/>
                  <a:gd name="connsiteX2" fmla="*/ 1555109 w 2873828"/>
                  <a:gd name="connsiteY2" fmla="*/ 2180248 h 2179864"/>
                  <a:gd name="connsiteX3" fmla="*/ 1572891 w 2873828"/>
                  <a:gd name="connsiteY3" fmla="*/ 1973178 h 2179864"/>
                  <a:gd name="connsiteX4" fmla="*/ 1587178 w 2873828"/>
                  <a:gd name="connsiteY4" fmla="*/ 1631372 h 2179864"/>
                  <a:gd name="connsiteX5" fmla="*/ 1587178 w 2873828"/>
                  <a:gd name="connsiteY5" fmla="*/ 1516353 h 2179864"/>
                  <a:gd name="connsiteX6" fmla="*/ 1585570 w 2873828"/>
                  <a:gd name="connsiteY6" fmla="*/ 1460942 h 2179864"/>
                  <a:gd name="connsiteX7" fmla="*/ 1574556 w 2873828"/>
                  <a:gd name="connsiteY7" fmla="*/ 1260697 h 2179864"/>
                  <a:gd name="connsiteX8" fmla="*/ 1589195 w 2873828"/>
                  <a:gd name="connsiteY8" fmla="*/ 1151312 h 2179864"/>
                  <a:gd name="connsiteX9" fmla="*/ 1648631 w 2873828"/>
                  <a:gd name="connsiteY9" fmla="*/ 1070093 h 2179864"/>
                  <a:gd name="connsiteX10" fmla="*/ 1658698 w 2873828"/>
                  <a:gd name="connsiteY10" fmla="*/ 817204 h 2179864"/>
                  <a:gd name="connsiteX11" fmla="*/ 1672275 w 2873828"/>
                  <a:gd name="connsiteY11" fmla="*/ 808648 h 2179864"/>
                  <a:gd name="connsiteX12" fmla="*/ 1672275 w 2873828"/>
                  <a:gd name="connsiteY12" fmla="*/ 661691 h 2179864"/>
                  <a:gd name="connsiteX13" fmla="*/ 1762335 w 2873828"/>
                  <a:gd name="connsiteY13" fmla="*/ 612705 h 2179864"/>
                  <a:gd name="connsiteX14" fmla="*/ 1762335 w 2873828"/>
                  <a:gd name="connsiteY14" fmla="*/ 465748 h 2179864"/>
                  <a:gd name="connsiteX15" fmla="*/ 1866323 w 2873828"/>
                  <a:gd name="connsiteY15" fmla="*/ 416763 h 2179864"/>
                  <a:gd name="connsiteX16" fmla="*/ 1866323 w 2873828"/>
                  <a:gd name="connsiteY16" fmla="*/ 273888 h 2179864"/>
                  <a:gd name="connsiteX17" fmla="*/ 2028017 w 2873828"/>
                  <a:gd name="connsiteY17" fmla="*/ 220820 h 2179864"/>
                  <a:gd name="connsiteX18" fmla="*/ 2028017 w 2873828"/>
                  <a:gd name="connsiteY18" fmla="*/ 49370 h 2179864"/>
                  <a:gd name="connsiteX19" fmla="*/ 2220776 w 2873828"/>
                  <a:gd name="connsiteY19" fmla="*/ 384 h 2179864"/>
                  <a:gd name="connsiteX20" fmla="*/ 2873919 w 2873828"/>
                  <a:gd name="connsiteY20" fmla="*/ 384 h 2179864"/>
                  <a:gd name="connsiteX21" fmla="*/ 2873919 w 2873828"/>
                  <a:gd name="connsiteY21" fmla="*/ 967501 h 2179864"/>
                  <a:gd name="connsiteX22" fmla="*/ 1430236 w 2873828"/>
                  <a:gd name="connsiteY22" fmla="*/ 1631372 h 2179864"/>
                  <a:gd name="connsiteX23" fmla="*/ 1411254 w 2873828"/>
                  <a:gd name="connsiteY23" fmla="*/ 1973178 h 2179864"/>
                  <a:gd name="connsiteX24" fmla="*/ 1410226 w 2873828"/>
                  <a:gd name="connsiteY24" fmla="*/ 2180248 h 2179864"/>
                  <a:gd name="connsiteX25" fmla="*/ 1474168 w 2873828"/>
                  <a:gd name="connsiteY25" fmla="*/ 2180248 h 2179864"/>
                  <a:gd name="connsiteX26" fmla="*/ 1473140 w 2873828"/>
                  <a:gd name="connsiteY26" fmla="*/ 1973178 h 2179864"/>
                  <a:gd name="connsiteX27" fmla="*/ 1454158 w 2873828"/>
                  <a:gd name="connsiteY27" fmla="*/ 1631372 h 2179864"/>
                  <a:gd name="connsiteX28" fmla="*/ 1430236 w 2873828"/>
                  <a:gd name="connsiteY28" fmla="*/ 1631372 h 2179864"/>
                  <a:gd name="connsiteX29" fmla="*/ 1594526 w 2873828"/>
                  <a:gd name="connsiteY29" fmla="*/ 857634 h 2179864"/>
                  <a:gd name="connsiteX30" fmla="*/ 1594526 w 2873828"/>
                  <a:gd name="connsiteY30" fmla="*/ 996884 h 2179864"/>
                  <a:gd name="connsiteX31" fmla="*/ 1617011 w 2873828"/>
                  <a:gd name="connsiteY31" fmla="*/ 843469 h 2179864"/>
                  <a:gd name="connsiteX32" fmla="*/ 1594526 w 2873828"/>
                  <a:gd name="connsiteY32" fmla="*/ 857634 h 2179864"/>
                  <a:gd name="connsiteX33" fmla="*/ 90 w 2873828"/>
                  <a:gd name="connsiteY33" fmla="*/ 967501 h 2179864"/>
                  <a:gd name="connsiteX34" fmla="*/ 971640 w 2873828"/>
                  <a:gd name="connsiteY34" fmla="*/ 2180248 h 2179864"/>
                  <a:gd name="connsiteX35" fmla="*/ 1329285 w 2873828"/>
                  <a:gd name="connsiteY35" fmla="*/ 2180248 h 2179864"/>
                  <a:gd name="connsiteX36" fmla="*/ 1311503 w 2873828"/>
                  <a:gd name="connsiteY36" fmla="*/ 1973178 h 2179864"/>
                  <a:gd name="connsiteX37" fmla="*/ 1297216 w 2873828"/>
                  <a:gd name="connsiteY37" fmla="*/ 1631372 h 2179864"/>
                  <a:gd name="connsiteX38" fmla="*/ 1297942 w 2873828"/>
                  <a:gd name="connsiteY38" fmla="*/ 1516345 h 2179864"/>
                  <a:gd name="connsiteX39" fmla="*/ 1297942 w 2873828"/>
                  <a:gd name="connsiteY39" fmla="*/ 1486529 h 2179864"/>
                  <a:gd name="connsiteX40" fmla="*/ 1299551 w 2873828"/>
                  <a:gd name="connsiteY40" fmla="*/ 1431118 h 2179864"/>
                  <a:gd name="connsiteX41" fmla="*/ 1316459 w 2873828"/>
                  <a:gd name="connsiteY41" fmla="*/ 1202298 h 2179864"/>
                  <a:gd name="connsiteX42" fmla="*/ 1190508 w 2873828"/>
                  <a:gd name="connsiteY42" fmla="*/ 1293264 h 2179864"/>
                  <a:gd name="connsiteX43" fmla="*/ 1226448 w 2873828"/>
                  <a:gd name="connsiteY43" fmla="*/ 1360734 h 2179864"/>
                  <a:gd name="connsiteX44" fmla="*/ 1255210 w 2873828"/>
                  <a:gd name="connsiteY44" fmla="*/ 1402951 h 2179864"/>
                  <a:gd name="connsiteX45" fmla="*/ 1286096 w 2873828"/>
                  <a:gd name="connsiteY45" fmla="*/ 1422937 h 2179864"/>
                  <a:gd name="connsiteX46" fmla="*/ 1299044 w 2873828"/>
                  <a:gd name="connsiteY46" fmla="*/ 1430857 h 2179864"/>
                  <a:gd name="connsiteX47" fmla="*/ 1297395 w 2873828"/>
                  <a:gd name="connsiteY47" fmla="*/ 1487141 h 2179864"/>
                  <a:gd name="connsiteX48" fmla="*/ 1271727 w 2873828"/>
                  <a:gd name="connsiteY48" fmla="*/ 1499020 h 2179864"/>
                  <a:gd name="connsiteX49" fmla="*/ 1249169 w 2873828"/>
                  <a:gd name="connsiteY49" fmla="*/ 1479646 h 2179864"/>
                  <a:gd name="connsiteX50" fmla="*/ 1228701 w 2873828"/>
                  <a:gd name="connsiteY50" fmla="*/ 1448394 h 2179864"/>
                  <a:gd name="connsiteX51" fmla="*/ 1109804 w 2873828"/>
                  <a:gd name="connsiteY51" fmla="*/ 1282806 h 2179864"/>
                  <a:gd name="connsiteX52" fmla="*/ 1300636 w 2873828"/>
                  <a:gd name="connsiteY52" fmla="*/ 1077580 h 2179864"/>
                  <a:gd name="connsiteX53" fmla="*/ 1329669 w 2873828"/>
                  <a:gd name="connsiteY53" fmla="*/ 1055920 h 2179864"/>
                  <a:gd name="connsiteX54" fmla="*/ 1340707 w 2873828"/>
                  <a:gd name="connsiteY54" fmla="*/ 1049095 h 2179864"/>
                  <a:gd name="connsiteX55" fmla="*/ 1279695 w 2873828"/>
                  <a:gd name="connsiteY55" fmla="*/ 1004591 h 2179864"/>
                  <a:gd name="connsiteX56" fmla="*/ 1279695 w 2873828"/>
                  <a:gd name="connsiteY56" fmla="*/ 857634 h 2179864"/>
                  <a:gd name="connsiteX57" fmla="*/ 1201946 w 2873828"/>
                  <a:gd name="connsiteY57" fmla="*/ 808648 h 2179864"/>
                  <a:gd name="connsiteX58" fmla="*/ 1201946 w 2873828"/>
                  <a:gd name="connsiteY58" fmla="*/ 661691 h 2179864"/>
                  <a:gd name="connsiteX59" fmla="*/ 1111494 w 2873828"/>
                  <a:gd name="connsiteY59" fmla="*/ 612705 h 2179864"/>
                  <a:gd name="connsiteX60" fmla="*/ 1111494 w 2873828"/>
                  <a:gd name="connsiteY60" fmla="*/ 465748 h 2179864"/>
                  <a:gd name="connsiteX61" fmla="*/ 1007685 w 2873828"/>
                  <a:gd name="connsiteY61" fmla="*/ 416763 h 2179864"/>
                  <a:gd name="connsiteX62" fmla="*/ 1007685 w 2873828"/>
                  <a:gd name="connsiteY62" fmla="*/ 273888 h 2179864"/>
                  <a:gd name="connsiteX63" fmla="*/ 845992 w 2873828"/>
                  <a:gd name="connsiteY63" fmla="*/ 220820 h 2179864"/>
                  <a:gd name="connsiteX64" fmla="*/ 845992 w 2873828"/>
                  <a:gd name="connsiteY64" fmla="*/ 49370 h 2179864"/>
                  <a:gd name="connsiteX65" fmla="*/ 653233 w 2873828"/>
                  <a:gd name="connsiteY65" fmla="*/ 384 h 2179864"/>
                  <a:gd name="connsiteX66" fmla="*/ 90 w 2873828"/>
                  <a:gd name="connsiteY66" fmla="*/ 384 h 2179864"/>
                  <a:gd name="connsiteX67" fmla="*/ 90 w 2873828"/>
                  <a:gd name="connsiteY67" fmla="*/ 967501 h 2179864"/>
                  <a:gd name="connsiteX68" fmla="*/ 1587178 w 2873828"/>
                  <a:gd name="connsiteY68" fmla="*/ 1631372 h 2179864"/>
                  <a:gd name="connsiteX69" fmla="*/ 1587178 w 2873828"/>
                  <a:gd name="connsiteY69" fmla="*/ 1554293 h 2179864"/>
                  <a:gd name="connsiteX70" fmla="*/ 1587178 w 2873828"/>
                  <a:gd name="connsiteY70" fmla="*/ 1516353 h 2179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873828" h="2179864">
                    <a:moveTo>
                      <a:pt x="2873919" y="967501"/>
                    </a:moveTo>
                    <a:cubicBezTo>
                      <a:pt x="2479314" y="1092227"/>
                      <a:pt x="1902369" y="1702981"/>
                      <a:pt x="1902369" y="2180248"/>
                    </a:cubicBezTo>
                    <a:lnTo>
                      <a:pt x="1555109" y="2180248"/>
                    </a:lnTo>
                    <a:cubicBezTo>
                      <a:pt x="1560163" y="2130038"/>
                      <a:pt x="1567462" y="2052396"/>
                      <a:pt x="1572891" y="1973178"/>
                    </a:cubicBezTo>
                    <a:cubicBezTo>
                      <a:pt x="1582068" y="1839283"/>
                      <a:pt x="1587178" y="1674691"/>
                      <a:pt x="1587178" y="1631372"/>
                    </a:cubicBezTo>
                    <a:lnTo>
                      <a:pt x="1587178" y="1516353"/>
                    </a:lnTo>
                    <a:cubicBezTo>
                      <a:pt x="1587178" y="1516353"/>
                      <a:pt x="1586697" y="1494212"/>
                      <a:pt x="1585570" y="1460942"/>
                    </a:cubicBezTo>
                    <a:cubicBezTo>
                      <a:pt x="1583774" y="1407670"/>
                      <a:pt x="1580320" y="1325864"/>
                      <a:pt x="1574556" y="1260697"/>
                    </a:cubicBezTo>
                    <a:cubicBezTo>
                      <a:pt x="1571242" y="1223223"/>
                      <a:pt x="1571903" y="1184720"/>
                      <a:pt x="1589195" y="1151312"/>
                    </a:cubicBezTo>
                    <a:cubicBezTo>
                      <a:pt x="1602266" y="1126076"/>
                      <a:pt x="1621607" y="1096676"/>
                      <a:pt x="1648631" y="1070093"/>
                    </a:cubicBezTo>
                    <a:cubicBezTo>
                      <a:pt x="1742381" y="977870"/>
                      <a:pt x="1769299" y="905256"/>
                      <a:pt x="1658698" y="817204"/>
                    </a:cubicBezTo>
                    <a:lnTo>
                      <a:pt x="1672275" y="808648"/>
                    </a:lnTo>
                    <a:lnTo>
                      <a:pt x="1672275" y="661691"/>
                    </a:lnTo>
                    <a:lnTo>
                      <a:pt x="1762335" y="612705"/>
                    </a:lnTo>
                    <a:lnTo>
                      <a:pt x="1762335" y="465748"/>
                    </a:lnTo>
                    <a:lnTo>
                      <a:pt x="1866323" y="416763"/>
                    </a:lnTo>
                    <a:lnTo>
                      <a:pt x="1866323" y="273888"/>
                    </a:lnTo>
                    <a:lnTo>
                      <a:pt x="2028017" y="220820"/>
                    </a:lnTo>
                    <a:lnTo>
                      <a:pt x="2028017" y="49370"/>
                    </a:lnTo>
                    <a:lnTo>
                      <a:pt x="2220776" y="384"/>
                    </a:lnTo>
                    <a:lnTo>
                      <a:pt x="2873919" y="384"/>
                    </a:lnTo>
                    <a:lnTo>
                      <a:pt x="2873919" y="967501"/>
                    </a:lnTo>
                    <a:moveTo>
                      <a:pt x="1430236" y="1631372"/>
                    </a:moveTo>
                    <a:cubicBezTo>
                      <a:pt x="1430236" y="1631372"/>
                      <a:pt x="1414716" y="1837708"/>
                      <a:pt x="1411254" y="1973178"/>
                    </a:cubicBezTo>
                    <a:cubicBezTo>
                      <a:pt x="1409213" y="2053073"/>
                      <a:pt x="1409581" y="2130316"/>
                      <a:pt x="1410226" y="2180248"/>
                    </a:cubicBezTo>
                    <a:lnTo>
                      <a:pt x="1474168" y="2180248"/>
                    </a:lnTo>
                    <a:cubicBezTo>
                      <a:pt x="1474813" y="2130316"/>
                      <a:pt x="1475181" y="2053073"/>
                      <a:pt x="1473140" y="1973178"/>
                    </a:cubicBezTo>
                    <a:cubicBezTo>
                      <a:pt x="1469678" y="1837708"/>
                      <a:pt x="1454158" y="1631372"/>
                      <a:pt x="1454158" y="1631372"/>
                    </a:cubicBezTo>
                    <a:lnTo>
                      <a:pt x="1430236" y="1631372"/>
                    </a:lnTo>
                    <a:moveTo>
                      <a:pt x="1594526" y="857634"/>
                    </a:moveTo>
                    <a:lnTo>
                      <a:pt x="1594526" y="996884"/>
                    </a:lnTo>
                    <a:cubicBezTo>
                      <a:pt x="1690016" y="951270"/>
                      <a:pt x="1686815" y="905885"/>
                      <a:pt x="1617011" y="843469"/>
                    </a:cubicBezTo>
                    <a:lnTo>
                      <a:pt x="1594526" y="857634"/>
                    </a:lnTo>
                    <a:moveTo>
                      <a:pt x="90" y="967501"/>
                    </a:moveTo>
                    <a:cubicBezTo>
                      <a:pt x="394694" y="1092227"/>
                      <a:pt x="971640" y="1702981"/>
                      <a:pt x="971640" y="2180248"/>
                    </a:cubicBezTo>
                    <a:lnTo>
                      <a:pt x="1329285" y="2180248"/>
                    </a:lnTo>
                    <a:cubicBezTo>
                      <a:pt x="1324231" y="2130038"/>
                      <a:pt x="1316932" y="2052396"/>
                      <a:pt x="1311503" y="1973178"/>
                    </a:cubicBezTo>
                    <a:cubicBezTo>
                      <a:pt x="1302318" y="1839283"/>
                      <a:pt x="1297216" y="1674691"/>
                      <a:pt x="1297216" y="1631372"/>
                    </a:cubicBezTo>
                    <a:cubicBezTo>
                      <a:pt x="1297216" y="1588052"/>
                      <a:pt x="1297942" y="1554676"/>
                      <a:pt x="1297942" y="1516345"/>
                    </a:cubicBezTo>
                    <a:lnTo>
                      <a:pt x="1297942" y="1486529"/>
                    </a:lnTo>
                    <a:lnTo>
                      <a:pt x="1299551" y="1431118"/>
                    </a:lnTo>
                    <a:cubicBezTo>
                      <a:pt x="1301518" y="1372833"/>
                      <a:pt x="1305894" y="1273727"/>
                      <a:pt x="1316459" y="1202298"/>
                    </a:cubicBezTo>
                    <a:cubicBezTo>
                      <a:pt x="1290504" y="1217140"/>
                      <a:pt x="1196093" y="1273368"/>
                      <a:pt x="1190508" y="1293264"/>
                    </a:cubicBezTo>
                    <a:cubicBezTo>
                      <a:pt x="1187863" y="1307878"/>
                      <a:pt x="1206878" y="1333922"/>
                      <a:pt x="1226448" y="1360734"/>
                    </a:cubicBezTo>
                    <a:cubicBezTo>
                      <a:pt x="1236963" y="1375135"/>
                      <a:pt x="1247642" y="1389758"/>
                      <a:pt x="1255210" y="1402951"/>
                    </a:cubicBezTo>
                    <a:cubicBezTo>
                      <a:pt x="1258860" y="1406952"/>
                      <a:pt x="1274290" y="1416006"/>
                      <a:pt x="1286096" y="1422937"/>
                    </a:cubicBezTo>
                    <a:cubicBezTo>
                      <a:pt x="1291076" y="1425860"/>
                      <a:pt x="1296505" y="1429232"/>
                      <a:pt x="1299044" y="1430857"/>
                    </a:cubicBezTo>
                    <a:lnTo>
                      <a:pt x="1297395" y="1487141"/>
                    </a:lnTo>
                    <a:cubicBezTo>
                      <a:pt x="1294644" y="1490162"/>
                      <a:pt x="1282079" y="1503054"/>
                      <a:pt x="1271727" y="1499020"/>
                    </a:cubicBezTo>
                    <a:cubicBezTo>
                      <a:pt x="1266567" y="1497012"/>
                      <a:pt x="1257594" y="1488521"/>
                      <a:pt x="1249169" y="1479646"/>
                    </a:cubicBezTo>
                    <a:cubicBezTo>
                      <a:pt x="1238490" y="1468404"/>
                      <a:pt x="1228701" y="1448394"/>
                      <a:pt x="1228701" y="1448394"/>
                    </a:cubicBezTo>
                    <a:cubicBezTo>
                      <a:pt x="1228701" y="1448394"/>
                      <a:pt x="1102081" y="1376458"/>
                      <a:pt x="1109804" y="1282806"/>
                    </a:cubicBezTo>
                    <a:cubicBezTo>
                      <a:pt x="1115405" y="1214911"/>
                      <a:pt x="1220316" y="1137130"/>
                      <a:pt x="1300636" y="1077580"/>
                    </a:cubicBezTo>
                    <a:cubicBezTo>
                      <a:pt x="1310793" y="1070052"/>
                      <a:pt x="1320549" y="1062811"/>
                      <a:pt x="1329669" y="1055920"/>
                    </a:cubicBezTo>
                    <a:cubicBezTo>
                      <a:pt x="1333236" y="1053234"/>
                      <a:pt x="1336918" y="1051038"/>
                      <a:pt x="1340707" y="1049095"/>
                    </a:cubicBezTo>
                    <a:lnTo>
                      <a:pt x="1279695" y="1004591"/>
                    </a:lnTo>
                    <a:lnTo>
                      <a:pt x="1279695" y="857634"/>
                    </a:lnTo>
                    <a:lnTo>
                      <a:pt x="1201946" y="808648"/>
                    </a:lnTo>
                    <a:lnTo>
                      <a:pt x="1201946" y="661691"/>
                    </a:lnTo>
                    <a:lnTo>
                      <a:pt x="1111494" y="612705"/>
                    </a:lnTo>
                    <a:lnTo>
                      <a:pt x="1111494" y="465748"/>
                    </a:lnTo>
                    <a:lnTo>
                      <a:pt x="1007685" y="416763"/>
                    </a:lnTo>
                    <a:lnTo>
                      <a:pt x="1007685" y="273888"/>
                    </a:lnTo>
                    <a:lnTo>
                      <a:pt x="845992" y="220820"/>
                    </a:lnTo>
                    <a:lnTo>
                      <a:pt x="845992" y="49370"/>
                    </a:lnTo>
                    <a:lnTo>
                      <a:pt x="653233" y="384"/>
                    </a:lnTo>
                    <a:lnTo>
                      <a:pt x="90" y="384"/>
                    </a:lnTo>
                    <a:lnTo>
                      <a:pt x="90" y="967501"/>
                    </a:lnTo>
                    <a:moveTo>
                      <a:pt x="1587178" y="1631372"/>
                    </a:moveTo>
                    <a:cubicBezTo>
                      <a:pt x="1587178" y="1602609"/>
                      <a:pt x="1587178" y="1578647"/>
                      <a:pt x="1587178" y="1554293"/>
                    </a:cubicBezTo>
                    <a:cubicBezTo>
                      <a:pt x="1587178" y="1541965"/>
                      <a:pt x="1587178" y="1529547"/>
                      <a:pt x="1587178" y="1516353"/>
                    </a:cubicBezTo>
                  </a:path>
                </a:pathLst>
              </a:custGeom>
              <a:solidFill>
                <a:srgbClr val="666666"/>
              </a:solidFill>
              <a:ln w="8162" cap="rnd">
                <a:noFill/>
                <a:prstDash val="solid"/>
                <a:round/>
              </a:ln>
            </p:spPr>
            <p:txBody>
              <a:bodyPr rtlCol="0" anchor="ctr"/>
              <a:lstStyle/>
              <a:p>
                <a:endParaRPr lang="en-IN" dirty="0"/>
              </a:p>
            </p:txBody>
          </p:sp>
          <p:sp>
            <p:nvSpPr>
              <p:cNvPr id="11" name="TextBox 10">
                <a:extLst>
                  <a:ext uri="{FF2B5EF4-FFF2-40B4-BE49-F238E27FC236}">
                    <a16:creationId xmlns:a16="http://schemas.microsoft.com/office/drawing/2014/main" id="{2825DA2B-FBB4-1C20-FF99-BCC200E79445}"/>
                  </a:ext>
                </a:extLst>
              </p:cNvPr>
              <p:cNvSpPr txBox="1"/>
              <p:nvPr/>
            </p:nvSpPr>
            <p:spPr>
              <a:xfrm>
                <a:off x="6273628" y="1460494"/>
                <a:ext cx="1276310" cy="553998"/>
              </a:xfrm>
              <a:prstGeom prst="rect">
                <a:avLst/>
              </a:prstGeom>
              <a:noFill/>
            </p:spPr>
            <p:txBody>
              <a:bodyPr wrap="none" rtlCol="0">
                <a:spAutoFit/>
              </a:bodyPr>
              <a:lstStyle/>
              <a:p>
                <a:pPr algn="ctr"/>
                <a:r>
                  <a:rPr lang="en-IN" sz="1500" b="1" spc="0" baseline="0" dirty="0">
                    <a:ln/>
                    <a:solidFill>
                      <a:srgbClr val="484848"/>
                    </a:solidFill>
                    <a:latin typeface="Alegreya Sans Medium" panose="00000600000000000000" pitchFamily="2" charset="0"/>
                    <a:ea typeface="Roboto"/>
                    <a:cs typeface="Roboto"/>
                    <a:sym typeface="Roboto"/>
                    <a:rtl val="0"/>
                  </a:rPr>
                  <a:t>User</a:t>
                </a:r>
              </a:p>
              <a:p>
                <a:pPr algn="ctr"/>
                <a:r>
                  <a:rPr lang="en-IN" sz="1500" b="1" dirty="0">
                    <a:ln/>
                    <a:solidFill>
                      <a:srgbClr val="484848"/>
                    </a:solidFill>
                    <a:latin typeface="Alegreya Sans Medium" panose="00000600000000000000" pitchFamily="2" charset="0"/>
                    <a:ea typeface="Roboto"/>
                    <a:cs typeface="Roboto"/>
                    <a:sym typeface="Roboto"/>
                    <a:rtl val="0"/>
                  </a:rPr>
                  <a:t>Requirements</a:t>
                </a:r>
                <a:r>
                  <a:rPr lang="en-IN" sz="1500" b="1" spc="0" baseline="0" dirty="0">
                    <a:ln/>
                    <a:solidFill>
                      <a:srgbClr val="484848"/>
                    </a:solidFill>
                    <a:latin typeface="Alegreya Sans Medium" panose="00000600000000000000" pitchFamily="2" charset="0"/>
                    <a:ea typeface="Roboto"/>
                    <a:cs typeface="Roboto"/>
                    <a:sym typeface="Roboto"/>
                    <a:rtl val="0"/>
                  </a:rPr>
                  <a:t> </a:t>
                </a:r>
              </a:p>
            </p:txBody>
          </p:sp>
          <p:sp>
            <p:nvSpPr>
              <p:cNvPr id="13" name="TextBox 12">
                <a:extLst>
                  <a:ext uri="{FF2B5EF4-FFF2-40B4-BE49-F238E27FC236}">
                    <a16:creationId xmlns:a16="http://schemas.microsoft.com/office/drawing/2014/main" id="{C568E557-EFE1-4841-1E67-04E60010DC6E}"/>
                  </a:ext>
                </a:extLst>
              </p:cNvPr>
              <p:cNvSpPr txBox="1"/>
              <p:nvPr/>
            </p:nvSpPr>
            <p:spPr>
              <a:xfrm>
                <a:off x="9099840" y="1427202"/>
                <a:ext cx="1276310" cy="553998"/>
              </a:xfrm>
              <a:prstGeom prst="rect">
                <a:avLst/>
              </a:prstGeom>
              <a:noFill/>
            </p:spPr>
            <p:txBody>
              <a:bodyPr wrap="none" rtlCol="0">
                <a:spAutoFit/>
              </a:bodyPr>
              <a:lstStyle/>
              <a:p>
                <a:pPr algn="ctr"/>
                <a:r>
                  <a:rPr lang="en-IN" sz="1500" b="1" spc="0" baseline="0" dirty="0">
                    <a:ln/>
                    <a:solidFill>
                      <a:srgbClr val="484848"/>
                    </a:solidFill>
                    <a:latin typeface="Alegreya Sans Medium" panose="00000600000000000000" pitchFamily="2" charset="0"/>
                    <a:ea typeface="Roboto"/>
                    <a:cs typeface="Roboto"/>
                    <a:sym typeface="Roboto"/>
                    <a:rtl val="0"/>
                  </a:rPr>
                  <a:t>System</a:t>
                </a:r>
              </a:p>
              <a:p>
                <a:pPr algn="ctr"/>
                <a:r>
                  <a:rPr lang="en-IN" sz="1500" b="1" dirty="0">
                    <a:ln/>
                    <a:solidFill>
                      <a:srgbClr val="484848"/>
                    </a:solidFill>
                    <a:latin typeface="Alegreya Sans Medium" panose="00000600000000000000" pitchFamily="2" charset="0"/>
                    <a:ea typeface="Roboto"/>
                    <a:cs typeface="Roboto"/>
                    <a:sym typeface="Roboto"/>
                    <a:rtl val="0"/>
                  </a:rPr>
                  <a:t>Requirements</a:t>
                </a:r>
                <a:r>
                  <a:rPr lang="en-IN" sz="1500" b="1" spc="0" baseline="0" dirty="0">
                    <a:ln/>
                    <a:solidFill>
                      <a:srgbClr val="484848"/>
                    </a:solidFill>
                    <a:latin typeface="Alegreya Sans Medium" panose="00000600000000000000" pitchFamily="2" charset="0"/>
                    <a:ea typeface="Roboto"/>
                    <a:cs typeface="Roboto"/>
                    <a:sym typeface="Roboto"/>
                    <a:rtl val="0"/>
                  </a:rPr>
                  <a:t> </a:t>
                </a:r>
              </a:p>
            </p:txBody>
          </p:sp>
          <p:sp>
            <p:nvSpPr>
              <p:cNvPr id="30" name="Freeform: Shape 29">
                <a:extLst>
                  <a:ext uri="{FF2B5EF4-FFF2-40B4-BE49-F238E27FC236}">
                    <a16:creationId xmlns:a16="http://schemas.microsoft.com/office/drawing/2014/main" id="{9A42B214-FA5C-D95F-7638-6CFB62B21C9E}"/>
                  </a:ext>
                </a:extLst>
              </p:cNvPr>
              <p:cNvSpPr/>
              <p:nvPr/>
            </p:nvSpPr>
            <p:spPr>
              <a:xfrm>
                <a:off x="6745396" y="3298008"/>
                <a:ext cx="2873828" cy="2179864"/>
              </a:xfrm>
              <a:custGeom>
                <a:avLst/>
                <a:gdLst>
                  <a:gd name="connsiteX0" fmla="*/ 2873919 w 2873828"/>
                  <a:gd name="connsiteY0" fmla="*/ 967501 h 2179864"/>
                  <a:gd name="connsiteX1" fmla="*/ 1902369 w 2873828"/>
                  <a:gd name="connsiteY1" fmla="*/ 2180248 h 2179864"/>
                  <a:gd name="connsiteX2" fmla="*/ 1555109 w 2873828"/>
                  <a:gd name="connsiteY2" fmla="*/ 2180248 h 2179864"/>
                  <a:gd name="connsiteX3" fmla="*/ 1572891 w 2873828"/>
                  <a:gd name="connsiteY3" fmla="*/ 1973178 h 2179864"/>
                  <a:gd name="connsiteX4" fmla="*/ 1587178 w 2873828"/>
                  <a:gd name="connsiteY4" fmla="*/ 1631372 h 2179864"/>
                  <a:gd name="connsiteX5" fmla="*/ 1587178 w 2873828"/>
                  <a:gd name="connsiteY5" fmla="*/ 1554293 h 2179864"/>
                  <a:gd name="connsiteX6" fmla="*/ 1587178 w 2873828"/>
                  <a:gd name="connsiteY6" fmla="*/ 1516353 h 2179864"/>
                  <a:gd name="connsiteX7" fmla="*/ 1585570 w 2873828"/>
                  <a:gd name="connsiteY7" fmla="*/ 1460942 h 2179864"/>
                  <a:gd name="connsiteX8" fmla="*/ 1574556 w 2873828"/>
                  <a:gd name="connsiteY8" fmla="*/ 1260697 h 2179864"/>
                  <a:gd name="connsiteX9" fmla="*/ 1589195 w 2873828"/>
                  <a:gd name="connsiteY9" fmla="*/ 1151312 h 2179864"/>
                  <a:gd name="connsiteX10" fmla="*/ 1648631 w 2873828"/>
                  <a:gd name="connsiteY10" fmla="*/ 1070093 h 2179864"/>
                  <a:gd name="connsiteX11" fmla="*/ 1658698 w 2873828"/>
                  <a:gd name="connsiteY11" fmla="*/ 817204 h 2179864"/>
                  <a:gd name="connsiteX12" fmla="*/ 1672275 w 2873828"/>
                  <a:gd name="connsiteY12" fmla="*/ 808648 h 2179864"/>
                  <a:gd name="connsiteX13" fmla="*/ 1672275 w 2873828"/>
                  <a:gd name="connsiteY13" fmla="*/ 661691 h 2179864"/>
                  <a:gd name="connsiteX14" fmla="*/ 1762335 w 2873828"/>
                  <a:gd name="connsiteY14" fmla="*/ 612705 h 2179864"/>
                  <a:gd name="connsiteX15" fmla="*/ 1762335 w 2873828"/>
                  <a:gd name="connsiteY15" fmla="*/ 465748 h 2179864"/>
                  <a:gd name="connsiteX16" fmla="*/ 1866323 w 2873828"/>
                  <a:gd name="connsiteY16" fmla="*/ 416763 h 2179864"/>
                  <a:gd name="connsiteX17" fmla="*/ 1866323 w 2873828"/>
                  <a:gd name="connsiteY17" fmla="*/ 273888 h 2179864"/>
                  <a:gd name="connsiteX18" fmla="*/ 2028017 w 2873828"/>
                  <a:gd name="connsiteY18" fmla="*/ 220820 h 2179864"/>
                  <a:gd name="connsiteX19" fmla="*/ 2028017 w 2873828"/>
                  <a:gd name="connsiteY19" fmla="*/ 49370 h 2179864"/>
                  <a:gd name="connsiteX20" fmla="*/ 2220776 w 2873828"/>
                  <a:gd name="connsiteY20" fmla="*/ 384 h 2179864"/>
                  <a:gd name="connsiteX21" fmla="*/ 2873919 w 2873828"/>
                  <a:gd name="connsiteY21" fmla="*/ 384 h 2179864"/>
                  <a:gd name="connsiteX22" fmla="*/ 2873919 w 2873828"/>
                  <a:gd name="connsiteY22" fmla="*/ 967501 h 2179864"/>
                  <a:gd name="connsiteX23" fmla="*/ 1430236 w 2873828"/>
                  <a:gd name="connsiteY23" fmla="*/ 1631372 h 2179864"/>
                  <a:gd name="connsiteX24" fmla="*/ 1411254 w 2873828"/>
                  <a:gd name="connsiteY24" fmla="*/ 1973178 h 2179864"/>
                  <a:gd name="connsiteX25" fmla="*/ 1410226 w 2873828"/>
                  <a:gd name="connsiteY25" fmla="*/ 2180248 h 2179864"/>
                  <a:gd name="connsiteX26" fmla="*/ 1474168 w 2873828"/>
                  <a:gd name="connsiteY26" fmla="*/ 2180248 h 2179864"/>
                  <a:gd name="connsiteX27" fmla="*/ 1473140 w 2873828"/>
                  <a:gd name="connsiteY27" fmla="*/ 1973178 h 2179864"/>
                  <a:gd name="connsiteX28" fmla="*/ 1454158 w 2873828"/>
                  <a:gd name="connsiteY28" fmla="*/ 1631372 h 2179864"/>
                  <a:gd name="connsiteX29" fmla="*/ 1430236 w 2873828"/>
                  <a:gd name="connsiteY29" fmla="*/ 1631372 h 2179864"/>
                  <a:gd name="connsiteX30" fmla="*/ 1594526 w 2873828"/>
                  <a:gd name="connsiteY30" fmla="*/ 857634 h 2179864"/>
                  <a:gd name="connsiteX31" fmla="*/ 1594526 w 2873828"/>
                  <a:gd name="connsiteY31" fmla="*/ 996884 h 2179864"/>
                  <a:gd name="connsiteX32" fmla="*/ 1617011 w 2873828"/>
                  <a:gd name="connsiteY32" fmla="*/ 843469 h 2179864"/>
                  <a:gd name="connsiteX33" fmla="*/ 1594526 w 2873828"/>
                  <a:gd name="connsiteY33" fmla="*/ 857634 h 2179864"/>
                  <a:gd name="connsiteX34" fmla="*/ 90 w 2873828"/>
                  <a:gd name="connsiteY34" fmla="*/ 967501 h 2179864"/>
                  <a:gd name="connsiteX35" fmla="*/ 971640 w 2873828"/>
                  <a:gd name="connsiteY35" fmla="*/ 2180248 h 2179864"/>
                  <a:gd name="connsiteX36" fmla="*/ 1329285 w 2873828"/>
                  <a:gd name="connsiteY36" fmla="*/ 2180248 h 2179864"/>
                  <a:gd name="connsiteX37" fmla="*/ 1311503 w 2873828"/>
                  <a:gd name="connsiteY37" fmla="*/ 1973178 h 2179864"/>
                  <a:gd name="connsiteX38" fmla="*/ 1297216 w 2873828"/>
                  <a:gd name="connsiteY38" fmla="*/ 1631372 h 2179864"/>
                  <a:gd name="connsiteX39" fmla="*/ 1297942 w 2873828"/>
                  <a:gd name="connsiteY39" fmla="*/ 1516345 h 2179864"/>
                  <a:gd name="connsiteX40" fmla="*/ 1297942 w 2873828"/>
                  <a:gd name="connsiteY40" fmla="*/ 1486529 h 2179864"/>
                  <a:gd name="connsiteX41" fmla="*/ 1299551 w 2873828"/>
                  <a:gd name="connsiteY41" fmla="*/ 1431118 h 2179864"/>
                  <a:gd name="connsiteX42" fmla="*/ 1316459 w 2873828"/>
                  <a:gd name="connsiteY42" fmla="*/ 1202298 h 2179864"/>
                  <a:gd name="connsiteX43" fmla="*/ 1190508 w 2873828"/>
                  <a:gd name="connsiteY43" fmla="*/ 1293264 h 2179864"/>
                  <a:gd name="connsiteX44" fmla="*/ 1226448 w 2873828"/>
                  <a:gd name="connsiteY44" fmla="*/ 1360734 h 2179864"/>
                  <a:gd name="connsiteX45" fmla="*/ 1255210 w 2873828"/>
                  <a:gd name="connsiteY45" fmla="*/ 1402951 h 2179864"/>
                  <a:gd name="connsiteX46" fmla="*/ 1286096 w 2873828"/>
                  <a:gd name="connsiteY46" fmla="*/ 1422937 h 2179864"/>
                  <a:gd name="connsiteX47" fmla="*/ 1299044 w 2873828"/>
                  <a:gd name="connsiteY47" fmla="*/ 1430857 h 2179864"/>
                  <a:gd name="connsiteX48" fmla="*/ 1297395 w 2873828"/>
                  <a:gd name="connsiteY48" fmla="*/ 1487141 h 2179864"/>
                  <a:gd name="connsiteX49" fmla="*/ 1271727 w 2873828"/>
                  <a:gd name="connsiteY49" fmla="*/ 1499020 h 2179864"/>
                  <a:gd name="connsiteX50" fmla="*/ 1249169 w 2873828"/>
                  <a:gd name="connsiteY50" fmla="*/ 1479646 h 2179864"/>
                  <a:gd name="connsiteX51" fmla="*/ 1228701 w 2873828"/>
                  <a:gd name="connsiteY51" fmla="*/ 1448394 h 2179864"/>
                  <a:gd name="connsiteX52" fmla="*/ 1109804 w 2873828"/>
                  <a:gd name="connsiteY52" fmla="*/ 1282806 h 2179864"/>
                  <a:gd name="connsiteX53" fmla="*/ 1300636 w 2873828"/>
                  <a:gd name="connsiteY53" fmla="*/ 1077580 h 2179864"/>
                  <a:gd name="connsiteX54" fmla="*/ 1329669 w 2873828"/>
                  <a:gd name="connsiteY54" fmla="*/ 1055920 h 2179864"/>
                  <a:gd name="connsiteX55" fmla="*/ 1340707 w 2873828"/>
                  <a:gd name="connsiteY55" fmla="*/ 1049095 h 2179864"/>
                  <a:gd name="connsiteX56" fmla="*/ 1279695 w 2873828"/>
                  <a:gd name="connsiteY56" fmla="*/ 1004591 h 2179864"/>
                  <a:gd name="connsiteX57" fmla="*/ 1279695 w 2873828"/>
                  <a:gd name="connsiteY57" fmla="*/ 857634 h 2179864"/>
                  <a:gd name="connsiteX58" fmla="*/ 1201946 w 2873828"/>
                  <a:gd name="connsiteY58" fmla="*/ 808648 h 2179864"/>
                  <a:gd name="connsiteX59" fmla="*/ 1201946 w 2873828"/>
                  <a:gd name="connsiteY59" fmla="*/ 661691 h 2179864"/>
                  <a:gd name="connsiteX60" fmla="*/ 1111494 w 2873828"/>
                  <a:gd name="connsiteY60" fmla="*/ 612705 h 2179864"/>
                  <a:gd name="connsiteX61" fmla="*/ 1111494 w 2873828"/>
                  <a:gd name="connsiteY61" fmla="*/ 465748 h 2179864"/>
                  <a:gd name="connsiteX62" fmla="*/ 1007685 w 2873828"/>
                  <a:gd name="connsiteY62" fmla="*/ 416763 h 2179864"/>
                  <a:gd name="connsiteX63" fmla="*/ 1007685 w 2873828"/>
                  <a:gd name="connsiteY63" fmla="*/ 273888 h 2179864"/>
                  <a:gd name="connsiteX64" fmla="*/ 845992 w 2873828"/>
                  <a:gd name="connsiteY64" fmla="*/ 220820 h 2179864"/>
                  <a:gd name="connsiteX65" fmla="*/ 845992 w 2873828"/>
                  <a:gd name="connsiteY65" fmla="*/ 49370 h 2179864"/>
                  <a:gd name="connsiteX66" fmla="*/ 653233 w 2873828"/>
                  <a:gd name="connsiteY66" fmla="*/ 384 h 2179864"/>
                  <a:gd name="connsiteX67" fmla="*/ 90 w 2873828"/>
                  <a:gd name="connsiteY67" fmla="*/ 384 h 2179864"/>
                  <a:gd name="connsiteX68" fmla="*/ 90 w 2873828"/>
                  <a:gd name="connsiteY68" fmla="*/ 967501 h 2179864"/>
                  <a:gd name="connsiteX69" fmla="*/ 1587178 w 2873828"/>
                  <a:gd name="connsiteY69" fmla="*/ 1631372 h 2179864"/>
                  <a:gd name="connsiteX70" fmla="*/ 1587178 w 2873828"/>
                  <a:gd name="connsiteY70" fmla="*/ 1554293 h 2179864"/>
                  <a:gd name="connsiteX71" fmla="*/ 1587178 w 2873828"/>
                  <a:gd name="connsiteY71" fmla="*/ 1516353 h 2179864"/>
                  <a:gd name="connsiteX72" fmla="*/ 845992 w 2873828"/>
                  <a:gd name="connsiteY72" fmla="*/ 49370 h 2179864"/>
                  <a:gd name="connsiteX73" fmla="*/ 192846 w 2873828"/>
                  <a:gd name="connsiteY73" fmla="*/ 49370 h 2179864"/>
                  <a:gd name="connsiteX74" fmla="*/ 845992 w 2873828"/>
                  <a:gd name="connsiteY74" fmla="*/ 220820 h 2179864"/>
                  <a:gd name="connsiteX75" fmla="*/ 192846 w 2873828"/>
                  <a:gd name="connsiteY75" fmla="*/ 220820 h 2179864"/>
                  <a:gd name="connsiteX76" fmla="*/ 1007685 w 2873828"/>
                  <a:gd name="connsiteY76" fmla="*/ 273888 h 2179864"/>
                  <a:gd name="connsiteX77" fmla="*/ 354542 w 2873828"/>
                  <a:gd name="connsiteY77" fmla="*/ 273888 h 2179864"/>
                  <a:gd name="connsiteX78" fmla="*/ 653233 w 2873828"/>
                  <a:gd name="connsiteY78" fmla="*/ 384 h 2179864"/>
                  <a:gd name="connsiteX79" fmla="*/ 90 w 2873828"/>
                  <a:gd name="connsiteY79" fmla="*/ 384 h 2179864"/>
                  <a:gd name="connsiteX80" fmla="*/ 971640 w 2873828"/>
                  <a:gd name="connsiteY80" fmla="*/ 2180248 h 2179864"/>
                  <a:gd name="connsiteX81" fmla="*/ 1329285 w 2873828"/>
                  <a:gd name="connsiteY81" fmla="*/ 2180248 h 2179864"/>
                  <a:gd name="connsiteX82" fmla="*/ 914490 w 2873828"/>
                  <a:gd name="connsiteY82" fmla="*/ 1788363 h 2179864"/>
                  <a:gd name="connsiteX83" fmla="*/ 1301706 w 2873828"/>
                  <a:gd name="connsiteY83" fmla="*/ 1788363 h 2179864"/>
                  <a:gd name="connsiteX84" fmla="*/ 868680 w 2873828"/>
                  <a:gd name="connsiteY84" fmla="*/ 1592420 h 2179864"/>
                  <a:gd name="connsiteX85" fmla="*/ 1297387 w 2873828"/>
                  <a:gd name="connsiteY85" fmla="*/ 1592420 h 2179864"/>
                  <a:gd name="connsiteX86" fmla="*/ 354542 w 2873828"/>
                  <a:gd name="connsiteY86" fmla="*/ 416763 h 2179864"/>
                  <a:gd name="connsiteX87" fmla="*/ 1007685 w 2873828"/>
                  <a:gd name="connsiteY87" fmla="*/ 416763 h 2179864"/>
                  <a:gd name="connsiteX88" fmla="*/ 477881 w 2873828"/>
                  <a:gd name="connsiteY88" fmla="*/ 465748 h 2179864"/>
                  <a:gd name="connsiteX89" fmla="*/ 1111494 w 2873828"/>
                  <a:gd name="connsiteY89" fmla="*/ 465748 h 2179864"/>
                  <a:gd name="connsiteX90" fmla="*/ 477881 w 2873828"/>
                  <a:gd name="connsiteY90" fmla="*/ 612705 h 2179864"/>
                  <a:gd name="connsiteX91" fmla="*/ 1111494 w 2873828"/>
                  <a:gd name="connsiteY91" fmla="*/ 612705 h 2179864"/>
                  <a:gd name="connsiteX92" fmla="*/ 580919 w 2873828"/>
                  <a:gd name="connsiteY92" fmla="*/ 661691 h 2179864"/>
                  <a:gd name="connsiteX93" fmla="*/ 1201946 w 2873828"/>
                  <a:gd name="connsiteY93" fmla="*/ 661691 h 2179864"/>
                  <a:gd name="connsiteX94" fmla="*/ 580919 w 2873828"/>
                  <a:gd name="connsiteY94" fmla="*/ 808648 h 2179864"/>
                  <a:gd name="connsiteX95" fmla="*/ 1201946 w 2873828"/>
                  <a:gd name="connsiteY95" fmla="*/ 808648 h 2179864"/>
                  <a:gd name="connsiteX96" fmla="*/ 669562 w 2873828"/>
                  <a:gd name="connsiteY96" fmla="*/ 857634 h 2179864"/>
                  <a:gd name="connsiteX97" fmla="*/ 1279695 w 2873828"/>
                  <a:gd name="connsiteY97" fmla="*/ 857634 h 2179864"/>
                  <a:gd name="connsiteX98" fmla="*/ 669562 w 2873828"/>
                  <a:gd name="connsiteY98" fmla="*/ 1004591 h 2179864"/>
                  <a:gd name="connsiteX99" fmla="*/ 1279695 w 2873828"/>
                  <a:gd name="connsiteY99" fmla="*/ 1004591 h 2179864"/>
                  <a:gd name="connsiteX100" fmla="*/ 746387 w 2873828"/>
                  <a:gd name="connsiteY100" fmla="*/ 1053577 h 2179864"/>
                  <a:gd name="connsiteX101" fmla="*/ 1332983 w 2873828"/>
                  <a:gd name="connsiteY101" fmla="*/ 1053577 h 2179864"/>
                  <a:gd name="connsiteX102" fmla="*/ 746387 w 2873828"/>
                  <a:gd name="connsiteY102" fmla="*/ 1200534 h 2179864"/>
                  <a:gd name="connsiteX103" fmla="*/ 1154316 w 2873828"/>
                  <a:gd name="connsiteY103" fmla="*/ 1200534 h 2179864"/>
                  <a:gd name="connsiteX104" fmla="*/ 812624 w 2873828"/>
                  <a:gd name="connsiteY104" fmla="*/ 1249520 h 2179864"/>
                  <a:gd name="connsiteX105" fmla="*/ 1119642 w 2873828"/>
                  <a:gd name="connsiteY105" fmla="*/ 1249520 h 2179864"/>
                  <a:gd name="connsiteX106" fmla="*/ 812624 w 2873828"/>
                  <a:gd name="connsiteY106" fmla="*/ 1396477 h 2179864"/>
                  <a:gd name="connsiteX107" fmla="*/ 1162056 w 2873828"/>
                  <a:gd name="connsiteY107" fmla="*/ 1396477 h 2179864"/>
                  <a:gd name="connsiteX108" fmla="*/ 868680 w 2873828"/>
                  <a:gd name="connsiteY108" fmla="*/ 1445463 h 2179864"/>
                  <a:gd name="connsiteX109" fmla="*/ 1223819 w 2873828"/>
                  <a:gd name="connsiteY109" fmla="*/ 1445463 h 2179864"/>
                  <a:gd name="connsiteX110" fmla="*/ 914490 w 2873828"/>
                  <a:gd name="connsiteY110" fmla="*/ 1641405 h 2179864"/>
                  <a:gd name="connsiteX111" fmla="*/ 1297281 w 2873828"/>
                  <a:gd name="connsiteY111" fmla="*/ 1641405 h 2179864"/>
                  <a:gd name="connsiteX112" fmla="*/ 949156 w 2873828"/>
                  <a:gd name="connsiteY112" fmla="*/ 1837348 h 2179864"/>
                  <a:gd name="connsiteX113" fmla="*/ 1303845 w 2873828"/>
                  <a:gd name="connsiteY113" fmla="*/ 1837348 h 2179864"/>
                  <a:gd name="connsiteX114" fmla="*/ 949156 w 2873828"/>
                  <a:gd name="connsiteY114" fmla="*/ 1984305 h 2179864"/>
                  <a:gd name="connsiteX115" fmla="*/ 1312279 w 2873828"/>
                  <a:gd name="connsiteY115" fmla="*/ 1984305 h 2179864"/>
                  <a:gd name="connsiteX116" fmla="*/ 1311503 w 2873828"/>
                  <a:gd name="connsiteY116" fmla="*/ 1973178 h 2179864"/>
                  <a:gd name="connsiteX117" fmla="*/ 971640 w 2873828"/>
                  <a:gd name="connsiteY117" fmla="*/ 2033291 h 2179864"/>
                  <a:gd name="connsiteX118" fmla="*/ 1315969 w 2873828"/>
                  <a:gd name="connsiteY118" fmla="*/ 2033291 h 2179864"/>
                  <a:gd name="connsiteX119" fmla="*/ 2028017 w 2873828"/>
                  <a:gd name="connsiteY119" fmla="*/ 49370 h 2179864"/>
                  <a:gd name="connsiteX120" fmla="*/ 2681160 w 2873828"/>
                  <a:gd name="connsiteY120" fmla="*/ 49370 h 2179864"/>
                  <a:gd name="connsiteX121" fmla="*/ 2028017 w 2873828"/>
                  <a:gd name="connsiteY121" fmla="*/ 220820 h 2179864"/>
                  <a:gd name="connsiteX122" fmla="*/ 2681160 w 2873828"/>
                  <a:gd name="connsiteY122" fmla="*/ 220820 h 2179864"/>
                  <a:gd name="connsiteX123" fmla="*/ 1866323 w 2873828"/>
                  <a:gd name="connsiteY123" fmla="*/ 273888 h 2179864"/>
                  <a:gd name="connsiteX124" fmla="*/ 2519466 w 2873828"/>
                  <a:gd name="connsiteY124" fmla="*/ 273888 h 2179864"/>
                  <a:gd name="connsiteX125" fmla="*/ 2220776 w 2873828"/>
                  <a:gd name="connsiteY125" fmla="*/ 384 h 2179864"/>
                  <a:gd name="connsiteX126" fmla="*/ 2873919 w 2873828"/>
                  <a:gd name="connsiteY126" fmla="*/ 384 h 2179864"/>
                  <a:gd name="connsiteX127" fmla="*/ 1902369 w 2873828"/>
                  <a:gd name="connsiteY127" fmla="*/ 2180248 h 2179864"/>
                  <a:gd name="connsiteX128" fmla="*/ 1555109 w 2873828"/>
                  <a:gd name="connsiteY128" fmla="*/ 2180248 h 2179864"/>
                  <a:gd name="connsiteX129" fmla="*/ 1959519 w 2873828"/>
                  <a:gd name="connsiteY129" fmla="*/ 1788363 h 2179864"/>
                  <a:gd name="connsiteX130" fmla="*/ 1582688 w 2873828"/>
                  <a:gd name="connsiteY130" fmla="*/ 1788363 h 2179864"/>
                  <a:gd name="connsiteX131" fmla="*/ 2005329 w 2873828"/>
                  <a:gd name="connsiteY131" fmla="*/ 1592420 h 2179864"/>
                  <a:gd name="connsiteX132" fmla="*/ 1587178 w 2873828"/>
                  <a:gd name="connsiteY132" fmla="*/ 1592420 h 2179864"/>
                  <a:gd name="connsiteX133" fmla="*/ 2519466 w 2873828"/>
                  <a:gd name="connsiteY133" fmla="*/ 416763 h 2179864"/>
                  <a:gd name="connsiteX134" fmla="*/ 1866323 w 2873828"/>
                  <a:gd name="connsiteY134" fmla="*/ 416763 h 2179864"/>
                  <a:gd name="connsiteX135" fmla="*/ 2396128 w 2873828"/>
                  <a:gd name="connsiteY135" fmla="*/ 465748 h 2179864"/>
                  <a:gd name="connsiteX136" fmla="*/ 1762335 w 2873828"/>
                  <a:gd name="connsiteY136" fmla="*/ 465748 h 2179864"/>
                  <a:gd name="connsiteX137" fmla="*/ 2396128 w 2873828"/>
                  <a:gd name="connsiteY137" fmla="*/ 612705 h 2179864"/>
                  <a:gd name="connsiteX138" fmla="*/ 1762335 w 2873828"/>
                  <a:gd name="connsiteY138" fmla="*/ 612705 h 2179864"/>
                  <a:gd name="connsiteX139" fmla="*/ 2293087 w 2873828"/>
                  <a:gd name="connsiteY139" fmla="*/ 661691 h 2179864"/>
                  <a:gd name="connsiteX140" fmla="*/ 1672275 w 2873828"/>
                  <a:gd name="connsiteY140" fmla="*/ 661691 h 2179864"/>
                  <a:gd name="connsiteX141" fmla="*/ 2293087 w 2873828"/>
                  <a:gd name="connsiteY141" fmla="*/ 808648 h 2179864"/>
                  <a:gd name="connsiteX142" fmla="*/ 1672275 w 2873828"/>
                  <a:gd name="connsiteY142" fmla="*/ 808648 h 2179864"/>
                  <a:gd name="connsiteX143" fmla="*/ 2204447 w 2873828"/>
                  <a:gd name="connsiteY143" fmla="*/ 857634 h 2179864"/>
                  <a:gd name="connsiteX144" fmla="*/ 1700866 w 2873828"/>
                  <a:gd name="connsiteY144" fmla="*/ 857634 h 2179864"/>
                  <a:gd name="connsiteX145" fmla="*/ 2204447 w 2873828"/>
                  <a:gd name="connsiteY145" fmla="*/ 1004591 h 2179864"/>
                  <a:gd name="connsiteX146" fmla="*/ 1704956 w 2873828"/>
                  <a:gd name="connsiteY146" fmla="*/ 1004591 h 2179864"/>
                  <a:gd name="connsiteX147" fmla="*/ 2127621 w 2873828"/>
                  <a:gd name="connsiteY147" fmla="*/ 1053577 h 2179864"/>
                  <a:gd name="connsiteX148" fmla="*/ 1664886 w 2873828"/>
                  <a:gd name="connsiteY148" fmla="*/ 1053577 h 2179864"/>
                  <a:gd name="connsiteX149" fmla="*/ 2127621 w 2873828"/>
                  <a:gd name="connsiteY149" fmla="*/ 1200534 h 2179864"/>
                  <a:gd name="connsiteX150" fmla="*/ 1574597 w 2873828"/>
                  <a:gd name="connsiteY150" fmla="*/ 1200534 h 2179864"/>
                  <a:gd name="connsiteX151" fmla="*/ 2061384 w 2873828"/>
                  <a:gd name="connsiteY151" fmla="*/ 1249520 h 2179864"/>
                  <a:gd name="connsiteX152" fmla="*/ 1573699 w 2873828"/>
                  <a:gd name="connsiteY152" fmla="*/ 1249520 h 2179864"/>
                  <a:gd name="connsiteX153" fmla="*/ 2061384 w 2873828"/>
                  <a:gd name="connsiteY153" fmla="*/ 1396477 h 2179864"/>
                  <a:gd name="connsiteX154" fmla="*/ 1583047 w 2873828"/>
                  <a:gd name="connsiteY154" fmla="*/ 1396477 h 2179864"/>
                  <a:gd name="connsiteX155" fmla="*/ 2005329 w 2873828"/>
                  <a:gd name="connsiteY155" fmla="*/ 1445463 h 2179864"/>
                  <a:gd name="connsiteX156" fmla="*/ 1585031 w 2873828"/>
                  <a:gd name="connsiteY156" fmla="*/ 1445463 h 2179864"/>
                  <a:gd name="connsiteX157" fmla="*/ 1959519 w 2873828"/>
                  <a:gd name="connsiteY157" fmla="*/ 1641405 h 2179864"/>
                  <a:gd name="connsiteX158" fmla="*/ 1587113 w 2873828"/>
                  <a:gd name="connsiteY158" fmla="*/ 1641405 h 2179864"/>
                  <a:gd name="connsiteX159" fmla="*/ 1924853 w 2873828"/>
                  <a:gd name="connsiteY159" fmla="*/ 1837348 h 2179864"/>
                  <a:gd name="connsiteX160" fmla="*/ 1580549 w 2873828"/>
                  <a:gd name="connsiteY160" fmla="*/ 1837348 h 2179864"/>
                  <a:gd name="connsiteX161" fmla="*/ 1924853 w 2873828"/>
                  <a:gd name="connsiteY161" fmla="*/ 1984305 h 2179864"/>
                  <a:gd name="connsiteX162" fmla="*/ 1572115 w 2873828"/>
                  <a:gd name="connsiteY162" fmla="*/ 1984305 h 2179864"/>
                  <a:gd name="connsiteX163" fmla="*/ 1572891 w 2873828"/>
                  <a:gd name="connsiteY163" fmla="*/ 1973178 h 2179864"/>
                  <a:gd name="connsiteX164" fmla="*/ 1902369 w 2873828"/>
                  <a:gd name="connsiteY164" fmla="*/ 2033291 h 2179864"/>
                  <a:gd name="connsiteX165" fmla="*/ 1568425 w 2873828"/>
                  <a:gd name="connsiteY165" fmla="*/ 2033291 h 2179864"/>
                  <a:gd name="connsiteX166" fmla="*/ 1594526 w 2873828"/>
                  <a:gd name="connsiteY166" fmla="*/ 857634 h 2179864"/>
                  <a:gd name="connsiteX167" fmla="*/ 1631984 w 2873828"/>
                  <a:gd name="connsiteY167" fmla="*/ 857634 h 2179864"/>
                  <a:gd name="connsiteX168" fmla="*/ 1411254 w 2873828"/>
                  <a:gd name="connsiteY168" fmla="*/ 1973178 h 2179864"/>
                  <a:gd name="connsiteX169" fmla="*/ 1410985 w 2873828"/>
                  <a:gd name="connsiteY169" fmla="*/ 1984305 h 2179864"/>
                  <a:gd name="connsiteX170" fmla="*/ 1473409 w 2873828"/>
                  <a:gd name="connsiteY170" fmla="*/ 1984305 h 2179864"/>
                  <a:gd name="connsiteX171" fmla="*/ 1473140 w 2873828"/>
                  <a:gd name="connsiteY171" fmla="*/ 1973178 h 2179864"/>
                  <a:gd name="connsiteX172" fmla="*/ 1410226 w 2873828"/>
                  <a:gd name="connsiteY172" fmla="*/ 2180248 h 2179864"/>
                  <a:gd name="connsiteX173" fmla="*/ 1474168 w 2873828"/>
                  <a:gd name="connsiteY173" fmla="*/ 2180248 h 2179864"/>
                  <a:gd name="connsiteX174" fmla="*/ 1410128 w 2873828"/>
                  <a:gd name="connsiteY174" fmla="*/ 2033291 h 2179864"/>
                  <a:gd name="connsiteX175" fmla="*/ 1474266 w 2873828"/>
                  <a:gd name="connsiteY175" fmla="*/ 2033291 h 2179864"/>
                  <a:gd name="connsiteX176" fmla="*/ 1467392 w 2873828"/>
                  <a:gd name="connsiteY176" fmla="*/ 1837348 h 2179864"/>
                  <a:gd name="connsiteX177" fmla="*/ 1417002 w 2873828"/>
                  <a:gd name="connsiteY177" fmla="*/ 1837348 h 2179864"/>
                  <a:gd name="connsiteX178" fmla="*/ 1464608 w 2873828"/>
                  <a:gd name="connsiteY178" fmla="*/ 1788363 h 2179864"/>
                  <a:gd name="connsiteX179" fmla="*/ 1419786 w 2873828"/>
                  <a:gd name="connsiteY179" fmla="*/ 1788363 h 2179864"/>
                  <a:gd name="connsiteX180" fmla="*/ 1429501 w 2873828"/>
                  <a:gd name="connsiteY180" fmla="*/ 1641405 h 2179864"/>
                  <a:gd name="connsiteX181" fmla="*/ 1454892 w 2873828"/>
                  <a:gd name="connsiteY181" fmla="*/ 1641405 h 2179864"/>
                  <a:gd name="connsiteX182" fmla="*/ 1251324 w 2873828"/>
                  <a:gd name="connsiteY182" fmla="*/ 1396477 h 2179864"/>
                  <a:gd name="connsiteX183" fmla="*/ 1300857 w 2873828"/>
                  <a:gd name="connsiteY183" fmla="*/ 1396477 h 2179864"/>
                  <a:gd name="connsiteX184" fmla="*/ 1310670 w 2873828"/>
                  <a:gd name="connsiteY184" fmla="*/ 1249520 h 2179864"/>
                  <a:gd name="connsiteX185" fmla="*/ 1240449 w 2873828"/>
                  <a:gd name="connsiteY185" fmla="*/ 1249520 h 2179864"/>
                  <a:gd name="connsiteX186" fmla="*/ 971640 w 2873828"/>
                  <a:gd name="connsiteY186" fmla="*/ 2180248 h 2179864"/>
                  <a:gd name="connsiteX187" fmla="*/ 971640 w 2873828"/>
                  <a:gd name="connsiteY187" fmla="*/ 2033291 h 2179864"/>
                  <a:gd name="connsiteX188" fmla="*/ 949156 w 2873828"/>
                  <a:gd name="connsiteY188" fmla="*/ 1984305 h 2179864"/>
                  <a:gd name="connsiteX189" fmla="*/ 949156 w 2873828"/>
                  <a:gd name="connsiteY189" fmla="*/ 1837348 h 2179864"/>
                  <a:gd name="connsiteX190" fmla="*/ 914490 w 2873828"/>
                  <a:gd name="connsiteY190" fmla="*/ 1788363 h 2179864"/>
                  <a:gd name="connsiteX191" fmla="*/ 914490 w 2873828"/>
                  <a:gd name="connsiteY191" fmla="*/ 1641405 h 2179864"/>
                  <a:gd name="connsiteX192" fmla="*/ 868680 w 2873828"/>
                  <a:gd name="connsiteY192" fmla="*/ 1592420 h 2179864"/>
                  <a:gd name="connsiteX193" fmla="*/ 868680 w 2873828"/>
                  <a:gd name="connsiteY193" fmla="*/ 1445463 h 2179864"/>
                  <a:gd name="connsiteX194" fmla="*/ 812624 w 2873828"/>
                  <a:gd name="connsiteY194" fmla="*/ 1396477 h 2179864"/>
                  <a:gd name="connsiteX195" fmla="*/ 812624 w 2873828"/>
                  <a:gd name="connsiteY195" fmla="*/ 1249520 h 2179864"/>
                  <a:gd name="connsiteX196" fmla="*/ 746387 w 2873828"/>
                  <a:gd name="connsiteY196" fmla="*/ 1200534 h 2179864"/>
                  <a:gd name="connsiteX197" fmla="*/ 746387 w 2873828"/>
                  <a:gd name="connsiteY197" fmla="*/ 1053577 h 2179864"/>
                  <a:gd name="connsiteX198" fmla="*/ 669562 w 2873828"/>
                  <a:gd name="connsiteY198" fmla="*/ 1004591 h 2179864"/>
                  <a:gd name="connsiteX199" fmla="*/ 669562 w 2873828"/>
                  <a:gd name="connsiteY199" fmla="*/ 857634 h 2179864"/>
                  <a:gd name="connsiteX200" fmla="*/ 580919 w 2873828"/>
                  <a:gd name="connsiteY200" fmla="*/ 808648 h 2179864"/>
                  <a:gd name="connsiteX201" fmla="*/ 580919 w 2873828"/>
                  <a:gd name="connsiteY201" fmla="*/ 661691 h 2179864"/>
                  <a:gd name="connsiteX202" fmla="*/ 477881 w 2873828"/>
                  <a:gd name="connsiteY202" fmla="*/ 612705 h 2179864"/>
                  <a:gd name="connsiteX203" fmla="*/ 477881 w 2873828"/>
                  <a:gd name="connsiteY203" fmla="*/ 465748 h 2179864"/>
                  <a:gd name="connsiteX204" fmla="*/ 354542 w 2873828"/>
                  <a:gd name="connsiteY204" fmla="*/ 416763 h 2179864"/>
                  <a:gd name="connsiteX205" fmla="*/ 354542 w 2873828"/>
                  <a:gd name="connsiteY205" fmla="*/ 273888 h 2179864"/>
                  <a:gd name="connsiteX206" fmla="*/ 192846 w 2873828"/>
                  <a:gd name="connsiteY206" fmla="*/ 220820 h 2179864"/>
                  <a:gd name="connsiteX207" fmla="*/ 192846 w 2873828"/>
                  <a:gd name="connsiteY207" fmla="*/ 49370 h 2179864"/>
                  <a:gd name="connsiteX208" fmla="*/ 90 w 2873828"/>
                  <a:gd name="connsiteY208" fmla="*/ 384 h 2179864"/>
                  <a:gd name="connsiteX209" fmla="*/ 1902369 w 2873828"/>
                  <a:gd name="connsiteY209" fmla="*/ 2180248 h 2179864"/>
                  <a:gd name="connsiteX210" fmla="*/ 1902369 w 2873828"/>
                  <a:gd name="connsiteY210" fmla="*/ 2033291 h 2179864"/>
                  <a:gd name="connsiteX211" fmla="*/ 1924853 w 2873828"/>
                  <a:gd name="connsiteY211" fmla="*/ 1984305 h 2179864"/>
                  <a:gd name="connsiteX212" fmla="*/ 1924853 w 2873828"/>
                  <a:gd name="connsiteY212" fmla="*/ 1837348 h 2179864"/>
                  <a:gd name="connsiteX213" fmla="*/ 1959519 w 2873828"/>
                  <a:gd name="connsiteY213" fmla="*/ 1788363 h 2179864"/>
                  <a:gd name="connsiteX214" fmla="*/ 1959519 w 2873828"/>
                  <a:gd name="connsiteY214" fmla="*/ 1641405 h 2179864"/>
                  <a:gd name="connsiteX215" fmla="*/ 2005329 w 2873828"/>
                  <a:gd name="connsiteY215" fmla="*/ 1592420 h 2179864"/>
                  <a:gd name="connsiteX216" fmla="*/ 2005329 w 2873828"/>
                  <a:gd name="connsiteY216" fmla="*/ 1445463 h 2179864"/>
                  <a:gd name="connsiteX217" fmla="*/ 2061384 w 2873828"/>
                  <a:gd name="connsiteY217" fmla="*/ 1396477 h 2179864"/>
                  <a:gd name="connsiteX218" fmla="*/ 2061384 w 2873828"/>
                  <a:gd name="connsiteY218" fmla="*/ 1249520 h 2179864"/>
                  <a:gd name="connsiteX219" fmla="*/ 2127621 w 2873828"/>
                  <a:gd name="connsiteY219" fmla="*/ 1200534 h 2179864"/>
                  <a:gd name="connsiteX220" fmla="*/ 2127621 w 2873828"/>
                  <a:gd name="connsiteY220" fmla="*/ 1053577 h 2179864"/>
                  <a:gd name="connsiteX221" fmla="*/ 2204447 w 2873828"/>
                  <a:gd name="connsiteY221" fmla="*/ 1004591 h 2179864"/>
                  <a:gd name="connsiteX222" fmla="*/ 2204447 w 2873828"/>
                  <a:gd name="connsiteY222" fmla="*/ 857634 h 2179864"/>
                  <a:gd name="connsiteX223" fmla="*/ 2293087 w 2873828"/>
                  <a:gd name="connsiteY223" fmla="*/ 808648 h 2179864"/>
                  <a:gd name="connsiteX224" fmla="*/ 2293087 w 2873828"/>
                  <a:gd name="connsiteY224" fmla="*/ 661691 h 2179864"/>
                  <a:gd name="connsiteX225" fmla="*/ 2396128 w 2873828"/>
                  <a:gd name="connsiteY225" fmla="*/ 612705 h 2179864"/>
                  <a:gd name="connsiteX226" fmla="*/ 2396128 w 2873828"/>
                  <a:gd name="connsiteY226" fmla="*/ 465748 h 2179864"/>
                  <a:gd name="connsiteX227" fmla="*/ 2519466 w 2873828"/>
                  <a:gd name="connsiteY227" fmla="*/ 416763 h 2179864"/>
                  <a:gd name="connsiteX228" fmla="*/ 2519466 w 2873828"/>
                  <a:gd name="connsiteY228" fmla="*/ 273888 h 2179864"/>
                  <a:gd name="connsiteX229" fmla="*/ 2681160 w 2873828"/>
                  <a:gd name="connsiteY229" fmla="*/ 220820 h 2179864"/>
                  <a:gd name="connsiteX230" fmla="*/ 2681160 w 2873828"/>
                  <a:gd name="connsiteY230" fmla="*/ 49370 h 2179864"/>
                  <a:gd name="connsiteX231" fmla="*/ 2873919 w 2873828"/>
                  <a:gd name="connsiteY231" fmla="*/ 384 h 2179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2873828" h="2179864">
                    <a:moveTo>
                      <a:pt x="2873919" y="967501"/>
                    </a:moveTo>
                    <a:cubicBezTo>
                      <a:pt x="2479314" y="1092227"/>
                      <a:pt x="1902369" y="1702981"/>
                      <a:pt x="1902369" y="2180248"/>
                    </a:cubicBezTo>
                    <a:lnTo>
                      <a:pt x="1555109" y="2180248"/>
                    </a:lnTo>
                    <a:cubicBezTo>
                      <a:pt x="1560163" y="2130038"/>
                      <a:pt x="1567462" y="2052396"/>
                      <a:pt x="1572891" y="1973178"/>
                    </a:cubicBezTo>
                    <a:cubicBezTo>
                      <a:pt x="1582068" y="1839283"/>
                      <a:pt x="1587178" y="1674691"/>
                      <a:pt x="1587178" y="1631372"/>
                    </a:cubicBezTo>
                    <a:lnTo>
                      <a:pt x="1587178" y="1554293"/>
                    </a:lnTo>
                    <a:lnTo>
                      <a:pt x="1587178" y="1516353"/>
                    </a:lnTo>
                    <a:cubicBezTo>
                      <a:pt x="1587178" y="1516353"/>
                      <a:pt x="1586697" y="1494212"/>
                      <a:pt x="1585570" y="1460942"/>
                    </a:cubicBezTo>
                    <a:cubicBezTo>
                      <a:pt x="1583774" y="1407670"/>
                      <a:pt x="1580320" y="1325864"/>
                      <a:pt x="1574556" y="1260697"/>
                    </a:cubicBezTo>
                    <a:cubicBezTo>
                      <a:pt x="1571242" y="1223223"/>
                      <a:pt x="1571903" y="1184720"/>
                      <a:pt x="1589195" y="1151312"/>
                    </a:cubicBezTo>
                    <a:cubicBezTo>
                      <a:pt x="1602266" y="1126076"/>
                      <a:pt x="1621607" y="1096676"/>
                      <a:pt x="1648631" y="1070093"/>
                    </a:cubicBezTo>
                    <a:cubicBezTo>
                      <a:pt x="1742381" y="977870"/>
                      <a:pt x="1769299" y="905256"/>
                      <a:pt x="1658698" y="817204"/>
                    </a:cubicBezTo>
                    <a:lnTo>
                      <a:pt x="1672275" y="808648"/>
                    </a:lnTo>
                    <a:lnTo>
                      <a:pt x="1672275" y="661691"/>
                    </a:lnTo>
                    <a:lnTo>
                      <a:pt x="1762335" y="612705"/>
                    </a:lnTo>
                    <a:lnTo>
                      <a:pt x="1762335" y="465748"/>
                    </a:lnTo>
                    <a:lnTo>
                      <a:pt x="1866323" y="416763"/>
                    </a:lnTo>
                    <a:lnTo>
                      <a:pt x="1866323" y="273888"/>
                    </a:lnTo>
                    <a:lnTo>
                      <a:pt x="2028017" y="220820"/>
                    </a:lnTo>
                    <a:lnTo>
                      <a:pt x="2028017" y="49370"/>
                    </a:lnTo>
                    <a:lnTo>
                      <a:pt x="2220776" y="384"/>
                    </a:lnTo>
                    <a:lnTo>
                      <a:pt x="2873919" y="384"/>
                    </a:lnTo>
                    <a:lnTo>
                      <a:pt x="2873919" y="967501"/>
                    </a:lnTo>
                    <a:close/>
                    <a:moveTo>
                      <a:pt x="1430236" y="1631372"/>
                    </a:moveTo>
                    <a:cubicBezTo>
                      <a:pt x="1430236" y="1631372"/>
                      <a:pt x="1414716" y="1837708"/>
                      <a:pt x="1411254" y="1973178"/>
                    </a:cubicBezTo>
                    <a:cubicBezTo>
                      <a:pt x="1409213" y="2053073"/>
                      <a:pt x="1409581" y="2130316"/>
                      <a:pt x="1410226" y="2180248"/>
                    </a:cubicBezTo>
                    <a:lnTo>
                      <a:pt x="1474168" y="2180248"/>
                    </a:lnTo>
                    <a:cubicBezTo>
                      <a:pt x="1474813" y="2130316"/>
                      <a:pt x="1475181" y="2053073"/>
                      <a:pt x="1473140" y="1973178"/>
                    </a:cubicBezTo>
                    <a:cubicBezTo>
                      <a:pt x="1469678" y="1837708"/>
                      <a:pt x="1454158" y="1631372"/>
                      <a:pt x="1454158" y="1631372"/>
                    </a:cubicBezTo>
                    <a:lnTo>
                      <a:pt x="1430236" y="1631372"/>
                    </a:lnTo>
                    <a:close/>
                    <a:moveTo>
                      <a:pt x="1594526" y="857634"/>
                    </a:moveTo>
                    <a:lnTo>
                      <a:pt x="1594526" y="996884"/>
                    </a:lnTo>
                    <a:cubicBezTo>
                      <a:pt x="1690016" y="951270"/>
                      <a:pt x="1686815" y="905885"/>
                      <a:pt x="1617011" y="843469"/>
                    </a:cubicBezTo>
                    <a:lnTo>
                      <a:pt x="1594526" y="857634"/>
                    </a:lnTo>
                    <a:close/>
                    <a:moveTo>
                      <a:pt x="90" y="967501"/>
                    </a:moveTo>
                    <a:cubicBezTo>
                      <a:pt x="394697" y="1092227"/>
                      <a:pt x="971640" y="1702981"/>
                      <a:pt x="971640" y="2180248"/>
                    </a:cubicBezTo>
                    <a:lnTo>
                      <a:pt x="1329285" y="2180248"/>
                    </a:lnTo>
                    <a:cubicBezTo>
                      <a:pt x="1324231" y="2130038"/>
                      <a:pt x="1316932" y="2052396"/>
                      <a:pt x="1311503" y="1973178"/>
                    </a:cubicBezTo>
                    <a:cubicBezTo>
                      <a:pt x="1302318" y="1839283"/>
                      <a:pt x="1297216" y="1674691"/>
                      <a:pt x="1297216" y="1631372"/>
                    </a:cubicBezTo>
                    <a:cubicBezTo>
                      <a:pt x="1297216" y="1588052"/>
                      <a:pt x="1297942" y="1554676"/>
                      <a:pt x="1297942" y="1516345"/>
                    </a:cubicBezTo>
                    <a:lnTo>
                      <a:pt x="1297942" y="1486529"/>
                    </a:lnTo>
                    <a:lnTo>
                      <a:pt x="1299551" y="1431118"/>
                    </a:lnTo>
                    <a:cubicBezTo>
                      <a:pt x="1301518" y="1372833"/>
                      <a:pt x="1305894" y="1273727"/>
                      <a:pt x="1316459" y="1202298"/>
                    </a:cubicBezTo>
                    <a:cubicBezTo>
                      <a:pt x="1290504" y="1217140"/>
                      <a:pt x="1196093" y="1273368"/>
                      <a:pt x="1190508" y="1293264"/>
                    </a:cubicBezTo>
                    <a:cubicBezTo>
                      <a:pt x="1187863" y="1307878"/>
                      <a:pt x="1206878" y="1333922"/>
                      <a:pt x="1226448" y="1360734"/>
                    </a:cubicBezTo>
                    <a:cubicBezTo>
                      <a:pt x="1236963" y="1375135"/>
                      <a:pt x="1247642" y="1389758"/>
                      <a:pt x="1255210" y="1402951"/>
                    </a:cubicBezTo>
                    <a:cubicBezTo>
                      <a:pt x="1258860" y="1406952"/>
                      <a:pt x="1274290" y="1416006"/>
                      <a:pt x="1286096" y="1422937"/>
                    </a:cubicBezTo>
                    <a:cubicBezTo>
                      <a:pt x="1291076" y="1425860"/>
                      <a:pt x="1296505" y="1429232"/>
                      <a:pt x="1299044" y="1430857"/>
                    </a:cubicBezTo>
                    <a:lnTo>
                      <a:pt x="1297395" y="1487141"/>
                    </a:lnTo>
                    <a:cubicBezTo>
                      <a:pt x="1294644" y="1490162"/>
                      <a:pt x="1282079" y="1503054"/>
                      <a:pt x="1271727" y="1499020"/>
                    </a:cubicBezTo>
                    <a:cubicBezTo>
                      <a:pt x="1266567" y="1497012"/>
                      <a:pt x="1257594" y="1488521"/>
                      <a:pt x="1249169" y="1479646"/>
                    </a:cubicBezTo>
                    <a:cubicBezTo>
                      <a:pt x="1238490" y="1468404"/>
                      <a:pt x="1228701" y="1448394"/>
                      <a:pt x="1228701" y="1448394"/>
                    </a:cubicBezTo>
                    <a:cubicBezTo>
                      <a:pt x="1228701" y="1448394"/>
                      <a:pt x="1102081" y="1376458"/>
                      <a:pt x="1109804" y="1282806"/>
                    </a:cubicBezTo>
                    <a:cubicBezTo>
                      <a:pt x="1115405" y="1214911"/>
                      <a:pt x="1220316" y="1137130"/>
                      <a:pt x="1300636" y="1077580"/>
                    </a:cubicBezTo>
                    <a:cubicBezTo>
                      <a:pt x="1310793" y="1070052"/>
                      <a:pt x="1320549" y="1062811"/>
                      <a:pt x="1329669" y="1055920"/>
                    </a:cubicBezTo>
                    <a:cubicBezTo>
                      <a:pt x="1333236" y="1053234"/>
                      <a:pt x="1336918" y="1051038"/>
                      <a:pt x="1340707" y="1049095"/>
                    </a:cubicBezTo>
                    <a:lnTo>
                      <a:pt x="1279695" y="1004591"/>
                    </a:lnTo>
                    <a:lnTo>
                      <a:pt x="1279695" y="857634"/>
                    </a:lnTo>
                    <a:lnTo>
                      <a:pt x="1201946" y="808648"/>
                    </a:lnTo>
                    <a:lnTo>
                      <a:pt x="1201946" y="661691"/>
                    </a:lnTo>
                    <a:lnTo>
                      <a:pt x="1111494" y="612705"/>
                    </a:lnTo>
                    <a:lnTo>
                      <a:pt x="1111494" y="465748"/>
                    </a:lnTo>
                    <a:lnTo>
                      <a:pt x="1007685" y="416763"/>
                    </a:lnTo>
                    <a:lnTo>
                      <a:pt x="1007685" y="273888"/>
                    </a:lnTo>
                    <a:lnTo>
                      <a:pt x="845992" y="220820"/>
                    </a:lnTo>
                    <a:lnTo>
                      <a:pt x="845992" y="49370"/>
                    </a:lnTo>
                    <a:lnTo>
                      <a:pt x="653233" y="384"/>
                    </a:lnTo>
                    <a:lnTo>
                      <a:pt x="90" y="384"/>
                    </a:lnTo>
                    <a:lnTo>
                      <a:pt x="90" y="967501"/>
                    </a:lnTo>
                    <a:close/>
                    <a:moveTo>
                      <a:pt x="1587178" y="1631372"/>
                    </a:moveTo>
                    <a:cubicBezTo>
                      <a:pt x="1587178" y="1602609"/>
                      <a:pt x="1587178" y="1578647"/>
                      <a:pt x="1587178" y="1554293"/>
                    </a:cubicBezTo>
                    <a:cubicBezTo>
                      <a:pt x="1587178" y="1541965"/>
                      <a:pt x="1587178" y="1529547"/>
                      <a:pt x="1587178" y="1516353"/>
                    </a:cubicBezTo>
                    <a:moveTo>
                      <a:pt x="845992" y="49370"/>
                    </a:moveTo>
                    <a:lnTo>
                      <a:pt x="192846" y="49370"/>
                    </a:lnTo>
                    <a:moveTo>
                      <a:pt x="845992" y="220820"/>
                    </a:moveTo>
                    <a:lnTo>
                      <a:pt x="192846" y="220820"/>
                    </a:lnTo>
                    <a:moveTo>
                      <a:pt x="1007685" y="273888"/>
                    </a:moveTo>
                    <a:lnTo>
                      <a:pt x="354542" y="273888"/>
                    </a:lnTo>
                    <a:moveTo>
                      <a:pt x="653233" y="384"/>
                    </a:moveTo>
                    <a:lnTo>
                      <a:pt x="90" y="384"/>
                    </a:lnTo>
                    <a:moveTo>
                      <a:pt x="971640" y="2180248"/>
                    </a:moveTo>
                    <a:lnTo>
                      <a:pt x="1329285" y="2180248"/>
                    </a:lnTo>
                    <a:moveTo>
                      <a:pt x="914490" y="1788363"/>
                    </a:moveTo>
                    <a:lnTo>
                      <a:pt x="1301706" y="1788363"/>
                    </a:lnTo>
                    <a:moveTo>
                      <a:pt x="868680" y="1592420"/>
                    </a:moveTo>
                    <a:lnTo>
                      <a:pt x="1297387" y="1592420"/>
                    </a:lnTo>
                    <a:moveTo>
                      <a:pt x="354542" y="416763"/>
                    </a:moveTo>
                    <a:lnTo>
                      <a:pt x="1007685" y="416763"/>
                    </a:lnTo>
                    <a:moveTo>
                      <a:pt x="477881" y="465748"/>
                    </a:moveTo>
                    <a:lnTo>
                      <a:pt x="1111494" y="465748"/>
                    </a:lnTo>
                    <a:moveTo>
                      <a:pt x="477881" y="612705"/>
                    </a:moveTo>
                    <a:lnTo>
                      <a:pt x="1111494" y="612705"/>
                    </a:lnTo>
                    <a:moveTo>
                      <a:pt x="580919" y="661691"/>
                    </a:moveTo>
                    <a:lnTo>
                      <a:pt x="1201946" y="661691"/>
                    </a:lnTo>
                    <a:moveTo>
                      <a:pt x="580919" y="808648"/>
                    </a:moveTo>
                    <a:lnTo>
                      <a:pt x="1201946" y="808648"/>
                    </a:lnTo>
                    <a:moveTo>
                      <a:pt x="669562" y="857634"/>
                    </a:moveTo>
                    <a:lnTo>
                      <a:pt x="1279695" y="857634"/>
                    </a:lnTo>
                    <a:moveTo>
                      <a:pt x="669562" y="1004591"/>
                    </a:moveTo>
                    <a:lnTo>
                      <a:pt x="1279695" y="1004591"/>
                    </a:lnTo>
                    <a:moveTo>
                      <a:pt x="746387" y="1053577"/>
                    </a:moveTo>
                    <a:lnTo>
                      <a:pt x="1332983" y="1053577"/>
                    </a:lnTo>
                    <a:moveTo>
                      <a:pt x="746387" y="1200534"/>
                    </a:moveTo>
                    <a:lnTo>
                      <a:pt x="1154316" y="1200534"/>
                    </a:lnTo>
                    <a:moveTo>
                      <a:pt x="812624" y="1249520"/>
                    </a:moveTo>
                    <a:lnTo>
                      <a:pt x="1119642" y="1249520"/>
                    </a:lnTo>
                    <a:moveTo>
                      <a:pt x="812624" y="1396477"/>
                    </a:moveTo>
                    <a:lnTo>
                      <a:pt x="1162056" y="1396477"/>
                    </a:lnTo>
                    <a:moveTo>
                      <a:pt x="868680" y="1445463"/>
                    </a:moveTo>
                    <a:lnTo>
                      <a:pt x="1223819" y="1445463"/>
                    </a:lnTo>
                    <a:moveTo>
                      <a:pt x="914490" y="1641405"/>
                    </a:moveTo>
                    <a:lnTo>
                      <a:pt x="1297281" y="1641405"/>
                    </a:lnTo>
                    <a:moveTo>
                      <a:pt x="949156" y="1837348"/>
                    </a:moveTo>
                    <a:lnTo>
                      <a:pt x="1303845" y="1837348"/>
                    </a:lnTo>
                    <a:moveTo>
                      <a:pt x="949156" y="1984305"/>
                    </a:moveTo>
                    <a:lnTo>
                      <a:pt x="1312279" y="1984305"/>
                    </a:lnTo>
                    <a:cubicBezTo>
                      <a:pt x="1312017" y="1980599"/>
                      <a:pt x="1311756" y="1976892"/>
                      <a:pt x="1311503" y="1973178"/>
                    </a:cubicBezTo>
                    <a:moveTo>
                      <a:pt x="971640" y="2033291"/>
                    </a:moveTo>
                    <a:lnTo>
                      <a:pt x="1315969" y="2033291"/>
                    </a:lnTo>
                    <a:moveTo>
                      <a:pt x="2028017" y="49370"/>
                    </a:moveTo>
                    <a:lnTo>
                      <a:pt x="2681160" y="49370"/>
                    </a:lnTo>
                    <a:moveTo>
                      <a:pt x="2028017" y="220820"/>
                    </a:moveTo>
                    <a:lnTo>
                      <a:pt x="2681160" y="220820"/>
                    </a:lnTo>
                    <a:moveTo>
                      <a:pt x="1866323" y="273888"/>
                    </a:moveTo>
                    <a:lnTo>
                      <a:pt x="2519466" y="273888"/>
                    </a:lnTo>
                    <a:moveTo>
                      <a:pt x="2220776" y="384"/>
                    </a:moveTo>
                    <a:lnTo>
                      <a:pt x="2873919" y="384"/>
                    </a:lnTo>
                    <a:moveTo>
                      <a:pt x="1902369" y="2180248"/>
                    </a:moveTo>
                    <a:lnTo>
                      <a:pt x="1555109" y="2180248"/>
                    </a:lnTo>
                    <a:moveTo>
                      <a:pt x="1959519" y="1788363"/>
                    </a:moveTo>
                    <a:lnTo>
                      <a:pt x="1582688" y="1788363"/>
                    </a:lnTo>
                    <a:moveTo>
                      <a:pt x="2005329" y="1592420"/>
                    </a:moveTo>
                    <a:lnTo>
                      <a:pt x="1587178" y="1592420"/>
                    </a:lnTo>
                    <a:moveTo>
                      <a:pt x="2519466" y="416763"/>
                    </a:moveTo>
                    <a:lnTo>
                      <a:pt x="1866323" y="416763"/>
                    </a:lnTo>
                    <a:moveTo>
                      <a:pt x="2396128" y="465748"/>
                    </a:moveTo>
                    <a:lnTo>
                      <a:pt x="1762335" y="465748"/>
                    </a:lnTo>
                    <a:moveTo>
                      <a:pt x="2396128" y="612705"/>
                    </a:moveTo>
                    <a:lnTo>
                      <a:pt x="1762335" y="612705"/>
                    </a:lnTo>
                    <a:moveTo>
                      <a:pt x="2293087" y="661691"/>
                    </a:moveTo>
                    <a:lnTo>
                      <a:pt x="1672275" y="661691"/>
                    </a:lnTo>
                    <a:moveTo>
                      <a:pt x="2293087" y="808648"/>
                    </a:moveTo>
                    <a:lnTo>
                      <a:pt x="1672275" y="808648"/>
                    </a:lnTo>
                    <a:moveTo>
                      <a:pt x="2204447" y="857634"/>
                    </a:moveTo>
                    <a:lnTo>
                      <a:pt x="1700866" y="857634"/>
                    </a:lnTo>
                    <a:moveTo>
                      <a:pt x="2204447" y="1004591"/>
                    </a:moveTo>
                    <a:lnTo>
                      <a:pt x="1704956" y="1004591"/>
                    </a:lnTo>
                    <a:moveTo>
                      <a:pt x="2127621" y="1053577"/>
                    </a:moveTo>
                    <a:lnTo>
                      <a:pt x="1664886" y="1053577"/>
                    </a:lnTo>
                    <a:moveTo>
                      <a:pt x="2127621" y="1200534"/>
                    </a:moveTo>
                    <a:lnTo>
                      <a:pt x="1574597" y="1200534"/>
                    </a:lnTo>
                    <a:moveTo>
                      <a:pt x="2061384" y="1249520"/>
                    </a:moveTo>
                    <a:lnTo>
                      <a:pt x="1573699" y="1249520"/>
                    </a:lnTo>
                    <a:moveTo>
                      <a:pt x="2061384" y="1396477"/>
                    </a:moveTo>
                    <a:lnTo>
                      <a:pt x="1583047" y="1396477"/>
                    </a:lnTo>
                    <a:moveTo>
                      <a:pt x="2005329" y="1445463"/>
                    </a:moveTo>
                    <a:lnTo>
                      <a:pt x="1585031" y="1445463"/>
                    </a:lnTo>
                    <a:moveTo>
                      <a:pt x="1959519" y="1641405"/>
                    </a:moveTo>
                    <a:lnTo>
                      <a:pt x="1587113" y="1641405"/>
                    </a:lnTo>
                    <a:moveTo>
                      <a:pt x="1924853" y="1837348"/>
                    </a:moveTo>
                    <a:lnTo>
                      <a:pt x="1580549" y="1837348"/>
                    </a:lnTo>
                    <a:moveTo>
                      <a:pt x="1924853" y="1984305"/>
                    </a:moveTo>
                    <a:lnTo>
                      <a:pt x="1572115" y="1984305"/>
                    </a:lnTo>
                    <a:cubicBezTo>
                      <a:pt x="1572376" y="1980599"/>
                      <a:pt x="1572638" y="1976892"/>
                      <a:pt x="1572891" y="1973178"/>
                    </a:cubicBezTo>
                    <a:moveTo>
                      <a:pt x="1902369" y="2033291"/>
                    </a:moveTo>
                    <a:lnTo>
                      <a:pt x="1568425" y="2033291"/>
                    </a:lnTo>
                    <a:moveTo>
                      <a:pt x="1594526" y="857634"/>
                    </a:moveTo>
                    <a:lnTo>
                      <a:pt x="1631984" y="857634"/>
                    </a:lnTo>
                    <a:moveTo>
                      <a:pt x="1411254" y="1973178"/>
                    </a:moveTo>
                    <a:cubicBezTo>
                      <a:pt x="1411156" y="1976892"/>
                      <a:pt x="1411066" y="1980607"/>
                      <a:pt x="1410985" y="1984305"/>
                    </a:cubicBezTo>
                    <a:lnTo>
                      <a:pt x="1473409" y="1984305"/>
                    </a:lnTo>
                    <a:cubicBezTo>
                      <a:pt x="1473327" y="1980607"/>
                      <a:pt x="1473238" y="1976892"/>
                      <a:pt x="1473140" y="1973178"/>
                    </a:cubicBezTo>
                    <a:moveTo>
                      <a:pt x="1410226" y="2180248"/>
                    </a:moveTo>
                    <a:lnTo>
                      <a:pt x="1474168" y="2180248"/>
                    </a:lnTo>
                    <a:moveTo>
                      <a:pt x="1410128" y="2033291"/>
                    </a:moveTo>
                    <a:lnTo>
                      <a:pt x="1474266" y="2033291"/>
                    </a:lnTo>
                    <a:moveTo>
                      <a:pt x="1467392" y="1837348"/>
                    </a:moveTo>
                    <a:lnTo>
                      <a:pt x="1417002" y="1837348"/>
                    </a:lnTo>
                    <a:moveTo>
                      <a:pt x="1464608" y="1788363"/>
                    </a:moveTo>
                    <a:lnTo>
                      <a:pt x="1419786" y="1788363"/>
                    </a:lnTo>
                    <a:moveTo>
                      <a:pt x="1429501" y="1641405"/>
                    </a:moveTo>
                    <a:lnTo>
                      <a:pt x="1454892" y="1641405"/>
                    </a:lnTo>
                    <a:moveTo>
                      <a:pt x="1251324" y="1396477"/>
                    </a:moveTo>
                    <a:lnTo>
                      <a:pt x="1300857" y="1396477"/>
                    </a:lnTo>
                    <a:moveTo>
                      <a:pt x="1310670" y="1249520"/>
                    </a:moveTo>
                    <a:lnTo>
                      <a:pt x="1240449" y="1249520"/>
                    </a:lnTo>
                    <a:moveTo>
                      <a:pt x="971640" y="2180248"/>
                    </a:moveTo>
                    <a:lnTo>
                      <a:pt x="971640" y="2033291"/>
                    </a:lnTo>
                    <a:lnTo>
                      <a:pt x="949156" y="1984305"/>
                    </a:lnTo>
                    <a:lnTo>
                      <a:pt x="949156" y="1837348"/>
                    </a:lnTo>
                    <a:lnTo>
                      <a:pt x="914490" y="1788363"/>
                    </a:lnTo>
                    <a:lnTo>
                      <a:pt x="914490" y="1641405"/>
                    </a:lnTo>
                    <a:lnTo>
                      <a:pt x="868680" y="1592420"/>
                    </a:lnTo>
                    <a:lnTo>
                      <a:pt x="868680" y="1445463"/>
                    </a:lnTo>
                    <a:lnTo>
                      <a:pt x="812624" y="1396477"/>
                    </a:lnTo>
                    <a:lnTo>
                      <a:pt x="812624" y="1249520"/>
                    </a:lnTo>
                    <a:lnTo>
                      <a:pt x="746387" y="1200534"/>
                    </a:lnTo>
                    <a:lnTo>
                      <a:pt x="746387" y="1053577"/>
                    </a:lnTo>
                    <a:lnTo>
                      <a:pt x="669562" y="1004591"/>
                    </a:lnTo>
                    <a:lnTo>
                      <a:pt x="669562" y="857634"/>
                    </a:lnTo>
                    <a:lnTo>
                      <a:pt x="580919" y="808648"/>
                    </a:lnTo>
                    <a:lnTo>
                      <a:pt x="580919" y="661691"/>
                    </a:lnTo>
                    <a:lnTo>
                      <a:pt x="477881" y="612705"/>
                    </a:lnTo>
                    <a:lnTo>
                      <a:pt x="477881" y="465748"/>
                    </a:lnTo>
                    <a:lnTo>
                      <a:pt x="354542" y="416763"/>
                    </a:lnTo>
                    <a:lnTo>
                      <a:pt x="354542" y="273888"/>
                    </a:lnTo>
                    <a:lnTo>
                      <a:pt x="192846" y="220820"/>
                    </a:lnTo>
                    <a:lnTo>
                      <a:pt x="192846" y="49370"/>
                    </a:lnTo>
                    <a:lnTo>
                      <a:pt x="90" y="384"/>
                    </a:lnTo>
                    <a:moveTo>
                      <a:pt x="1902369" y="2180248"/>
                    </a:moveTo>
                    <a:lnTo>
                      <a:pt x="1902369" y="2033291"/>
                    </a:lnTo>
                    <a:lnTo>
                      <a:pt x="1924853" y="1984305"/>
                    </a:lnTo>
                    <a:lnTo>
                      <a:pt x="1924853" y="1837348"/>
                    </a:lnTo>
                    <a:lnTo>
                      <a:pt x="1959519" y="1788363"/>
                    </a:lnTo>
                    <a:lnTo>
                      <a:pt x="1959519" y="1641405"/>
                    </a:lnTo>
                    <a:lnTo>
                      <a:pt x="2005329" y="1592420"/>
                    </a:lnTo>
                    <a:lnTo>
                      <a:pt x="2005329" y="1445463"/>
                    </a:lnTo>
                    <a:lnTo>
                      <a:pt x="2061384" y="1396477"/>
                    </a:lnTo>
                    <a:lnTo>
                      <a:pt x="2061384" y="1249520"/>
                    </a:lnTo>
                    <a:lnTo>
                      <a:pt x="2127621" y="1200534"/>
                    </a:lnTo>
                    <a:lnTo>
                      <a:pt x="2127621" y="1053577"/>
                    </a:lnTo>
                    <a:lnTo>
                      <a:pt x="2204447" y="1004591"/>
                    </a:lnTo>
                    <a:lnTo>
                      <a:pt x="2204447" y="857634"/>
                    </a:lnTo>
                    <a:lnTo>
                      <a:pt x="2293087" y="808648"/>
                    </a:lnTo>
                    <a:lnTo>
                      <a:pt x="2293087" y="661691"/>
                    </a:lnTo>
                    <a:lnTo>
                      <a:pt x="2396128" y="612705"/>
                    </a:lnTo>
                    <a:lnTo>
                      <a:pt x="2396128" y="465748"/>
                    </a:lnTo>
                    <a:lnTo>
                      <a:pt x="2519466" y="416763"/>
                    </a:lnTo>
                    <a:lnTo>
                      <a:pt x="2519466" y="273888"/>
                    </a:lnTo>
                    <a:lnTo>
                      <a:pt x="2681160" y="220820"/>
                    </a:lnTo>
                    <a:lnTo>
                      <a:pt x="2681160" y="49370"/>
                    </a:lnTo>
                    <a:lnTo>
                      <a:pt x="2873919" y="384"/>
                    </a:lnTo>
                  </a:path>
                </a:pathLst>
              </a:custGeom>
              <a:noFill/>
              <a:ln w="16324" cap="rnd">
                <a:solidFill>
                  <a:srgbClr val="FFFFFF"/>
                </a:solidFill>
                <a:prstDash val="solid"/>
                <a:round/>
              </a:ln>
            </p:spPr>
            <p:txBody>
              <a:bodyPr rtlCol="0" anchor="ctr"/>
              <a:lstStyle/>
              <a:p>
                <a:endParaRPr lang="en-IN"/>
              </a:p>
            </p:txBody>
          </p:sp>
          <p:sp>
            <p:nvSpPr>
              <p:cNvPr id="31" name="Freeform: Shape 30">
                <a:extLst>
                  <a:ext uri="{FF2B5EF4-FFF2-40B4-BE49-F238E27FC236}">
                    <a16:creationId xmlns:a16="http://schemas.microsoft.com/office/drawing/2014/main" id="{706E7328-E34A-03A6-4EE8-C00317FC4251}"/>
                  </a:ext>
                </a:extLst>
              </p:cNvPr>
              <p:cNvSpPr/>
              <p:nvPr/>
            </p:nvSpPr>
            <p:spPr>
              <a:xfrm>
                <a:off x="7871585" y="4008301"/>
                <a:ext cx="621450" cy="1572810"/>
              </a:xfrm>
              <a:custGeom>
                <a:avLst/>
                <a:gdLst>
                  <a:gd name="connsiteX0" fmla="*/ 302012 w 621450"/>
                  <a:gd name="connsiteY0" fmla="*/ 1526294 h 1572810"/>
                  <a:gd name="connsiteX1" fmla="*/ 302012 w 621450"/>
                  <a:gd name="connsiteY1" fmla="*/ 1568005 h 1572810"/>
                  <a:gd name="connsiteX2" fmla="*/ 232153 w 621450"/>
                  <a:gd name="connsiteY2" fmla="*/ 1568005 h 1572810"/>
                  <a:gd name="connsiteX3" fmla="*/ 182863 w 621450"/>
                  <a:gd name="connsiteY3" fmla="*/ 1559841 h 1572810"/>
                  <a:gd name="connsiteX4" fmla="*/ 182863 w 621450"/>
                  <a:gd name="connsiteY4" fmla="*/ 1550787 h 1572810"/>
                  <a:gd name="connsiteX5" fmla="*/ 217991 w 621450"/>
                  <a:gd name="connsiteY5" fmla="*/ 1524874 h 1572810"/>
                  <a:gd name="connsiteX6" fmla="*/ 225926 w 621450"/>
                  <a:gd name="connsiteY6" fmla="*/ 1526082 h 1572810"/>
                  <a:gd name="connsiteX7" fmla="*/ 202259 w 621450"/>
                  <a:gd name="connsiteY7" fmla="*/ 1262971 h 1572810"/>
                  <a:gd name="connsiteX8" fmla="*/ 187972 w 621450"/>
                  <a:gd name="connsiteY8" fmla="*/ 921165 h 1572810"/>
                  <a:gd name="connsiteX9" fmla="*/ 188703 w 621450"/>
                  <a:gd name="connsiteY9" fmla="*/ 806139 h 1572810"/>
                  <a:gd name="connsiteX10" fmla="*/ 188703 w 621450"/>
                  <a:gd name="connsiteY10" fmla="*/ 776323 h 1572810"/>
                  <a:gd name="connsiteX11" fmla="*/ 162485 w 621450"/>
                  <a:gd name="connsiteY11" fmla="*/ 788814 h 1572810"/>
                  <a:gd name="connsiteX12" fmla="*/ 139925 w 621450"/>
                  <a:gd name="connsiteY12" fmla="*/ 769440 h 1572810"/>
                  <a:gd name="connsiteX13" fmla="*/ 119455 w 621450"/>
                  <a:gd name="connsiteY13" fmla="*/ 738187 h 1572810"/>
                  <a:gd name="connsiteX14" fmla="*/ 566 w 621450"/>
                  <a:gd name="connsiteY14" fmla="*/ 572596 h 1572810"/>
                  <a:gd name="connsiteX15" fmla="*/ 191393 w 621450"/>
                  <a:gd name="connsiteY15" fmla="*/ 367372 h 1572810"/>
                  <a:gd name="connsiteX16" fmla="*/ 220427 w 621450"/>
                  <a:gd name="connsiteY16" fmla="*/ 345717 h 1572810"/>
                  <a:gd name="connsiteX17" fmla="*/ 246150 w 621450"/>
                  <a:gd name="connsiteY17" fmla="*/ 332373 h 1572810"/>
                  <a:gd name="connsiteX18" fmla="*/ 274459 w 621450"/>
                  <a:gd name="connsiteY18" fmla="*/ 318026 h 1572810"/>
                  <a:gd name="connsiteX19" fmla="*/ 281443 w 621450"/>
                  <a:gd name="connsiteY19" fmla="*/ 307340 h 1572810"/>
                  <a:gd name="connsiteX20" fmla="*/ 290058 w 621450"/>
                  <a:gd name="connsiteY20" fmla="*/ 296865 h 1572810"/>
                  <a:gd name="connsiteX21" fmla="*/ 299756 w 621450"/>
                  <a:gd name="connsiteY21" fmla="*/ 294558 h 1572810"/>
                  <a:gd name="connsiteX22" fmla="*/ 299756 w 621450"/>
                  <a:gd name="connsiteY22" fmla="*/ 252658 h 1572810"/>
                  <a:gd name="connsiteX23" fmla="*/ 249086 w 621450"/>
                  <a:gd name="connsiteY23" fmla="*/ 190861 h 1572810"/>
                  <a:gd name="connsiteX24" fmla="*/ 244653 w 621450"/>
                  <a:gd name="connsiteY24" fmla="*/ 195144 h 1572810"/>
                  <a:gd name="connsiteX25" fmla="*/ 217483 w 621450"/>
                  <a:gd name="connsiteY25" fmla="*/ 179309 h 1572810"/>
                  <a:gd name="connsiteX26" fmla="*/ 219832 w 621450"/>
                  <a:gd name="connsiteY26" fmla="*/ 147950 h 1572810"/>
                  <a:gd name="connsiteX27" fmla="*/ 229560 w 621450"/>
                  <a:gd name="connsiteY27" fmla="*/ 147425 h 1572810"/>
                  <a:gd name="connsiteX28" fmla="*/ 220428 w 621450"/>
                  <a:gd name="connsiteY28" fmla="*/ 99241 h 1572810"/>
                  <a:gd name="connsiteX29" fmla="*/ 286518 w 621450"/>
                  <a:gd name="connsiteY29" fmla="*/ 20619 h 1572810"/>
                  <a:gd name="connsiteX30" fmla="*/ 400437 w 621450"/>
                  <a:gd name="connsiteY30" fmla="*/ 13343 h 1572810"/>
                  <a:gd name="connsiteX31" fmla="*/ 379641 w 621450"/>
                  <a:gd name="connsiteY31" fmla="*/ 29979 h 1572810"/>
                  <a:gd name="connsiteX32" fmla="*/ 393622 w 621450"/>
                  <a:gd name="connsiteY32" fmla="*/ 52877 h 1572810"/>
                  <a:gd name="connsiteX33" fmla="*/ 399233 w 621450"/>
                  <a:gd name="connsiteY33" fmla="*/ 40552 h 1572810"/>
                  <a:gd name="connsiteX34" fmla="*/ 407802 w 621450"/>
                  <a:gd name="connsiteY34" fmla="*/ 36994 h 1572810"/>
                  <a:gd name="connsiteX35" fmla="*/ 444476 w 621450"/>
                  <a:gd name="connsiteY35" fmla="*/ 83809 h 1572810"/>
                  <a:gd name="connsiteX36" fmla="*/ 436359 w 621450"/>
                  <a:gd name="connsiteY36" fmla="*/ 147375 h 1572810"/>
                  <a:gd name="connsiteX37" fmla="*/ 448272 w 621450"/>
                  <a:gd name="connsiteY37" fmla="*/ 179309 h 1572810"/>
                  <a:gd name="connsiteX38" fmla="*/ 416767 w 621450"/>
                  <a:gd name="connsiteY38" fmla="*/ 191022 h 1572810"/>
                  <a:gd name="connsiteX39" fmla="*/ 366138 w 621450"/>
                  <a:gd name="connsiteY39" fmla="*/ 252663 h 1572810"/>
                  <a:gd name="connsiteX40" fmla="*/ 366138 w 621450"/>
                  <a:gd name="connsiteY40" fmla="*/ 294558 h 1572810"/>
                  <a:gd name="connsiteX41" fmla="*/ 375839 w 621450"/>
                  <a:gd name="connsiteY41" fmla="*/ 296865 h 1572810"/>
                  <a:gd name="connsiteX42" fmla="*/ 391442 w 621450"/>
                  <a:gd name="connsiteY42" fmla="*/ 318026 h 1572810"/>
                  <a:gd name="connsiteX43" fmla="*/ 449193 w 621450"/>
                  <a:gd name="connsiteY43" fmla="*/ 302131 h 1572810"/>
                  <a:gd name="connsiteX44" fmla="*/ 500377 w 621450"/>
                  <a:gd name="connsiteY44" fmla="*/ 126795 h 1572810"/>
                  <a:gd name="connsiteX45" fmla="*/ 460546 w 621450"/>
                  <a:gd name="connsiteY45" fmla="*/ 95387 h 1572810"/>
                  <a:gd name="connsiteX46" fmla="*/ 444336 w 621450"/>
                  <a:gd name="connsiteY46" fmla="*/ 82783 h 1572810"/>
                  <a:gd name="connsiteX47" fmla="*/ 408041 w 621450"/>
                  <a:gd name="connsiteY47" fmla="*/ 36585 h 1572810"/>
                  <a:gd name="connsiteX48" fmla="*/ 398767 w 621450"/>
                  <a:gd name="connsiteY48" fmla="*/ 40472 h 1572810"/>
                  <a:gd name="connsiteX49" fmla="*/ 393616 w 621450"/>
                  <a:gd name="connsiteY49" fmla="*/ 52454 h 1572810"/>
                  <a:gd name="connsiteX50" fmla="*/ 380360 w 621450"/>
                  <a:gd name="connsiteY50" fmla="*/ 29902 h 1572810"/>
                  <a:gd name="connsiteX51" fmla="*/ 400854 w 621450"/>
                  <a:gd name="connsiteY51" fmla="*/ 13596 h 1572810"/>
                  <a:gd name="connsiteX52" fmla="*/ 434727 w 621450"/>
                  <a:gd name="connsiteY52" fmla="*/ 11337 h 1572810"/>
                  <a:gd name="connsiteX53" fmla="*/ 483401 w 621450"/>
                  <a:gd name="connsiteY53" fmla="*/ 62914 h 1572810"/>
                  <a:gd name="connsiteX54" fmla="*/ 509080 w 621450"/>
                  <a:gd name="connsiteY54" fmla="*/ 77398 h 1572810"/>
                  <a:gd name="connsiteX55" fmla="*/ 519525 w 621450"/>
                  <a:gd name="connsiteY55" fmla="*/ 85068 h 1572810"/>
                  <a:gd name="connsiteX56" fmla="*/ 539391 w 621450"/>
                  <a:gd name="connsiteY56" fmla="*/ 359884 h 1572810"/>
                  <a:gd name="connsiteX57" fmla="*/ 479955 w 621450"/>
                  <a:gd name="connsiteY57" fmla="*/ 441103 h 1572810"/>
                  <a:gd name="connsiteX58" fmla="*/ 465314 w 621450"/>
                  <a:gd name="connsiteY58" fmla="*/ 550491 h 1572810"/>
                  <a:gd name="connsiteX59" fmla="*/ 476331 w 621450"/>
                  <a:gd name="connsiteY59" fmla="*/ 750736 h 1572810"/>
                  <a:gd name="connsiteX60" fmla="*/ 477937 w 621450"/>
                  <a:gd name="connsiteY60" fmla="*/ 806147 h 1572810"/>
                  <a:gd name="connsiteX61" fmla="*/ 477937 w 621450"/>
                  <a:gd name="connsiteY61" fmla="*/ 844086 h 1572810"/>
                  <a:gd name="connsiteX62" fmla="*/ 477937 w 621450"/>
                  <a:gd name="connsiteY62" fmla="*/ 921165 h 1572810"/>
                  <a:gd name="connsiteX63" fmla="*/ 463650 w 621450"/>
                  <a:gd name="connsiteY63" fmla="*/ 1262971 h 1572810"/>
                  <a:gd name="connsiteX64" fmla="*/ 439992 w 621450"/>
                  <a:gd name="connsiteY64" fmla="*/ 1526000 h 1572810"/>
                  <a:gd name="connsiteX65" fmla="*/ 449321 w 621450"/>
                  <a:gd name="connsiteY65" fmla="*/ 1524482 h 1572810"/>
                  <a:gd name="connsiteX66" fmla="*/ 483482 w 621450"/>
                  <a:gd name="connsiteY66" fmla="*/ 1550787 h 1572810"/>
                  <a:gd name="connsiteX67" fmla="*/ 483482 w 621450"/>
                  <a:gd name="connsiteY67" fmla="*/ 1559841 h 1572810"/>
                  <a:gd name="connsiteX68" fmla="*/ 435845 w 621450"/>
                  <a:gd name="connsiteY68" fmla="*/ 1568005 h 1572810"/>
                  <a:gd name="connsiteX69" fmla="*/ 363898 w 621450"/>
                  <a:gd name="connsiteY69" fmla="*/ 1568005 h 1572810"/>
                  <a:gd name="connsiteX70" fmla="*/ 363898 w 621450"/>
                  <a:gd name="connsiteY70" fmla="*/ 1526294 h 1572810"/>
                  <a:gd name="connsiteX71" fmla="*/ 363898 w 621450"/>
                  <a:gd name="connsiteY71" fmla="*/ 1262971 h 1572810"/>
                  <a:gd name="connsiteX72" fmla="*/ 344915 w 621450"/>
                  <a:gd name="connsiteY72" fmla="*/ 921165 h 1572810"/>
                  <a:gd name="connsiteX73" fmla="*/ 320994 w 621450"/>
                  <a:gd name="connsiteY73" fmla="*/ 921165 h 1572810"/>
                  <a:gd name="connsiteX74" fmla="*/ 302012 w 621450"/>
                  <a:gd name="connsiteY74" fmla="*/ 1262971 h 1572810"/>
                  <a:gd name="connsiteX75" fmla="*/ 302012 w 621450"/>
                  <a:gd name="connsiteY75" fmla="*/ 1526294 h 1572810"/>
                  <a:gd name="connsiteX76" fmla="*/ 190308 w 621450"/>
                  <a:gd name="connsiteY76" fmla="*/ 720911 h 1572810"/>
                  <a:gd name="connsiteX77" fmla="*/ 207213 w 621450"/>
                  <a:gd name="connsiteY77" fmla="*/ 492088 h 1572810"/>
                  <a:gd name="connsiteX78" fmla="*/ 81266 w 621450"/>
                  <a:gd name="connsiteY78" fmla="*/ 583055 h 1572810"/>
                  <a:gd name="connsiteX79" fmla="*/ 117209 w 621450"/>
                  <a:gd name="connsiteY79" fmla="*/ 650527 h 1572810"/>
                  <a:gd name="connsiteX80" fmla="*/ 145965 w 621450"/>
                  <a:gd name="connsiteY80" fmla="*/ 692744 h 1572810"/>
                  <a:gd name="connsiteX81" fmla="*/ 176851 w 621450"/>
                  <a:gd name="connsiteY81" fmla="*/ 712733 h 1572810"/>
                  <a:gd name="connsiteX82" fmla="*/ 190308 w 621450"/>
                  <a:gd name="connsiteY82" fmla="*/ 720911 h 1572810"/>
                  <a:gd name="connsiteX83" fmla="*/ 477937 w 621450"/>
                  <a:gd name="connsiteY83" fmla="*/ 921165 h 1572810"/>
                  <a:gd name="connsiteX84" fmla="*/ 477937 w 621450"/>
                  <a:gd name="connsiteY84" fmla="*/ 844086 h 1572810"/>
                  <a:gd name="connsiteX85" fmla="*/ 477937 w 621450"/>
                  <a:gd name="connsiteY85" fmla="*/ 806147 h 1572810"/>
                  <a:gd name="connsiteX86" fmla="*/ 500377 w 621450"/>
                  <a:gd name="connsiteY86" fmla="*/ 126795 h 1572810"/>
                  <a:gd name="connsiteX87" fmla="*/ 500377 w 621450"/>
                  <a:gd name="connsiteY87" fmla="*/ 126795 h 1572810"/>
                  <a:gd name="connsiteX88" fmla="*/ 302014 w 621450"/>
                  <a:gd name="connsiteY88" fmla="*/ 1526294 h 1572810"/>
                  <a:gd name="connsiteX89" fmla="*/ 225952 w 621450"/>
                  <a:gd name="connsiteY89" fmla="*/ 1526294 h 1572810"/>
                  <a:gd name="connsiteX90" fmla="*/ 254485 w 621450"/>
                  <a:gd name="connsiteY90" fmla="*/ 921165 h 1572810"/>
                  <a:gd name="connsiteX91" fmla="*/ 320996 w 621450"/>
                  <a:gd name="connsiteY91" fmla="*/ 921165 h 1572810"/>
                  <a:gd name="connsiteX92" fmla="*/ 363899 w 621450"/>
                  <a:gd name="connsiteY92" fmla="*/ 1526294 h 1572810"/>
                  <a:gd name="connsiteX93" fmla="*/ 439961 w 621450"/>
                  <a:gd name="connsiteY93" fmla="*/ 1526294 h 1572810"/>
                  <a:gd name="connsiteX94" fmla="*/ 411428 w 621450"/>
                  <a:gd name="connsiteY94" fmla="*/ 921165 h 1572810"/>
                  <a:gd name="connsiteX95" fmla="*/ 344917 w 621450"/>
                  <a:gd name="connsiteY95" fmla="*/ 921165 h 1572810"/>
                  <a:gd name="connsiteX96" fmla="*/ 187974 w 621450"/>
                  <a:gd name="connsiteY96" fmla="*/ 806147 h 1572810"/>
                  <a:gd name="connsiteX97" fmla="*/ 477939 w 621450"/>
                  <a:gd name="connsiteY97" fmla="*/ 806147 h 1572810"/>
                  <a:gd name="connsiteX98" fmla="*/ 188704 w 621450"/>
                  <a:gd name="connsiteY98" fmla="*/ 806139 h 1572810"/>
                  <a:gd name="connsiteX99" fmla="*/ 274461 w 621450"/>
                  <a:gd name="connsiteY99" fmla="*/ 318024 h 1572810"/>
                  <a:gd name="connsiteX100" fmla="*/ 391445 w 621450"/>
                  <a:gd name="connsiteY100" fmla="*/ 318024 h 1572810"/>
                  <a:gd name="connsiteX101" fmla="*/ 366140 w 621450"/>
                  <a:gd name="connsiteY101" fmla="*/ 294557 h 1572810"/>
                  <a:gd name="connsiteX102" fmla="*/ 332948 w 621450"/>
                  <a:gd name="connsiteY102" fmla="*/ 292637 h 1572810"/>
                  <a:gd name="connsiteX103" fmla="*/ 299758 w 621450"/>
                  <a:gd name="connsiteY103" fmla="*/ 294557 h 1572810"/>
                  <a:gd name="connsiteX104" fmla="*/ 190310 w 621450"/>
                  <a:gd name="connsiteY104" fmla="*/ 720909 h 1572810"/>
                  <a:gd name="connsiteX105" fmla="*/ 188704 w 621450"/>
                  <a:gd name="connsiteY105" fmla="*/ 776323 h 1572810"/>
                  <a:gd name="connsiteX106" fmla="*/ 145967 w 621450"/>
                  <a:gd name="connsiteY106" fmla="*/ 692743 h 1572810"/>
                  <a:gd name="connsiteX107" fmla="*/ 119457 w 621450"/>
                  <a:gd name="connsiteY107" fmla="*/ 738187 h 1572810"/>
                  <a:gd name="connsiteX108" fmla="*/ 207215 w 621450"/>
                  <a:gd name="connsiteY108" fmla="*/ 492087 h 1572810"/>
                  <a:gd name="connsiteX109" fmla="*/ 210515 w 621450"/>
                  <a:gd name="connsiteY109" fmla="*/ 469766 h 1572810"/>
                  <a:gd name="connsiteX110" fmla="*/ 460797 w 621450"/>
                  <a:gd name="connsiteY110" fmla="*/ 95265 h 1572810"/>
                  <a:gd name="connsiteX111" fmla="*/ 483403 w 621450"/>
                  <a:gd name="connsiteY111" fmla="*/ 62913 h 1572810"/>
                  <a:gd name="connsiteX112" fmla="*/ 436361 w 621450"/>
                  <a:gd name="connsiteY112" fmla="*/ 147372 h 1572810"/>
                  <a:gd name="connsiteX113" fmla="*/ 420092 w 621450"/>
                  <a:gd name="connsiteY113" fmla="*/ 175031 h 1572810"/>
                  <a:gd name="connsiteX114" fmla="*/ 387839 w 621450"/>
                  <a:gd name="connsiteY114" fmla="*/ 227810 h 1572810"/>
                  <a:gd name="connsiteX115" fmla="*/ 332953 w 621450"/>
                  <a:gd name="connsiteY115" fmla="*/ 237609 h 1572810"/>
                  <a:gd name="connsiteX116" fmla="*/ 278066 w 621450"/>
                  <a:gd name="connsiteY116" fmla="*/ 227810 h 1572810"/>
                  <a:gd name="connsiteX117" fmla="*/ 245813 w 621450"/>
                  <a:gd name="connsiteY117" fmla="*/ 175031 h 1572810"/>
                  <a:gd name="connsiteX118" fmla="*/ 229562 w 621450"/>
                  <a:gd name="connsiteY118" fmla="*/ 147423 h 1572810"/>
                  <a:gd name="connsiteX119" fmla="*/ 444340 w 621450"/>
                  <a:gd name="connsiteY119" fmla="*/ 82781 h 1572810"/>
                  <a:gd name="connsiteX120" fmla="*/ 408041 w 621450"/>
                  <a:gd name="connsiteY120" fmla="*/ 36585 h 1572810"/>
                  <a:gd name="connsiteX121" fmla="*/ 398767 w 621450"/>
                  <a:gd name="connsiteY121" fmla="*/ 40472 h 1572810"/>
                  <a:gd name="connsiteX122" fmla="*/ 393616 w 621450"/>
                  <a:gd name="connsiteY122" fmla="*/ 52453 h 1572810"/>
                  <a:gd name="connsiteX123" fmla="*/ 380360 w 621450"/>
                  <a:gd name="connsiteY123" fmla="*/ 29901 h 1572810"/>
                  <a:gd name="connsiteX124" fmla="*/ 400856 w 621450"/>
                  <a:gd name="connsiteY124" fmla="*/ 13594 h 157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621450" h="1572810">
                    <a:moveTo>
                      <a:pt x="302012" y="1526294"/>
                    </a:moveTo>
                    <a:lnTo>
                      <a:pt x="302012" y="1568005"/>
                    </a:lnTo>
                    <a:cubicBezTo>
                      <a:pt x="302012" y="1568005"/>
                      <a:pt x="268580" y="1578390"/>
                      <a:pt x="232153" y="1568005"/>
                    </a:cubicBezTo>
                    <a:cubicBezTo>
                      <a:pt x="209851" y="1573933"/>
                      <a:pt x="182863" y="1559841"/>
                      <a:pt x="182863" y="1559841"/>
                    </a:cubicBezTo>
                    <a:lnTo>
                      <a:pt x="182863" y="1550787"/>
                    </a:lnTo>
                    <a:cubicBezTo>
                      <a:pt x="182863" y="1529339"/>
                      <a:pt x="203557" y="1522726"/>
                      <a:pt x="217991" y="1524874"/>
                    </a:cubicBezTo>
                    <a:cubicBezTo>
                      <a:pt x="220633" y="1525266"/>
                      <a:pt x="223272" y="1525788"/>
                      <a:pt x="225926" y="1526082"/>
                    </a:cubicBezTo>
                    <a:cubicBezTo>
                      <a:pt x="225266" y="1520163"/>
                      <a:pt x="211222" y="1393706"/>
                      <a:pt x="202259" y="1262971"/>
                    </a:cubicBezTo>
                    <a:cubicBezTo>
                      <a:pt x="193080" y="1129077"/>
                      <a:pt x="187973" y="964485"/>
                      <a:pt x="187972" y="921165"/>
                    </a:cubicBezTo>
                    <a:cubicBezTo>
                      <a:pt x="187970" y="877846"/>
                      <a:pt x="188703" y="844470"/>
                      <a:pt x="188703" y="806139"/>
                    </a:cubicBezTo>
                    <a:lnTo>
                      <a:pt x="188703" y="776323"/>
                    </a:lnTo>
                    <a:cubicBezTo>
                      <a:pt x="188703" y="776323"/>
                      <a:pt x="174182" y="793370"/>
                      <a:pt x="162485" y="788814"/>
                    </a:cubicBezTo>
                    <a:cubicBezTo>
                      <a:pt x="157326" y="786806"/>
                      <a:pt x="148350" y="778315"/>
                      <a:pt x="139925" y="769440"/>
                    </a:cubicBezTo>
                    <a:cubicBezTo>
                      <a:pt x="129246" y="758198"/>
                      <a:pt x="119455" y="738187"/>
                      <a:pt x="119455" y="738187"/>
                    </a:cubicBezTo>
                    <a:cubicBezTo>
                      <a:pt x="119455" y="738187"/>
                      <a:pt x="-7161" y="666254"/>
                      <a:pt x="566" y="572596"/>
                    </a:cubicBezTo>
                    <a:cubicBezTo>
                      <a:pt x="6167" y="504702"/>
                      <a:pt x="111072" y="426923"/>
                      <a:pt x="191393" y="367372"/>
                    </a:cubicBezTo>
                    <a:cubicBezTo>
                      <a:pt x="201548" y="359844"/>
                      <a:pt x="211309" y="352606"/>
                      <a:pt x="220427" y="345717"/>
                    </a:cubicBezTo>
                    <a:cubicBezTo>
                      <a:pt x="228438" y="339665"/>
                      <a:pt x="237060" y="336115"/>
                      <a:pt x="246150" y="332373"/>
                    </a:cubicBezTo>
                    <a:cubicBezTo>
                      <a:pt x="255171" y="328659"/>
                      <a:pt x="264653" y="324755"/>
                      <a:pt x="274459" y="318026"/>
                    </a:cubicBezTo>
                    <a:cubicBezTo>
                      <a:pt x="278397" y="315042"/>
                      <a:pt x="279961" y="311090"/>
                      <a:pt x="281443" y="307340"/>
                    </a:cubicBezTo>
                    <a:cubicBezTo>
                      <a:pt x="283186" y="302935"/>
                      <a:pt x="284817" y="298809"/>
                      <a:pt x="290058" y="296865"/>
                    </a:cubicBezTo>
                    <a:cubicBezTo>
                      <a:pt x="292681" y="295891"/>
                      <a:pt x="296032" y="295139"/>
                      <a:pt x="299756" y="294558"/>
                    </a:cubicBezTo>
                    <a:lnTo>
                      <a:pt x="299756" y="252658"/>
                    </a:lnTo>
                    <a:cubicBezTo>
                      <a:pt x="275672" y="241912"/>
                      <a:pt x="258038" y="219417"/>
                      <a:pt x="249086" y="190861"/>
                    </a:cubicBezTo>
                    <a:cubicBezTo>
                      <a:pt x="247978" y="192705"/>
                      <a:pt x="246497" y="194174"/>
                      <a:pt x="244653" y="195144"/>
                    </a:cubicBezTo>
                    <a:cubicBezTo>
                      <a:pt x="236500" y="199431"/>
                      <a:pt x="224337" y="192341"/>
                      <a:pt x="217483" y="179309"/>
                    </a:cubicBezTo>
                    <a:cubicBezTo>
                      <a:pt x="210629" y="166277"/>
                      <a:pt x="211681" y="152237"/>
                      <a:pt x="219832" y="147950"/>
                    </a:cubicBezTo>
                    <a:cubicBezTo>
                      <a:pt x="222712" y="146435"/>
                      <a:pt x="226091" y="146340"/>
                      <a:pt x="229560" y="147425"/>
                    </a:cubicBezTo>
                    <a:cubicBezTo>
                      <a:pt x="223683" y="131257"/>
                      <a:pt x="220428" y="112494"/>
                      <a:pt x="220428" y="99241"/>
                    </a:cubicBezTo>
                    <a:cubicBezTo>
                      <a:pt x="220428" y="60995"/>
                      <a:pt x="238618" y="20619"/>
                      <a:pt x="286518" y="20619"/>
                    </a:cubicBezTo>
                    <a:cubicBezTo>
                      <a:pt x="329888" y="-5366"/>
                      <a:pt x="370925" y="-4465"/>
                      <a:pt x="400437" y="13343"/>
                    </a:cubicBezTo>
                    <a:cubicBezTo>
                      <a:pt x="389952" y="15332"/>
                      <a:pt x="382378" y="22226"/>
                      <a:pt x="379641" y="29979"/>
                    </a:cubicBezTo>
                    <a:cubicBezTo>
                      <a:pt x="375567" y="41529"/>
                      <a:pt x="385281" y="54014"/>
                      <a:pt x="393622" y="52877"/>
                    </a:cubicBezTo>
                    <a:cubicBezTo>
                      <a:pt x="397270" y="52380"/>
                      <a:pt x="397116" y="44907"/>
                      <a:pt x="399233" y="40552"/>
                    </a:cubicBezTo>
                    <a:cubicBezTo>
                      <a:pt x="400730" y="37474"/>
                      <a:pt x="403622" y="36994"/>
                      <a:pt x="407802" y="36994"/>
                    </a:cubicBezTo>
                    <a:cubicBezTo>
                      <a:pt x="418367" y="53889"/>
                      <a:pt x="431141" y="69085"/>
                      <a:pt x="444476" y="83809"/>
                    </a:cubicBezTo>
                    <a:cubicBezTo>
                      <a:pt x="447275" y="105182"/>
                      <a:pt x="443676" y="127217"/>
                      <a:pt x="436359" y="147375"/>
                    </a:cubicBezTo>
                    <a:cubicBezTo>
                      <a:pt x="455229" y="141673"/>
                      <a:pt x="453909" y="168592"/>
                      <a:pt x="448272" y="179309"/>
                    </a:cubicBezTo>
                    <a:cubicBezTo>
                      <a:pt x="443351" y="188667"/>
                      <a:pt x="425545" y="205175"/>
                      <a:pt x="416767" y="191022"/>
                    </a:cubicBezTo>
                    <a:cubicBezTo>
                      <a:pt x="407799" y="219505"/>
                      <a:pt x="390182" y="241939"/>
                      <a:pt x="366138" y="252663"/>
                    </a:cubicBezTo>
                    <a:lnTo>
                      <a:pt x="366138" y="294558"/>
                    </a:lnTo>
                    <a:cubicBezTo>
                      <a:pt x="369864" y="295139"/>
                      <a:pt x="373216" y="295891"/>
                      <a:pt x="375839" y="296865"/>
                    </a:cubicBezTo>
                    <a:cubicBezTo>
                      <a:pt x="385542" y="300465"/>
                      <a:pt x="382876" y="311538"/>
                      <a:pt x="391442" y="318026"/>
                    </a:cubicBezTo>
                    <a:cubicBezTo>
                      <a:pt x="411129" y="331536"/>
                      <a:pt x="406514" y="302131"/>
                      <a:pt x="449193" y="302131"/>
                    </a:cubicBezTo>
                    <a:cubicBezTo>
                      <a:pt x="584685" y="249509"/>
                      <a:pt x="585616" y="199748"/>
                      <a:pt x="500377" y="126795"/>
                    </a:cubicBezTo>
                    <a:cubicBezTo>
                      <a:pt x="491258" y="119361"/>
                      <a:pt x="463911" y="107192"/>
                      <a:pt x="460546" y="95387"/>
                    </a:cubicBezTo>
                    <a:cubicBezTo>
                      <a:pt x="455992" y="93748"/>
                      <a:pt x="450447" y="88928"/>
                      <a:pt x="444336" y="82783"/>
                    </a:cubicBezTo>
                    <a:cubicBezTo>
                      <a:pt x="430021" y="68389"/>
                      <a:pt x="413968" y="46064"/>
                      <a:pt x="408041" y="36585"/>
                    </a:cubicBezTo>
                    <a:cubicBezTo>
                      <a:pt x="403860" y="36585"/>
                      <a:pt x="400264" y="37395"/>
                      <a:pt x="398767" y="40472"/>
                    </a:cubicBezTo>
                    <a:cubicBezTo>
                      <a:pt x="396650" y="44828"/>
                      <a:pt x="397263" y="51956"/>
                      <a:pt x="393616" y="52454"/>
                    </a:cubicBezTo>
                    <a:cubicBezTo>
                      <a:pt x="385274" y="53590"/>
                      <a:pt x="376285" y="41451"/>
                      <a:pt x="380360" y="29902"/>
                    </a:cubicBezTo>
                    <a:cubicBezTo>
                      <a:pt x="383643" y="20599"/>
                      <a:pt x="391507" y="15929"/>
                      <a:pt x="400854" y="13596"/>
                    </a:cubicBezTo>
                    <a:cubicBezTo>
                      <a:pt x="411771" y="10870"/>
                      <a:pt x="424710" y="11335"/>
                      <a:pt x="434727" y="11337"/>
                    </a:cubicBezTo>
                    <a:cubicBezTo>
                      <a:pt x="451330" y="11340"/>
                      <a:pt x="463603" y="53308"/>
                      <a:pt x="483401" y="62914"/>
                    </a:cubicBezTo>
                    <a:cubicBezTo>
                      <a:pt x="492181" y="65418"/>
                      <a:pt x="500876" y="71140"/>
                      <a:pt x="509080" y="77398"/>
                    </a:cubicBezTo>
                    <a:cubicBezTo>
                      <a:pt x="512478" y="79990"/>
                      <a:pt x="515931" y="82624"/>
                      <a:pt x="519525" y="85068"/>
                    </a:cubicBezTo>
                    <a:cubicBezTo>
                      <a:pt x="664015" y="183308"/>
                      <a:pt x="640804" y="260128"/>
                      <a:pt x="539391" y="359884"/>
                    </a:cubicBezTo>
                    <a:cubicBezTo>
                      <a:pt x="512368" y="386466"/>
                      <a:pt x="493022" y="415866"/>
                      <a:pt x="479955" y="441103"/>
                    </a:cubicBezTo>
                    <a:cubicBezTo>
                      <a:pt x="462659" y="474512"/>
                      <a:pt x="461998" y="513016"/>
                      <a:pt x="465314" y="550491"/>
                    </a:cubicBezTo>
                    <a:cubicBezTo>
                      <a:pt x="471082" y="615660"/>
                      <a:pt x="474531" y="697467"/>
                      <a:pt x="476331" y="750736"/>
                    </a:cubicBezTo>
                    <a:cubicBezTo>
                      <a:pt x="477456" y="784005"/>
                      <a:pt x="477937" y="806147"/>
                      <a:pt x="477937" y="806147"/>
                    </a:cubicBezTo>
                    <a:lnTo>
                      <a:pt x="477937" y="844086"/>
                    </a:lnTo>
                    <a:lnTo>
                      <a:pt x="477937" y="921165"/>
                    </a:lnTo>
                    <a:cubicBezTo>
                      <a:pt x="477936" y="964485"/>
                      <a:pt x="472829" y="1129077"/>
                      <a:pt x="463650" y="1262971"/>
                    </a:cubicBezTo>
                    <a:cubicBezTo>
                      <a:pt x="454724" y="1393159"/>
                      <a:pt x="440759" y="1519118"/>
                      <a:pt x="439992" y="1526000"/>
                    </a:cubicBezTo>
                    <a:cubicBezTo>
                      <a:pt x="443110" y="1525608"/>
                      <a:pt x="446208" y="1524906"/>
                      <a:pt x="449321" y="1524482"/>
                    </a:cubicBezTo>
                    <a:cubicBezTo>
                      <a:pt x="463445" y="1522547"/>
                      <a:pt x="483482" y="1529911"/>
                      <a:pt x="483482" y="1550787"/>
                    </a:cubicBezTo>
                    <a:lnTo>
                      <a:pt x="483482" y="1559841"/>
                    </a:lnTo>
                    <a:cubicBezTo>
                      <a:pt x="483482" y="1559841"/>
                      <a:pt x="458146" y="1573190"/>
                      <a:pt x="435845" y="1568005"/>
                    </a:cubicBezTo>
                    <a:cubicBezTo>
                      <a:pt x="400162" y="1579876"/>
                      <a:pt x="363898" y="1568005"/>
                      <a:pt x="363898" y="1568005"/>
                    </a:cubicBezTo>
                    <a:lnTo>
                      <a:pt x="363898" y="1526294"/>
                    </a:lnTo>
                    <a:cubicBezTo>
                      <a:pt x="363898" y="1526294"/>
                      <a:pt x="367362" y="1398450"/>
                      <a:pt x="363898" y="1262971"/>
                    </a:cubicBezTo>
                    <a:cubicBezTo>
                      <a:pt x="360433" y="1127502"/>
                      <a:pt x="344915" y="921165"/>
                      <a:pt x="344915" y="921165"/>
                    </a:cubicBezTo>
                    <a:lnTo>
                      <a:pt x="320994" y="921165"/>
                    </a:lnTo>
                    <a:cubicBezTo>
                      <a:pt x="320994" y="921165"/>
                      <a:pt x="305476" y="1127502"/>
                      <a:pt x="302012" y="1262971"/>
                    </a:cubicBezTo>
                    <a:cubicBezTo>
                      <a:pt x="298547" y="1398450"/>
                      <a:pt x="302012" y="1526294"/>
                      <a:pt x="302012" y="1526294"/>
                    </a:cubicBezTo>
                    <a:close/>
                    <a:moveTo>
                      <a:pt x="190308" y="720911"/>
                    </a:moveTo>
                    <a:cubicBezTo>
                      <a:pt x="192278" y="662625"/>
                      <a:pt x="196652" y="563520"/>
                      <a:pt x="207213" y="492088"/>
                    </a:cubicBezTo>
                    <a:cubicBezTo>
                      <a:pt x="181260" y="506937"/>
                      <a:pt x="86847" y="563164"/>
                      <a:pt x="81266" y="583055"/>
                    </a:cubicBezTo>
                    <a:cubicBezTo>
                      <a:pt x="78624" y="597674"/>
                      <a:pt x="97637" y="623719"/>
                      <a:pt x="117209" y="650527"/>
                    </a:cubicBezTo>
                    <a:cubicBezTo>
                      <a:pt x="127724" y="664930"/>
                      <a:pt x="138399" y="679553"/>
                      <a:pt x="145965" y="692744"/>
                    </a:cubicBezTo>
                    <a:cubicBezTo>
                      <a:pt x="149616" y="696748"/>
                      <a:pt x="165044" y="705802"/>
                      <a:pt x="176851" y="712733"/>
                    </a:cubicBezTo>
                    <a:cubicBezTo>
                      <a:pt x="183137" y="716422"/>
                      <a:pt x="188397" y="719508"/>
                      <a:pt x="190308" y="720911"/>
                    </a:cubicBezTo>
                    <a:close/>
                    <a:moveTo>
                      <a:pt x="477937" y="921165"/>
                    </a:moveTo>
                    <a:cubicBezTo>
                      <a:pt x="477938" y="892403"/>
                      <a:pt x="477938" y="868441"/>
                      <a:pt x="477937" y="844086"/>
                    </a:cubicBezTo>
                    <a:cubicBezTo>
                      <a:pt x="477937" y="831758"/>
                      <a:pt x="477937" y="819341"/>
                      <a:pt x="477937" y="806147"/>
                    </a:cubicBezTo>
                    <a:moveTo>
                      <a:pt x="500377" y="126795"/>
                    </a:moveTo>
                    <a:cubicBezTo>
                      <a:pt x="503838" y="129617"/>
                      <a:pt x="497158" y="124040"/>
                      <a:pt x="500377" y="126795"/>
                    </a:cubicBezTo>
                    <a:close/>
                    <a:moveTo>
                      <a:pt x="302014" y="1526294"/>
                    </a:moveTo>
                    <a:lnTo>
                      <a:pt x="225952" y="1526294"/>
                    </a:lnTo>
                    <a:moveTo>
                      <a:pt x="254485" y="921165"/>
                    </a:moveTo>
                    <a:cubicBezTo>
                      <a:pt x="295398" y="931542"/>
                      <a:pt x="320996" y="921165"/>
                      <a:pt x="320996" y="921165"/>
                    </a:cubicBezTo>
                    <a:moveTo>
                      <a:pt x="363899" y="1526294"/>
                    </a:moveTo>
                    <a:lnTo>
                      <a:pt x="439961" y="1526294"/>
                    </a:lnTo>
                    <a:moveTo>
                      <a:pt x="411428" y="921165"/>
                    </a:moveTo>
                    <a:cubicBezTo>
                      <a:pt x="370516" y="931542"/>
                      <a:pt x="344917" y="921165"/>
                      <a:pt x="344917" y="921165"/>
                    </a:cubicBezTo>
                    <a:moveTo>
                      <a:pt x="187974" y="806147"/>
                    </a:moveTo>
                    <a:lnTo>
                      <a:pt x="477939" y="806147"/>
                    </a:lnTo>
                    <a:lnTo>
                      <a:pt x="188704" y="806139"/>
                    </a:lnTo>
                    <a:moveTo>
                      <a:pt x="274461" y="318024"/>
                    </a:moveTo>
                    <a:lnTo>
                      <a:pt x="391445" y="318024"/>
                    </a:lnTo>
                    <a:moveTo>
                      <a:pt x="366140" y="294557"/>
                    </a:moveTo>
                    <a:cubicBezTo>
                      <a:pt x="355361" y="292877"/>
                      <a:pt x="341447" y="292637"/>
                      <a:pt x="332948" y="292637"/>
                    </a:cubicBezTo>
                    <a:cubicBezTo>
                      <a:pt x="324448" y="292637"/>
                      <a:pt x="310536" y="292877"/>
                      <a:pt x="299758" y="294557"/>
                    </a:cubicBezTo>
                    <a:moveTo>
                      <a:pt x="190310" y="720909"/>
                    </a:moveTo>
                    <a:cubicBezTo>
                      <a:pt x="189185" y="754181"/>
                      <a:pt x="188704" y="776323"/>
                      <a:pt x="188704" y="776323"/>
                    </a:cubicBezTo>
                    <a:moveTo>
                      <a:pt x="145967" y="692743"/>
                    </a:moveTo>
                    <a:lnTo>
                      <a:pt x="119457" y="738187"/>
                    </a:lnTo>
                    <a:moveTo>
                      <a:pt x="207215" y="492087"/>
                    </a:moveTo>
                    <a:lnTo>
                      <a:pt x="210515" y="469766"/>
                    </a:lnTo>
                    <a:moveTo>
                      <a:pt x="460797" y="95265"/>
                    </a:moveTo>
                    <a:cubicBezTo>
                      <a:pt x="466729" y="87256"/>
                      <a:pt x="483403" y="62913"/>
                      <a:pt x="483403" y="62913"/>
                    </a:cubicBezTo>
                    <a:moveTo>
                      <a:pt x="436361" y="147372"/>
                    </a:moveTo>
                    <a:cubicBezTo>
                      <a:pt x="432187" y="158871"/>
                      <a:pt x="426688" y="169061"/>
                      <a:pt x="420092" y="175031"/>
                    </a:cubicBezTo>
                    <a:cubicBezTo>
                      <a:pt x="411726" y="201082"/>
                      <a:pt x="400224" y="222948"/>
                      <a:pt x="387839" y="227810"/>
                    </a:cubicBezTo>
                    <a:cubicBezTo>
                      <a:pt x="371603" y="234183"/>
                      <a:pt x="352883" y="237609"/>
                      <a:pt x="332953" y="237609"/>
                    </a:cubicBezTo>
                    <a:cubicBezTo>
                      <a:pt x="313022" y="237609"/>
                      <a:pt x="294302" y="234183"/>
                      <a:pt x="278066" y="227810"/>
                    </a:cubicBezTo>
                    <a:cubicBezTo>
                      <a:pt x="265681" y="222948"/>
                      <a:pt x="254951" y="201273"/>
                      <a:pt x="245813" y="175031"/>
                    </a:cubicBezTo>
                    <a:cubicBezTo>
                      <a:pt x="239227" y="169070"/>
                      <a:pt x="233734" y="158900"/>
                      <a:pt x="229562" y="147423"/>
                    </a:cubicBezTo>
                    <a:moveTo>
                      <a:pt x="444340" y="82781"/>
                    </a:moveTo>
                    <a:cubicBezTo>
                      <a:pt x="430024" y="68387"/>
                      <a:pt x="413968" y="46064"/>
                      <a:pt x="408041" y="36585"/>
                    </a:cubicBezTo>
                    <a:cubicBezTo>
                      <a:pt x="403861" y="36585"/>
                      <a:pt x="400264" y="37395"/>
                      <a:pt x="398767" y="40472"/>
                    </a:cubicBezTo>
                    <a:cubicBezTo>
                      <a:pt x="396650" y="44827"/>
                      <a:pt x="397263" y="51956"/>
                      <a:pt x="393616" y="52453"/>
                    </a:cubicBezTo>
                    <a:cubicBezTo>
                      <a:pt x="385274" y="53590"/>
                      <a:pt x="376285" y="41451"/>
                      <a:pt x="380360" y="29901"/>
                    </a:cubicBezTo>
                    <a:cubicBezTo>
                      <a:pt x="383643" y="20599"/>
                      <a:pt x="391509" y="15927"/>
                      <a:pt x="400856" y="13594"/>
                    </a:cubicBezTo>
                  </a:path>
                </a:pathLst>
              </a:custGeom>
              <a:noFill/>
              <a:ln w="16324" cap="rnd">
                <a:solidFill>
                  <a:srgbClr val="FFFFFF"/>
                </a:solidFill>
                <a:prstDash val="solid"/>
                <a:round/>
              </a:ln>
            </p:spPr>
            <p:txBody>
              <a:bodyPr rtlCol="0" anchor="ctr"/>
              <a:lstStyle/>
              <a:p>
                <a:endParaRPr lang="en-IN"/>
              </a:p>
            </p:txBody>
          </p:sp>
          <p:sp>
            <p:nvSpPr>
              <p:cNvPr id="34" name="TextBox 33">
                <a:extLst>
                  <a:ext uri="{FF2B5EF4-FFF2-40B4-BE49-F238E27FC236}">
                    <a16:creationId xmlns:a16="http://schemas.microsoft.com/office/drawing/2014/main" id="{46446ED5-5F00-B63F-29A7-421FCA309643}"/>
                  </a:ext>
                </a:extLst>
              </p:cNvPr>
              <p:cNvSpPr txBox="1"/>
              <p:nvPr/>
            </p:nvSpPr>
            <p:spPr>
              <a:xfrm>
                <a:off x="5527457" y="2014492"/>
                <a:ext cx="2768653" cy="1200329"/>
              </a:xfrm>
              <a:prstGeom prst="rect">
                <a:avLst/>
              </a:prstGeom>
              <a:noFill/>
            </p:spPr>
            <p:txBody>
              <a:bodyPr wrap="square">
                <a:spAutoFit/>
              </a:bodyPr>
              <a:lstStyle/>
              <a:p>
                <a:pPr algn="ctr"/>
                <a:r>
                  <a:rPr lang="en-IN" sz="1200" dirty="0">
                    <a:effectLst/>
                    <a:latin typeface="Alegreya Sans Regular" panose="00000500000000000000" pitchFamily="2" charset="0"/>
                    <a:ea typeface="Aptos" panose="020B0004020202020204" pitchFamily="34" charset="0"/>
                    <a:cs typeface="Times New Roman" panose="02020603050405020304" pitchFamily="18" charset="0"/>
                  </a:rPr>
                  <a:t>Client managers, </a:t>
                </a:r>
              </a:p>
              <a:p>
                <a:pPr algn="ctr"/>
                <a:r>
                  <a:rPr lang="en-IN" sz="1200" dirty="0">
                    <a:effectLst/>
                    <a:latin typeface="Alegreya Sans Regular" panose="00000500000000000000" pitchFamily="2" charset="0"/>
                    <a:ea typeface="Aptos" panose="020B0004020202020204" pitchFamily="34" charset="0"/>
                    <a:cs typeface="Times New Roman" panose="02020603050405020304" pitchFamily="18" charset="0"/>
                  </a:rPr>
                  <a:t>System end-users, </a:t>
                </a:r>
                <a:endParaRPr lang="en-IN" sz="1200" dirty="0">
                  <a:latin typeface="Alegreya Sans Regular" panose="00000500000000000000" pitchFamily="2" charset="0"/>
                  <a:ea typeface="Aptos" panose="020B0004020202020204" pitchFamily="34" charset="0"/>
                  <a:cs typeface="Times New Roman" panose="02020603050405020304" pitchFamily="18" charset="0"/>
                </a:endParaRPr>
              </a:p>
              <a:p>
                <a:pPr algn="ctr"/>
                <a:r>
                  <a:rPr lang="en-IN" sz="1200" dirty="0">
                    <a:effectLst/>
                    <a:latin typeface="Alegreya Sans Regular" panose="00000500000000000000" pitchFamily="2" charset="0"/>
                    <a:ea typeface="Aptos" panose="020B0004020202020204" pitchFamily="34" charset="0"/>
                    <a:cs typeface="Times New Roman" panose="02020603050405020304" pitchFamily="18" charset="0"/>
                  </a:rPr>
                  <a:t>Client engineers, </a:t>
                </a:r>
              </a:p>
              <a:p>
                <a:pPr algn="ctr"/>
                <a:r>
                  <a:rPr lang="en-IN" sz="1200" dirty="0">
                    <a:effectLst/>
                    <a:latin typeface="Alegreya Sans Regular" panose="00000500000000000000" pitchFamily="2" charset="0"/>
                    <a:ea typeface="Aptos" panose="020B0004020202020204" pitchFamily="34" charset="0"/>
                    <a:cs typeface="Times New Roman" panose="02020603050405020304" pitchFamily="18" charset="0"/>
                  </a:rPr>
                  <a:t>Contractor managers, </a:t>
                </a:r>
              </a:p>
              <a:p>
                <a:pPr algn="ctr"/>
                <a:r>
                  <a:rPr lang="en-IN" sz="1200" dirty="0">
                    <a:effectLst/>
                    <a:latin typeface="Alegreya Sans Regular" panose="00000500000000000000" pitchFamily="2" charset="0"/>
                    <a:ea typeface="Aptos" panose="020B0004020202020204" pitchFamily="34" charset="0"/>
                    <a:cs typeface="Times New Roman" panose="02020603050405020304" pitchFamily="18" charset="0"/>
                  </a:rPr>
                  <a:t>System architects should read this to </a:t>
                </a:r>
              </a:p>
              <a:p>
                <a:pPr algn="ctr"/>
                <a:r>
                  <a:rPr lang="en-IN" sz="1200" dirty="0">
                    <a:effectLst/>
                    <a:latin typeface="Alegreya Sans Regular" panose="00000500000000000000" pitchFamily="2" charset="0"/>
                    <a:ea typeface="Aptos" panose="020B0004020202020204" pitchFamily="34" charset="0"/>
                    <a:cs typeface="Times New Roman" panose="02020603050405020304" pitchFamily="18" charset="0"/>
                  </a:rPr>
                  <a:t>understand user needs and expectations.</a:t>
                </a:r>
                <a:endParaRPr lang="en-IN" sz="1200" dirty="0">
                  <a:latin typeface="Alegreya Sans Regular" panose="00000500000000000000" pitchFamily="2" charset="0"/>
                </a:endParaRPr>
              </a:p>
            </p:txBody>
          </p:sp>
          <p:sp>
            <p:nvSpPr>
              <p:cNvPr id="36" name="TextBox 35">
                <a:extLst>
                  <a:ext uri="{FF2B5EF4-FFF2-40B4-BE49-F238E27FC236}">
                    <a16:creationId xmlns:a16="http://schemas.microsoft.com/office/drawing/2014/main" id="{151B4D33-DA9A-B7C9-F54F-F1B64AA03D2F}"/>
                  </a:ext>
                </a:extLst>
              </p:cNvPr>
              <p:cNvSpPr txBox="1"/>
              <p:nvPr/>
            </p:nvSpPr>
            <p:spPr>
              <a:xfrm>
                <a:off x="8448926" y="2014491"/>
                <a:ext cx="2571205" cy="1200329"/>
              </a:xfrm>
              <a:prstGeom prst="rect">
                <a:avLst/>
              </a:prstGeom>
              <a:noFill/>
            </p:spPr>
            <p:txBody>
              <a:bodyPr wrap="square">
                <a:spAutoFit/>
              </a:bodyPr>
              <a:lstStyle/>
              <a:p>
                <a:pPr algn="ctr">
                  <a:buNone/>
                </a:pPr>
                <a:r>
                  <a:rPr lang="en-IN" sz="1200" kern="100" dirty="0">
                    <a:effectLst/>
                    <a:latin typeface="Alegreya Sans Medium" panose="00000600000000000000" pitchFamily="2" charset="0"/>
                    <a:ea typeface="Aptos" panose="020B0004020202020204" pitchFamily="34" charset="0"/>
                    <a:cs typeface="Times New Roman" panose="02020603050405020304" pitchFamily="18" charset="0"/>
                  </a:rPr>
                  <a:t>System end-users, </a:t>
                </a:r>
              </a:p>
              <a:p>
                <a:pPr algn="ctr">
                  <a:buNone/>
                </a:pPr>
                <a:r>
                  <a:rPr lang="en-IN" sz="1200" kern="100" dirty="0">
                    <a:effectLst/>
                    <a:latin typeface="Alegreya Sans Medium" panose="00000600000000000000" pitchFamily="2" charset="0"/>
                    <a:ea typeface="Aptos" panose="020B0004020202020204" pitchFamily="34" charset="0"/>
                    <a:cs typeface="Times New Roman" panose="02020603050405020304" pitchFamily="18" charset="0"/>
                  </a:rPr>
                  <a:t>Client engineers, </a:t>
                </a:r>
              </a:p>
              <a:p>
                <a:pPr algn="ctr">
                  <a:buNone/>
                </a:pPr>
                <a:r>
                  <a:rPr lang="en-IN" sz="1200" kern="100" dirty="0">
                    <a:effectLst/>
                    <a:latin typeface="Alegreya Sans Medium" panose="00000600000000000000" pitchFamily="2" charset="0"/>
                    <a:ea typeface="Aptos" panose="020B0004020202020204" pitchFamily="34" charset="0"/>
                    <a:cs typeface="Times New Roman" panose="02020603050405020304" pitchFamily="18" charset="0"/>
                  </a:rPr>
                  <a:t>System architects, </a:t>
                </a:r>
              </a:p>
              <a:p>
                <a:pPr algn="ctr">
                  <a:buNone/>
                </a:pPr>
                <a:r>
                  <a:rPr lang="en-IN" sz="1200" kern="100" dirty="0">
                    <a:effectLst/>
                    <a:latin typeface="Alegreya Sans Medium" panose="00000600000000000000" pitchFamily="2" charset="0"/>
                    <a:ea typeface="Aptos" panose="020B0004020202020204" pitchFamily="34" charset="0"/>
                    <a:cs typeface="Times New Roman" panose="02020603050405020304" pitchFamily="18" charset="0"/>
                  </a:rPr>
                  <a:t>Software developers should read this to understand technical specifications and implementation details</a:t>
                </a:r>
              </a:p>
            </p:txBody>
          </p:sp>
        </p:grpSp>
      </p:grpSp>
      <p:pic>
        <p:nvPicPr>
          <p:cNvPr id="41" name="Picture 40">
            <a:extLst>
              <a:ext uri="{FF2B5EF4-FFF2-40B4-BE49-F238E27FC236}">
                <a16:creationId xmlns:a16="http://schemas.microsoft.com/office/drawing/2014/main" id="{41A1582E-1BDD-BB01-146C-71B328E8D6D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800589" y="4705712"/>
            <a:ext cx="3458058" cy="1876687"/>
          </a:xfrm>
          <a:prstGeom prst="rect">
            <a:avLst/>
          </a:prstGeom>
        </p:spPr>
      </p:pic>
    </p:spTree>
    <p:extLst>
      <p:ext uri="{BB962C8B-B14F-4D97-AF65-F5344CB8AC3E}">
        <p14:creationId xmlns:p14="http://schemas.microsoft.com/office/powerpoint/2010/main" val="816153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9AC06-B6CF-9A65-EEB3-C95686A12328}"/>
            </a:ext>
          </a:extLst>
        </p:cNvPr>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6F81A28D-F6B8-D157-59A5-3DEC535BF628}"/>
                  </a:ext>
                </a:extLst>
              </p:cNvPr>
              <p:cNvGraphicFramePr>
                <a:graphicFrameLocks noChangeAspect="1"/>
              </p:cNvGraphicFramePr>
              <p:nvPr>
                <p:extLst>
                  <p:ext uri="{D42A27DB-BD31-4B8C-83A1-F6EECF244321}">
                    <p14:modId xmlns:p14="http://schemas.microsoft.com/office/powerpoint/2010/main" val="785418"/>
                  </p:ext>
                </p:extLst>
              </p:nvPr>
            </p:nvGraphicFramePr>
            <p:xfrm>
              <a:off x="4572000" y="2790190"/>
              <a:ext cx="3048000" cy="1714500"/>
            </p:xfrm>
            <a:graphic>
              <a:graphicData uri="http://schemas.microsoft.com/office/powerpoint/2016/slidezoom">
                <pslz:sldZm>
                  <pslz:sldZmObj sldId="266" cId="2542340803">
                    <pslz:zmPr id="{950468E7-430A-4BEA-8FB4-E6A3B515E149}"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a:solidFill>
                            <a:schemeClr val="tx1"/>
                          </a:solidFill>
                        </a:ln>
                      </p166:spPr>
                    </pslz:zmPr>
                  </pslz:sldZmObj>
                </pslz:sldZm>
              </a:graphicData>
            </a:graphic>
          </p:graphicFrame>
        </mc:Choice>
        <mc:Fallback xmlns="">
          <p:pic>
            <p:nvPicPr>
              <p:cNvPr id="4" name="Slide Zoom 3">
                <a:hlinkClick r:id="rId3" action="ppaction://hlinksldjump"/>
                <a:extLst>
                  <a:ext uri="{FF2B5EF4-FFF2-40B4-BE49-F238E27FC236}">
                    <a16:creationId xmlns:a16="http://schemas.microsoft.com/office/drawing/2014/main" id="{6F81A28D-F6B8-D157-59A5-3DEC535BF628}"/>
                  </a:ext>
                </a:extLst>
              </p:cNvPr>
              <p:cNvPicPr>
                <a:picLocks noGrp="1" noRot="1" noChangeAspect="1" noMove="1" noResize="1" noEditPoints="1" noAdjustHandles="1" noChangeArrowheads="1" noChangeShapeType="1"/>
              </p:cNvPicPr>
              <p:nvPr/>
            </p:nvPicPr>
            <p:blipFill>
              <a:blip r:embed="rId4"/>
              <a:stretch>
                <a:fillRect/>
              </a:stretch>
            </p:blipFill>
            <p:spPr>
              <a:xfrm>
                <a:off x="4572000" y="2790190"/>
                <a:ext cx="3048000" cy="1714500"/>
              </a:xfrm>
              <a:prstGeom prst="rect">
                <a:avLst/>
              </a:prstGeom>
              <a:ln>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972248A5-18E4-7225-6796-799E778F2FBE}"/>
                  </a:ext>
                </a:extLst>
              </p:cNvPr>
              <p:cNvGraphicFramePr>
                <a:graphicFrameLocks noChangeAspect="1"/>
              </p:cNvGraphicFramePr>
              <p:nvPr>
                <p:extLst>
                  <p:ext uri="{D42A27DB-BD31-4B8C-83A1-F6EECF244321}">
                    <p14:modId xmlns:p14="http://schemas.microsoft.com/office/powerpoint/2010/main" val="3992934466"/>
                  </p:ext>
                </p:extLst>
              </p:nvPr>
            </p:nvGraphicFramePr>
            <p:xfrm>
              <a:off x="4572000" y="2790190"/>
              <a:ext cx="3048000" cy="1714500"/>
            </p:xfrm>
            <a:graphic>
              <a:graphicData uri="http://schemas.microsoft.com/office/powerpoint/2016/slidezoom">
                <pslz:sldZm>
                  <pslz:sldZmObj sldId="268" cId="1739533795">
                    <pslz:zmPr id="{5004C311-BE50-420A-A25D-D12C69C56BBA}"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a:solidFill>
                            <a:schemeClr val="tx1"/>
                          </a:solidFill>
                        </a:ln>
                      </p166:spPr>
                    </pslz:zmPr>
                  </pslz:sldZmObj>
                </pslz:sldZm>
              </a:graphicData>
            </a:graphic>
          </p:graphicFrame>
        </mc:Choice>
        <mc:Fallback xmlns="">
          <p:pic>
            <p:nvPicPr>
              <p:cNvPr id="6" name="Slide Zoom 5">
                <a:hlinkClick r:id="rId6" action="ppaction://hlinksldjump"/>
                <a:extLst>
                  <a:ext uri="{FF2B5EF4-FFF2-40B4-BE49-F238E27FC236}">
                    <a16:creationId xmlns:a16="http://schemas.microsoft.com/office/drawing/2014/main" id="{972248A5-18E4-7225-6796-799E778F2FBE}"/>
                  </a:ext>
                </a:extLst>
              </p:cNvPr>
              <p:cNvPicPr>
                <a:picLocks noGrp="1" noRot="1" noChangeAspect="1" noMove="1" noResize="1" noEditPoints="1" noAdjustHandles="1" noChangeArrowheads="1" noChangeShapeType="1"/>
              </p:cNvPicPr>
              <p:nvPr/>
            </p:nvPicPr>
            <p:blipFill>
              <a:blip r:embed="rId7"/>
              <a:stretch>
                <a:fillRect/>
              </a:stretch>
            </p:blipFill>
            <p:spPr>
              <a:xfrm>
                <a:off x="4572000" y="2790190"/>
                <a:ext cx="3048000" cy="1714500"/>
              </a:xfrm>
              <a:prstGeom prst="rect">
                <a:avLst/>
              </a:prstGeom>
              <a:ln>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48C2BC0E-EA6B-954C-1804-8C74D5622A8A}"/>
                  </a:ext>
                </a:extLst>
              </p:cNvPr>
              <p:cNvGraphicFramePr>
                <a:graphicFrameLocks noChangeAspect="1"/>
              </p:cNvGraphicFramePr>
              <p:nvPr>
                <p:extLst>
                  <p:ext uri="{D42A27DB-BD31-4B8C-83A1-F6EECF244321}">
                    <p14:modId xmlns:p14="http://schemas.microsoft.com/office/powerpoint/2010/main" val="1180867830"/>
                  </p:ext>
                </p:extLst>
              </p:nvPr>
            </p:nvGraphicFramePr>
            <p:xfrm>
              <a:off x="4572000" y="2790190"/>
              <a:ext cx="3048000" cy="1714500"/>
            </p:xfrm>
            <a:graphic>
              <a:graphicData uri="http://schemas.microsoft.com/office/powerpoint/2016/slidezoom">
                <pslz:sldZm>
                  <pslz:sldZmObj sldId="269" cId="3687217710">
                    <pslz:zmPr id="{2EFFFA11-E80A-4DD7-A11B-D40637BA5118}"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a:solidFill>
                            <a:schemeClr val="tx1"/>
                          </a:solidFill>
                        </a:ln>
                      </p166:spPr>
                    </pslz:zmPr>
                  </pslz:sldZmObj>
                </pslz:sldZm>
              </a:graphicData>
            </a:graphic>
          </p:graphicFrame>
        </mc:Choice>
        <mc:Fallback xmlns="">
          <p:pic>
            <p:nvPicPr>
              <p:cNvPr id="8" name="Slide Zoom 7">
                <a:hlinkClick r:id="rId9" action="ppaction://hlinksldjump"/>
                <a:extLst>
                  <a:ext uri="{FF2B5EF4-FFF2-40B4-BE49-F238E27FC236}">
                    <a16:creationId xmlns:a16="http://schemas.microsoft.com/office/drawing/2014/main" id="{48C2BC0E-EA6B-954C-1804-8C74D5622A8A}"/>
                  </a:ext>
                </a:extLst>
              </p:cNvPr>
              <p:cNvPicPr>
                <a:picLocks noGrp="1" noRot="1" noChangeAspect="1" noMove="1" noResize="1" noEditPoints="1" noAdjustHandles="1" noChangeArrowheads="1" noChangeShapeType="1"/>
              </p:cNvPicPr>
              <p:nvPr/>
            </p:nvPicPr>
            <p:blipFill>
              <a:blip r:embed="rId10"/>
              <a:stretch>
                <a:fillRect/>
              </a:stretch>
            </p:blipFill>
            <p:spPr>
              <a:xfrm>
                <a:off x="4572000" y="2790190"/>
                <a:ext cx="3048000" cy="1714500"/>
              </a:xfrm>
              <a:prstGeom prst="rect">
                <a:avLst/>
              </a:prstGeom>
              <a:ln>
                <a:solidFill>
                  <a:schemeClr val="tx1"/>
                </a:solidFill>
              </a:ln>
            </p:spPr>
          </p:pic>
        </mc:Fallback>
      </mc:AlternateContent>
      <p:pic>
        <p:nvPicPr>
          <p:cNvPr id="5122" name="Picture 2">
            <a:extLst>
              <a:ext uri="{FF2B5EF4-FFF2-40B4-BE49-F238E27FC236}">
                <a16:creationId xmlns:a16="http://schemas.microsoft.com/office/drawing/2014/main" id="{4D28ECA5-9D3D-3BDF-F19E-FE9DD9427CB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863512"/>
            <a:ext cx="12191999" cy="160891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B008A3D-D9D9-241F-338D-5E512B9C36CE}"/>
              </a:ext>
            </a:extLst>
          </p:cNvPr>
          <p:cNvSpPr>
            <a:spLocks noGrp="1"/>
          </p:cNvSpPr>
          <p:nvPr>
            <p:ph type="title"/>
          </p:nvPr>
        </p:nvSpPr>
        <p:spPr>
          <a:xfrm>
            <a:off x="2895600" y="2870041"/>
            <a:ext cx="6400800" cy="1117918"/>
          </a:xfrm>
        </p:spPr>
        <p:txBody>
          <a:bodyPr>
            <a:noAutofit/>
          </a:bodyPr>
          <a:lstStyle/>
          <a:p>
            <a:pPr algn="ctr"/>
            <a:r>
              <a:rPr lang="en-IN" sz="5000" dirty="0">
                <a:solidFill>
                  <a:schemeClr val="bg1"/>
                </a:solidFill>
                <a:latin typeface="Alegreya Sans Medium" panose="00000600000000000000" pitchFamily="2" charset="0"/>
              </a:rPr>
              <a:t>Types of </a:t>
            </a:r>
            <a:br>
              <a:rPr lang="en-IN" sz="5000" dirty="0">
                <a:solidFill>
                  <a:schemeClr val="bg1"/>
                </a:solidFill>
                <a:latin typeface="Alegreya Sans Medium" panose="00000600000000000000" pitchFamily="2" charset="0"/>
              </a:rPr>
            </a:br>
            <a:r>
              <a:rPr lang="en-IN" sz="5000" dirty="0">
                <a:solidFill>
                  <a:schemeClr val="bg1"/>
                </a:solidFill>
                <a:latin typeface="Alegreya Sans Medium" panose="00000600000000000000" pitchFamily="2" charset="0"/>
              </a:rPr>
              <a:t>system requirements</a:t>
            </a:r>
          </a:p>
        </p:txBody>
      </p:sp>
    </p:spTree>
    <p:extLst>
      <p:ext uri="{BB962C8B-B14F-4D97-AF65-F5344CB8AC3E}">
        <p14:creationId xmlns:p14="http://schemas.microsoft.com/office/powerpoint/2010/main" val="568600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52A0A592-812C-4847-BE0D-007E9665F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1" y="-56879"/>
            <a:ext cx="5247640" cy="69250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7FD31D8-F2C6-6A09-C45A-C1CE2FD9078C}"/>
              </a:ext>
            </a:extLst>
          </p:cNvPr>
          <p:cNvSpPr>
            <a:spLocks noGrp="1"/>
          </p:cNvSpPr>
          <p:nvPr>
            <p:ph type="title"/>
          </p:nvPr>
        </p:nvSpPr>
        <p:spPr>
          <a:xfrm>
            <a:off x="8890000" y="3027045"/>
            <a:ext cx="3302000" cy="620395"/>
          </a:xfrm>
        </p:spPr>
        <p:txBody>
          <a:bodyPr>
            <a:normAutofit fontScale="90000"/>
          </a:bodyPr>
          <a:lstStyle/>
          <a:p>
            <a:pPr algn="ctr"/>
            <a:r>
              <a:rPr lang="en-IN" sz="3000" dirty="0">
                <a:latin typeface="Alegreya Sans Medium" panose="00000600000000000000" pitchFamily="2" charset="0"/>
              </a:rPr>
              <a:t>Types of </a:t>
            </a:r>
            <a:br>
              <a:rPr lang="en-IN" sz="3000" dirty="0">
                <a:latin typeface="Alegreya Sans Medium" panose="00000600000000000000" pitchFamily="2" charset="0"/>
              </a:rPr>
            </a:br>
            <a:r>
              <a:rPr lang="en-IN" sz="3000" dirty="0">
                <a:latin typeface="Alegreya Sans Medium" panose="00000600000000000000" pitchFamily="2" charset="0"/>
              </a:rPr>
              <a:t>system requirements</a:t>
            </a: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FFA29122-2BF9-33BF-5A74-065E7DBB8C3C}"/>
                  </a:ext>
                </a:extLst>
              </p:cNvPr>
              <p:cNvGraphicFramePr>
                <a:graphicFrameLocks noChangeAspect="1"/>
              </p:cNvGraphicFramePr>
              <p:nvPr>
                <p:extLst>
                  <p:ext uri="{D42A27DB-BD31-4B8C-83A1-F6EECF244321}">
                    <p14:modId xmlns:p14="http://schemas.microsoft.com/office/powerpoint/2010/main" val="4133345397"/>
                  </p:ext>
                </p:extLst>
              </p:nvPr>
            </p:nvGraphicFramePr>
            <p:xfrm>
              <a:off x="1056640" y="1062990"/>
              <a:ext cx="3048000" cy="1714500"/>
            </p:xfrm>
            <a:graphic>
              <a:graphicData uri="http://schemas.microsoft.com/office/powerpoint/2016/slidezoom">
                <pslz:sldZm>
                  <pslz:sldZmObj sldId="266" cId="2542340803">
                    <pslz:zmPr id="{950468E7-430A-4BEA-8FB4-E6A3B515E149}"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a:solidFill>
                            <a:schemeClr val="tx1"/>
                          </a:solidFill>
                        </a:ln>
                      </p166:spPr>
                    </pslz:zmPr>
                  </pslz:sldZmObj>
                </pslz:sldZm>
              </a:graphicData>
            </a:graphic>
          </p:graphicFrame>
        </mc:Choice>
        <mc:Fallback xmlns="">
          <p:pic>
            <p:nvPicPr>
              <p:cNvPr id="4" name="Slide Zoom 3">
                <a:hlinkClick r:id="rId4" action="ppaction://hlinksldjump"/>
                <a:extLst>
                  <a:ext uri="{FF2B5EF4-FFF2-40B4-BE49-F238E27FC236}">
                    <a16:creationId xmlns:a16="http://schemas.microsoft.com/office/drawing/2014/main" id="{FFA29122-2BF9-33BF-5A74-065E7DBB8C3C}"/>
                  </a:ext>
                </a:extLst>
              </p:cNvPr>
              <p:cNvPicPr>
                <a:picLocks noGrp="1" noRot="1" noChangeAspect="1" noMove="1" noResize="1" noEditPoints="1" noAdjustHandles="1" noChangeArrowheads="1" noChangeShapeType="1"/>
              </p:cNvPicPr>
              <p:nvPr/>
            </p:nvPicPr>
            <p:blipFill>
              <a:blip r:embed="rId5"/>
              <a:stretch>
                <a:fillRect/>
              </a:stretch>
            </p:blipFill>
            <p:spPr>
              <a:xfrm>
                <a:off x="1056640" y="1062990"/>
                <a:ext cx="3048000" cy="1714500"/>
              </a:xfrm>
              <a:prstGeom prst="rect">
                <a:avLst/>
              </a:prstGeom>
              <a:ln>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037B9BD6-765A-5988-F327-25F25FF7BAC2}"/>
                  </a:ext>
                </a:extLst>
              </p:cNvPr>
              <p:cNvGraphicFramePr>
                <a:graphicFrameLocks noChangeAspect="1"/>
              </p:cNvGraphicFramePr>
              <p:nvPr>
                <p:extLst>
                  <p:ext uri="{D42A27DB-BD31-4B8C-83A1-F6EECF244321}">
                    <p14:modId xmlns:p14="http://schemas.microsoft.com/office/powerpoint/2010/main" val="18743656"/>
                  </p:ext>
                </p:extLst>
              </p:nvPr>
            </p:nvGraphicFramePr>
            <p:xfrm>
              <a:off x="1056640" y="2863850"/>
              <a:ext cx="3048000" cy="1714500"/>
            </p:xfrm>
            <a:graphic>
              <a:graphicData uri="http://schemas.microsoft.com/office/powerpoint/2016/slidezoom">
                <pslz:sldZm>
                  <pslz:sldZmObj sldId="268" cId="1739533795">
                    <pslz:zmPr id="{5004C311-BE50-420A-A25D-D12C69C56BBA}" returnToParent="0"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a:solidFill>
                            <a:schemeClr val="tx1"/>
                          </a:solidFill>
                        </a:ln>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037B9BD6-765A-5988-F327-25F25FF7BAC2}"/>
                  </a:ext>
                </a:extLst>
              </p:cNvPr>
              <p:cNvPicPr>
                <a:picLocks noGrp="1" noRot="1" noChangeAspect="1" noMove="1" noResize="1" noEditPoints="1" noAdjustHandles="1" noChangeArrowheads="1" noChangeShapeType="1"/>
              </p:cNvPicPr>
              <p:nvPr/>
            </p:nvPicPr>
            <p:blipFill>
              <a:blip r:embed="rId8"/>
              <a:stretch>
                <a:fillRect/>
              </a:stretch>
            </p:blipFill>
            <p:spPr>
              <a:xfrm>
                <a:off x="1056640" y="2863850"/>
                <a:ext cx="3048000" cy="1714500"/>
              </a:xfrm>
              <a:prstGeom prst="rect">
                <a:avLst/>
              </a:prstGeom>
              <a:ln>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DFA34FAF-E56E-034A-3A02-346890D819D0}"/>
                  </a:ext>
                </a:extLst>
              </p:cNvPr>
              <p:cNvGraphicFramePr>
                <a:graphicFrameLocks noChangeAspect="1"/>
              </p:cNvGraphicFramePr>
              <p:nvPr>
                <p:extLst>
                  <p:ext uri="{D42A27DB-BD31-4B8C-83A1-F6EECF244321}">
                    <p14:modId xmlns:p14="http://schemas.microsoft.com/office/powerpoint/2010/main" val="1390876202"/>
                  </p:ext>
                </p:extLst>
              </p:nvPr>
            </p:nvGraphicFramePr>
            <p:xfrm>
              <a:off x="1056640" y="4664710"/>
              <a:ext cx="3048000" cy="1714500"/>
            </p:xfrm>
            <a:graphic>
              <a:graphicData uri="http://schemas.microsoft.com/office/powerpoint/2016/slidezoom">
                <pslz:sldZm>
                  <pslz:sldZmObj sldId="269" cId="3687217710">
                    <pslz:zmPr id="{2EFFFA11-E80A-4DD7-A11B-D40637BA5118}" returnToParent="0"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a:solidFill>
                            <a:schemeClr val="tx1"/>
                          </a:solidFill>
                        </a:ln>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DFA34FAF-E56E-034A-3A02-346890D819D0}"/>
                  </a:ext>
                </a:extLst>
              </p:cNvPr>
              <p:cNvPicPr>
                <a:picLocks noGrp="1" noRot="1" noChangeAspect="1" noMove="1" noResize="1" noEditPoints="1" noAdjustHandles="1" noChangeArrowheads="1" noChangeShapeType="1"/>
              </p:cNvPicPr>
              <p:nvPr/>
            </p:nvPicPr>
            <p:blipFill>
              <a:blip r:embed="rId11"/>
              <a:stretch>
                <a:fillRect/>
              </a:stretch>
            </p:blipFill>
            <p:spPr>
              <a:xfrm>
                <a:off x="1056640" y="4664710"/>
                <a:ext cx="3048000" cy="1714500"/>
              </a:xfrm>
              <a:prstGeom prst="rect">
                <a:avLst/>
              </a:prstGeom>
              <a:ln>
                <a:solidFill>
                  <a:schemeClr val="tx1"/>
                </a:solidFill>
              </a:ln>
            </p:spPr>
          </p:pic>
        </mc:Fallback>
      </mc:AlternateContent>
    </p:spTree>
    <p:extLst>
      <p:ext uri="{BB962C8B-B14F-4D97-AF65-F5344CB8AC3E}">
        <p14:creationId xmlns:p14="http://schemas.microsoft.com/office/powerpoint/2010/main" val="2735473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3A587C2-7A2B-4BAD-CC46-6EADFA4513C5}"/>
              </a:ext>
            </a:extLst>
          </p:cNvPr>
          <p:cNvSpPr/>
          <p:nvPr/>
        </p:nvSpPr>
        <p:spPr>
          <a:xfrm>
            <a:off x="416560" y="274320"/>
            <a:ext cx="11480800" cy="63195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2F3DB82E-2803-8DBB-6E3D-188231562F5D}"/>
              </a:ext>
            </a:extLst>
          </p:cNvPr>
          <p:cNvSpPr txBox="1"/>
          <p:nvPr/>
        </p:nvSpPr>
        <p:spPr>
          <a:xfrm>
            <a:off x="1223806" y="1189736"/>
            <a:ext cx="6096000" cy="2611164"/>
          </a:xfrm>
          <a:prstGeom prst="rect">
            <a:avLst/>
          </a:prstGeom>
          <a:noFill/>
        </p:spPr>
        <p:txBody>
          <a:bodyPr wrap="square">
            <a:spAutoFit/>
          </a:bodyPr>
          <a:lstStyle/>
          <a:p>
            <a:pPr marL="285750" lvl="0" indent="-285750" eaLnBrk="0" fontAlgn="base" hangingPunct="0">
              <a:spcBef>
                <a:spcPct val="0"/>
              </a:spcBef>
              <a:spcAft>
                <a:spcPct val="0"/>
              </a:spcAft>
              <a:buFont typeface="Arial" panose="020B0604020202020204" pitchFamily="34" charset="0"/>
              <a:buChar char="•"/>
            </a:pPr>
            <a:r>
              <a:rPr lang="en-IN" sz="1800" kern="100" dirty="0">
                <a:effectLst/>
                <a:latin typeface="Alegreya Sans Regular" panose="00000500000000000000" pitchFamily="2" charset="0"/>
                <a:ea typeface="Aptos" panose="020B0004020202020204" pitchFamily="34" charset="0"/>
                <a:cs typeface="Times New Roman" panose="02020603050405020304" pitchFamily="18" charset="0"/>
              </a:rPr>
              <a:t>These are statements of services the system should provide, how the system should react to particular inputs and how the system should behave in particular situations. </a:t>
            </a:r>
            <a:endParaRPr lang="en-IN" kern="100" dirty="0">
              <a:latin typeface="Alegreya Sans Regular" panose="00000500000000000000" pitchFamily="2" charset="0"/>
              <a:ea typeface="Aptos" panose="020B0004020202020204" pitchFamily="34" charset="0"/>
              <a:cs typeface="Times New Roman" panose="02020603050405020304" pitchFamily="18" charset="0"/>
            </a:endParaRPr>
          </a:p>
          <a:p>
            <a:pPr marL="285750" lvl="0" indent="-285750" eaLnBrk="0" fontAlgn="base" hangingPunct="0">
              <a:spcBef>
                <a:spcPct val="0"/>
              </a:spcBef>
              <a:spcAft>
                <a:spcPct val="0"/>
              </a:spcAft>
              <a:buFont typeface="Arial" panose="020B0604020202020204" pitchFamily="34" charset="0"/>
              <a:buChar char="•"/>
            </a:pPr>
            <a:r>
              <a:rPr lang="en-IN" sz="1800" kern="100" dirty="0">
                <a:effectLst/>
                <a:latin typeface="Alegreya Sans Regular" panose="00000500000000000000" pitchFamily="2" charset="0"/>
                <a:ea typeface="Aptos" panose="020B0004020202020204" pitchFamily="34" charset="0"/>
                <a:cs typeface="Times New Roman" panose="02020603050405020304" pitchFamily="18" charset="0"/>
              </a:rPr>
              <a:t>In some cases, the functional requirements may also explicitly state what the system should not do. It describe the system function in detail, its inputs and outputs, exceptions, and so on. </a:t>
            </a:r>
          </a:p>
          <a:p>
            <a:pPr marL="285750" lvl="0" indent="-285750" eaLnBrk="0" fontAlgn="base" hangingPunct="0">
              <a:spcBef>
                <a:spcPct val="0"/>
              </a:spcBef>
              <a:spcAft>
                <a:spcPct val="0"/>
              </a:spcAft>
              <a:buFont typeface="Arial" panose="020B0604020202020204" pitchFamily="34" charset="0"/>
              <a:buChar char="•"/>
            </a:pPr>
            <a:r>
              <a:rPr lang="en-US" altLang="en-US" dirty="0">
                <a:latin typeface="Alegreya Sans Regular" panose="00000500000000000000" pitchFamily="2" charset="0"/>
              </a:rPr>
              <a:t>They are directly linked to user needs. Usually expressed as “The system shall…” statements</a:t>
            </a:r>
          </a:p>
          <a:p>
            <a:pPr lvl="0" algn="just">
              <a:lnSpc>
                <a:spcPct val="115000"/>
              </a:lnSpc>
              <a:spcAft>
                <a:spcPts val="800"/>
              </a:spcAft>
            </a:pP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8" name="Group 7">
            <a:extLst>
              <a:ext uri="{FF2B5EF4-FFF2-40B4-BE49-F238E27FC236}">
                <a16:creationId xmlns:a16="http://schemas.microsoft.com/office/drawing/2014/main" id="{8ECF38C1-86B2-69E4-299A-97E09097079A}"/>
              </a:ext>
            </a:extLst>
          </p:cNvPr>
          <p:cNvGrpSpPr/>
          <p:nvPr/>
        </p:nvGrpSpPr>
        <p:grpSpPr>
          <a:xfrm>
            <a:off x="1223806" y="351173"/>
            <a:ext cx="6820698" cy="743422"/>
            <a:chOff x="792481" y="379214"/>
            <a:chExt cx="6820698" cy="743422"/>
          </a:xfrm>
        </p:grpSpPr>
        <p:sp>
          <p:nvSpPr>
            <p:cNvPr id="5" name="TextBox 4">
              <a:extLst>
                <a:ext uri="{FF2B5EF4-FFF2-40B4-BE49-F238E27FC236}">
                  <a16:creationId xmlns:a16="http://schemas.microsoft.com/office/drawing/2014/main" id="{467B7F80-A6EA-77C1-EFE8-DD817769F0EE}"/>
                </a:ext>
              </a:extLst>
            </p:cNvPr>
            <p:cNvSpPr txBox="1"/>
            <p:nvPr/>
          </p:nvSpPr>
          <p:spPr>
            <a:xfrm>
              <a:off x="1517179" y="512398"/>
              <a:ext cx="6096000" cy="477054"/>
            </a:xfrm>
            <a:prstGeom prst="rect">
              <a:avLst/>
            </a:prstGeom>
            <a:noFill/>
          </p:spPr>
          <p:txBody>
            <a:bodyPr wrap="square">
              <a:spAutoFit/>
            </a:bodyPr>
            <a:lstStyle/>
            <a:p>
              <a:r>
                <a:rPr lang="en-IN" sz="2500" b="1" kern="100" dirty="0">
                  <a:effectLst/>
                  <a:latin typeface="Alegreya Sans Medium" panose="00000600000000000000" pitchFamily="2" charset="0"/>
                  <a:ea typeface="Aptos" panose="020B0004020202020204" pitchFamily="34" charset="0"/>
                  <a:cs typeface="Times New Roman" panose="02020603050405020304" pitchFamily="18" charset="0"/>
                </a:rPr>
                <a:t>Functional requirements </a:t>
              </a:r>
              <a:endParaRPr lang="en-IN" sz="2500" b="1" dirty="0">
                <a:latin typeface="Alegreya Sans Medium" panose="00000600000000000000" pitchFamily="2" charset="0"/>
              </a:endParaRPr>
            </a:p>
          </p:txBody>
        </p:sp>
        <p:pic>
          <p:nvPicPr>
            <p:cNvPr id="7" name="Picture 6">
              <a:extLst>
                <a:ext uri="{FF2B5EF4-FFF2-40B4-BE49-F238E27FC236}">
                  <a16:creationId xmlns:a16="http://schemas.microsoft.com/office/drawing/2014/main" id="{71D5EAE4-92BF-6AE0-E74D-8B88A62DB57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92481" y="379214"/>
              <a:ext cx="862650" cy="743422"/>
            </a:xfrm>
            <a:prstGeom prst="rect">
              <a:avLst/>
            </a:prstGeom>
          </p:spPr>
        </p:pic>
      </p:grpSp>
      <p:pic>
        <p:nvPicPr>
          <p:cNvPr id="6146" name="Picture 2">
            <a:extLst>
              <a:ext uri="{FF2B5EF4-FFF2-40B4-BE49-F238E27FC236}">
                <a16:creationId xmlns:a16="http://schemas.microsoft.com/office/drawing/2014/main" id="{D897D809-FB2E-79AB-A4C8-06400611F2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55" b="6825"/>
          <a:stretch>
            <a:fillRect/>
          </a:stretch>
        </p:blipFill>
        <p:spPr bwMode="auto">
          <a:xfrm>
            <a:off x="6096000" y="2123440"/>
            <a:ext cx="5186045" cy="372872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C4A5A096-7B72-7E14-7817-0C8DE9E813F5}"/>
              </a:ext>
            </a:extLst>
          </p:cNvPr>
          <p:cNvSpPr/>
          <p:nvPr/>
        </p:nvSpPr>
        <p:spPr>
          <a:xfrm>
            <a:off x="695960" y="961411"/>
            <a:ext cx="91440" cy="5241544"/>
          </a:xfrm>
          <a:prstGeom prst="roundRect">
            <a:avLst/>
          </a:prstGeom>
          <a:gradFill>
            <a:gsLst>
              <a:gs pos="0">
                <a:schemeClr val="tx1">
                  <a:alpha val="1000"/>
                  <a:lumMod val="99000"/>
                </a:schemeClr>
              </a:gs>
              <a:gs pos="100000">
                <a:schemeClr val="tx1">
                  <a:lumMod val="50000"/>
                  <a:lumOff val="50000"/>
                </a:schemeClr>
              </a:gs>
            </a:gsLst>
            <a:lin ang="81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E8B03F13-4D72-BF25-9FF2-E1CE617FFEF7}"/>
                  </a:ext>
                </a:extLst>
              </p:cNvPr>
              <p:cNvGraphicFramePr>
                <a:graphicFrameLocks noChangeAspect="1"/>
              </p:cNvGraphicFramePr>
              <p:nvPr>
                <p:extLst>
                  <p:ext uri="{D42A27DB-BD31-4B8C-83A1-F6EECF244321}">
                    <p14:modId xmlns:p14="http://schemas.microsoft.com/office/powerpoint/2010/main" val="1500378179"/>
                  </p:ext>
                </p:extLst>
              </p:nvPr>
            </p:nvGraphicFramePr>
            <p:xfrm>
              <a:off x="1257983" y="3897344"/>
              <a:ext cx="1381042" cy="776836"/>
            </p:xfrm>
            <a:graphic>
              <a:graphicData uri="http://schemas.microsoft.com/office/powerpoint/2016/slidezoom">
                <pslz:sldZm>
                  <pslz:sldZmObj sldId="267" cId="4175166659">
                    <pslz:zmPr id="{A0F269BF-3042-4B04-BF93-0933C856364D}" returnToParent="0" transitionDur="1000">
                      <p166:blipFill xmlns:p166="http://schemas.microsoft.com/office/powerpoint/2016/6/main">
                        <a:blip r:embed="rId4"/>
                        <a:stretch>
                          <a:fillRect/>
                        </a:stretch>
                      </p166:blipFill>
                      <p166:spPr xmlns:p166="http://schemas.microsoft.com/office/powerpoint/2016/6/main">
                        <a:xfrm>
                          <a:off x="0" y="0"/>
                          <a:ext cx="1381042" cy="776836"/>
                        </a:xfrm>
                        <a:prstGeom prst="rect">
                          <a:avLst/>
                        </a:prstGeom>
                        <a:ln w="3175">
                          <a:solidFill>
                            <a:prstClr val="ltGray"/>
                          </a:solidFill>
                        </a:ln>
                      </p166:spPr>
                    </pslz:zmPr>
                  </pslz:sldZmObj>
                </pslz:sldZm>
              </a:graphicData>
            </a:graphic>
          </p:graphicFrame>
        </mc:Choice>
        <mc:Fallback xmlns="">
          <p:pic>
            <p:nvPicPr>
              <p:cNvPr id="12" name="Slide Zoom 11">
                <a:hlinkClick r:id="rId5" action="ppaction://hlinksldjump"/>
                <a:extLst>
                  <a:ext uri="{FF2B5EF4-FFF2-40B4-BE49-F238E27FC236}">
                    <a16:creationId xmlns:a16="http://schemas.microsoft.com/office/drawing/2014/main" id="{E8B03F13-4D72-BF25-9FF2-E1CE617FFEF7}"/>
                  </a:ext>
                </a:extLst>
              </p:cNvPr>
              <p:cNvPicPr>
                <a:picLocks noGrp="1" noRot="1" noChangeAspect="1" noMove="1" noResize="1" noEditPoints="1" noAdjustHandles="1" noChangeArrowheads="1" noChangeShapeType="1"/>
              </p:cNvPicPr>
              <p:nvPr/>
            </p:nvPicPr>
            <p:blipFill>
              <a:blip r:embed="rId6"/>
              <a:stretch>
                <a:fillRect/>
              </a:stretch>
            </p:blipFill>
            <p:spPr>
              <a:xfrm>
                <a:off x="1257983" y="3897344"/>
                <a:ext cx="1381042" cy="77683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DF52FF37-0563-6C96-7811-D3B94442AA9F}"/>
                  </a:ext>
                </a:extLst>
              </p:cNvPr>
              <p:cNvGraphicFramePr>
                <a:graphicFrameLocks noChangeAspect="1"/>
              </p:cNvGraphicFramePr>
              <p:nvPr>
                <p:extLst>
                  <p:ext uri="{D42A27DB-BD31-4B8C-83A1-F6EECF244321}">
                    <p14:modId xmlns:p14="http://schemas.microsoft.com/office/powerpoint/2010/main" val="1022019860"/>
                  </p:ext>
                </p:extLst>
              </p:nvPr>
            </p:nvGraphicFramePr>
            <p:xfrm>
              <a:off x="2845987" y="3897344"/>
              <a:ext cx="1398388" cy="786593"/>
            </p:xfrm>
            <a:graphic>
              <a:graphicData uri="http://schemas.microsoft.com/office/powerpoint/2016/slidezoom">
                <pslz:sldZm>
                  <pslz:sldZmObj sldId="292" cId="3375610717">
                    <pslz:zmPr id="{B9626F76-B924-4795-BD8F-EB047D717C90}" transitionDur="1000">
                      <p166:blipFill xmlns:p166="http://schemas.microsoft.com/office/powerpoint/2016/6/main">
                        <a:blip r:embed="rId7"/>
                        <a:stretch>
                          <a:fillRect/>
                        </a:stretch>
                      </p166:blipFill>
                      <p166:spPr xmlns:p166="http://schemas.microsoft.com/office/powerpoint/2016/6/main">
                        <a:xfrm>
                          <a:off x="0" y="0"/>
                          <a:ext cx="1398388" cy="786593"/>
                        </a:xfrm>
                        <a:prstGeom prst="rect">
                          <a:avLst/>
                        </a:prstGeom>
                        <a:ln w="3175">
                          <a:solidFill>
                            <a:prstClr val="ltGray"/>
                          </a:solidFill>
                        </a:ln>
                      </p166:spPr>
                    </pslz:zmPr>
                  </pslz:sldZmObj>
                </pslz:sldZm>
              </a:graphicData>
            </a:graphic>
          </p:graphicFrame>
        </mc:Choice>
        <mc:Fallback xmlns="">
          <p:pic>
            <p:nvPicPr>
              <p:cNvPr id="4" name="Slide Zoom 3">
                <a:hlinkClick r:id="rId8" action="ppaction://hlinksldjump"/>
                <a:extLst>
                  <a:ext uri="{FF2B5EF4-FFF2-40B4-BE49-F238E27FC236}">
                    <a16:creationId xmlns:a16="http://schemas.microsoft.com/office/drawing/2014/main" id="{DF52FF37-0563-6C96-7811-D3B94442AA9F}"/>
                  </a:ext>
                </a:extLst>
              </p:cNvPr>
              <p:cNvPicPr>
                <a:picLocks noGrp="1" noRot="1" noChangeAspect="1" noMove="1" noResize="1" noEditPoints="1" noAdjustHandles="1" noChangeArrowheads="1" noChangeShapeType="1"/>
              </p:cNvPicPr>
              <p:nvPr/>
            </p:nvPicPr>
            <p:blipFill>
              <a:blip r:embed="rId9"/>
              <a:stretch>
                <a:fillRect/>
              </a:stretch>
            </p:blipFill>
            <p:spPr>
              <a:xfrm>
                <a:off x="2845987" y="3897344"/>
                <a:ext cx="1398388" cy="786593"/>
              </a:xfrm>
              <a:prstGeom prst="rect">
                <a:avLst/>
              </a:prstGeom>
              <a:ln w="3175">
                <a:solidFill>
                  <a:prstClr val="ltGray"/>
                </a:solidFill>
              </a:ln>
            </p:spPr>
          </p:pic>
        </mc:Fallback>
      </mc:AlternateContent>
    </p:spTree>
    <p:extLst>
      <p:ext uri="{BB962C8B-B14F-4D97-AF65-F5344CB8AC3E}">
        <p14:creationId xmlns:p14="http://schemas.microsoft.com/office/powerpoint/2010/main" val="2542340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422C73C-9021-9DAA-3FDF-7638D4AD0B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012" t="17262" r="4094" b="8928"/>
          <a:stretch>
            <a:fillRect/>
          </a:stretch>
        </p:blipFill>
        <p:spPr bwMode="auto">
          <a:xfrm>
            <a:off x="5435825" y="0"/>
            <a:ext cx="4503511" cy="29566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0396FE-9217-84F6-E3C3-70F56248AAD9}"/>
              </a:ext>
            </a:extLst>
          </p:cNvPr>
          <p:cNvSpPr>
            <a:spLocks noGrp="1"/>
          </p:cNvSpPr>
          <p:nvPr>
            <p:ph type="title"/>
          </p:nvPr>
        </p:nvSpPr>
        <p:spPr>
          <a:xfrm>
            <a:off x="2797400" y="1360486"/>
            <a:ext cx="2638425" cy="1239839"/>
          </a:xfrm>
        </p:spPr>
        <p:txBody>
          <a:bodyPr>
            <a:normAutofit/>
          </a:bodyPr>
          <a:lstStyle/>
          <a:p>
            <a:r>
              <a:rPr lang="en-US" sz="3000" b="1" dirty="0">
                <a:latin typeface="Alegreya Sans Medium" panose="00000600000000000000" pitchFamily="2" charset="0"/>
              </a:rPr>
              <a:t>Type of requirements</a:t>
            </a:r>
            <a:endParaRPr lang="en-IN" sz="3000" b="1" dirty="0">
              <a:latin typeface="Alegreya Sans Medium" panose="00000600000000000000" pitchFamily="2" charset="0"/>
            </a:endParaRPr>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C526C043-7965-BC18-9CDE-F6E21A4C5D59}"/>
                  </a:ext>
                </a:extLst>
              </p:cNvPr>
              <p:cNvGraphicFramePr>
                <a:graphicFrameLocks noChangeAspect="1"/>
              </p:cNvGraphicFramePr>
              <p:nvPr>
                <p:extLst>
                  <p:ext uri="{D42A27DB-BD31-4B8C-83A1-F6EECF244321}">
                    <p14:modId xmlns:p14="http://schemas.microsoft.com/office/powerpoint/2010/main" val="872782965"/>
                  </p:ext>
                </p:extLst>
              </p:nvPr>
            </p:nvGraphicFramePr>
            <p:xfrm>
              <a:off x="2797400" y="2752724"/>
              <a:ext cx="7030814" cy="3954833"/>
            </p:xfrm>
            <a:graphic>
              <a:graphicData uri="http://schemas.microsoft.com/office/powerpoint/2016/sectionzoom">
                <psez:sectionZm>
                  <psez:sectionZmObj sectionId="{50F6D2A7-751A-4CCE-8081-8098E61B30CD}">
                    <psez:zmPr id="{86BBA418-3FD4-428A-A992-035C181339D3}" transitionDur="1000" showBg="0">
                      <p166:blipFill xmlns:p166="http://schemas.microsoft.com/office/powerpoint/2016/6/main">
                        <a:blip r:embed="rId3"/>
                        <a:stretch>
                          <a:fillRect/>
                        </a:stretch>
                      </p166:blipFill>
                      <p166:spPr xmlns:p166="http://schemas.microsoft.com/office/powerpoint/2016/6/main">
                        <a:xfrm>
                          <a:off x="0" y="0"/>
                          <a:ext cx="7030814" cy="3954833"/>
                        </a:xfrm>
                        <a:prstGeom prst="rect">
                          <a:avLst/>
                        </a:prstGeom>
                      </p166:spPr>
                    </psez:zmPr>
                  </psez:sectionZmObj>
                </psez:sectionZm>
              </a:graphicData>
            </a:graphic>
          </p:graphicFrame>
        </mc:Choice>
        <mc:Fallback xmlns="">
          <p:pic>
            <p:nvPicPr>
              <p:cNvPr id="5" name="Section Zoom 4">
                <a:hlinkClick r:id="rId4" action="ppaction://hlinksldjump"/>
                <a:extLst>
                  <a:ext uri="{FF2B5EF4-FFF2-40B4-BE49-F238E27FC236}">
                    <a16:creationId xmlns:a16="http://schemas.microsoft.com/office/drawing/2014/main" id="{C526C043-7965-BC18-9CDE-F6E21A4C5D59}"/>
                  </a:ext>
                </a:extLst>
              </p:cNvPr>
              <p:cNvPicPr>
                <a:picLocks noGrp="1" noRot="1" noChangeAspect="1" noMove="1" noResize="1" noEditPoints="1" noAdjustHandles="1" noChangeArrowheads="1" noChangeShapeType="1"/>
              </p:cNvPicPr>
              <p:nvPr/>
            </p:nvPicPr>
            <p:blipFill>
              <a:blip r:embed="rId5"/>
              <a:stretch>
                <a:fillRect/>
              </a:stretch>
            </p:blipFill>
            <p:spPr>
              <a:xfrm>
                <a:off x="2797400" y="2752724"/>
                <a:ext cx="7030814" cy="3954833"/>
              </a:xfrm>
              <a:prstGeom prst="rect">
                <a:avLst/>
              </a:prstGeom>
            </p:spPr>
          </p:pic>
        </mc:Fallback>
      </mc:AlternateContent>
    </p:spTree>
    <p:extLst>
      <p:ext uri="{BB962C8B-B14F-4D97-AF65-F5344CB8AC3E}">
        <p14:creationId xmlns:p14="http://schemas.microsoft.com/office/powerpoint/2010/main" val="128945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1B2323-8B12-590B-2767-0CFA504355FC}"/>
              </a:ext>
            </a:extLst>
          </p:cNvPr>
          <p:cNvSpPr/>
          <p:nvPr/>
        </p:nvSpPr>
        <p:spPr>
          <a:xfrm>
            <a:off x="0" y="0"/>
            <a:ext cx="12192000" cy="6858000"/>
          </a:xfrm>
          <a:prstGeom prst="rect">
            <a:avLst/>
          </a:prstGeom>
          <a:gradFill>
            <a:gsLst>
              <a:gs pos="0">
                <a:schemeClr val="tx1">
                  <a:lumMod val="99000"/>
                  <a:alpha val="78000"/>
                </a:schemeClr>
              </a:gs>
              <a:gs pos="100000">
                <a:schemeClr val="tx1">
                  <a:lumMod val="99000"/>
                  <a:alpha val="51000"/>
                </a:schemeClr>
              </a:gs>
              <a:gs pos="100000">
                <a:schemeClr val="tx1">
                  <a:lumMod val="85000"/>
                  <a:lumOff val="15000"/>
                </a:schemeClr>
              </a:gs>
            </a:gsLst>
            <a:lin ang="81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4BDEEE10-4466-0C0C-800C-5119ACD68D92}"/>
              </a:ext>
            </a:extLst>
          </p:cNvPr>
          <p:cNvSpPr txBox="1"/>
          <p:nvPr/>
        </p:nvSpPr>
        <p:spPr>
          <a:xfrm>
            <a:off x="3048000" y="1171619"/>
            <a:ext cx="6096000" cy="4532395"/>
          </a:xfrm>
          <a:prstGeom prst="rect">
            <a:avLst/>
          </a:prstGeom>
          <a:noFill/>
        </p:spPr>
        <p:txBody>
          <a:bodyPr wrap="square">
            <a:spAutoFit/>
          </a:bodyPr>
          <a:lstStyle/>
          <a:p>
            <a:pPr>
              <a:lnSpc>
                <a:spcPct val="115000"/>
              </a:lnSpc>
              <a:spcAft>
                <a:spcPts val="800"/>
              </a:spcAft>
              <a:buNone/>
            </a:pPr>
            <a:r>
              <a:rPr lang="en-US" sz="2000" b="1" kern="100" dirty="0">
                <a:solidFill>
                  <a:schemeClr val="bg1"/>
                </a:solidFill>
                <a:effectLst/>
                <a:latin typeface="Alegreya Sans Medium" panose="00000600000000000000" pitchFamily="2" charset="0"/>
                <a:ea typeface="Aptos" panose="020B0004020202020204" pitchFamily="34" charset="0"/>
                <a:cs typeface="Times New Roman" panose="02020603050405020304" pitchFamily="18" charset="0"/>
              </a:rPr>
              <a:t>Example of Central city library:</a:t>
            </a:r>
            <a:endParaRPr lang="en-IN" sz="2000" b="1" kern="100" dirty="0">
              <a:solidFill>
                <a:schemeClr val="bg1"/>
              </a:solidFill>
              <a:effectLst/>
              <a:latin typeface="Alegreya Sans Medium" panose="00000600000000000000" pitchFamily="2" charset="0"/>
              <a:ea typeface="Aptos" panose="020B0004020202020204" pitchFamily="34" charset="0"/>
              <a:cs typeface="Times New Roman" panose="02020603050405020304" pitchFamily="18" charset="0"/>
            </a:endParaRPr>
          </a:p>
          <a:p>
            <a:pPr marL="342900" indent="-342900">
              <a:lnSpc>
                <a:spcPct val="115000"/>
              </a:lnSpc>
              <a:spcAft>
                <a:spcPts val="800"/>
              </a:spcAft>
              <a:buFont typeface="+mj-lt"/>
              <a:buAutoNum type="arabicPeriod"/>
            </a:pP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The user shall be able to search either all of the initial set of databases or select a subset from it. </a:t>
            </a:r>
          </a:p>
          <a:p>
            <a:pPr marL="342900" indent="-342900">
              <a:lnSpc>
                <a:spcPct val="115000"/>
              </a:lnSpc>
              <a:spcAft>
                <a:spcPts val="800"/>
              </a:spcAft>
              <a:buFont typeface="+mj-lt"/>
              <a:buAutoNum type="arabicPeriod"/>
            </a:pP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The system shall provide appropriate viewers for the user to read documents in the document store. </a:t>
            </a:r>
          </a:p>
          <a:p>
            <a:pPr marL="342900" indent="-342900">
              <a:lnSpc>
                <a:spcPct val="115000"/>
              </a:lnSpc>
              <a:spcAft>
                <a:spcPts val="800"/>
              </a:spcAft>
              <a:buFont typeface="+mj-lt"/>
              <a:buAutoNum type="arabicPeriod"/>
            </a:pP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Every order shall be allocated a unique identifier (</a:t>
            </a:r>
            <a:r>
              <a:rPr lang="en-IN" sz="1800" kern="100" dirty="0" err="1">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ORDER_iD</a:t>
            </a: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which the user shall be able to copy to the account's permanent storage area.</a:t>
            </a:r>
          </a:p>
          <a:p>
            <a:pPr>
              <a:lnSpc>
                <a:spcPct val="115000"/>
              </a:lnSpc>
              <a:spcAft>
                <a:spcPts val="800"/>
              </a:spcAft>
              <a:buNone/>
            </a:pP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 </a:t>
            </a:r>
          </a:p>
          <a:p>
            <a:pPr>
              <a:lnSpc>
                <a:spcPct val="115000"/>
              </a:lnSpc>
              <a:spcAft>
                <a:spcPts val="800"/>
              </a:spcAft>
              <a:buNone/>
            </a:pP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Problem: Imprecision in requirement</a:t>
            </a:r>
          </a:p>
          <a:p>
            <a:pPr>
              <a:lnSpc>
                <a:spcPct val="115000"/>
              </a:lnSpc>
              <a:spcAft>
                <a:spcPts val="800"/>
              </a:spcAft>
              <a:buNone/>
            </a:pPr>
            <a:r>
              <a:rPr lang="en-IN" sz="1800" kern="100" dirty="0">
                <a:solidFill>
                  <a:schemeClr val="bg1"/>
                </a:solidFill>
                <a:effectLst/>
                <a:latin typeface="Alegreya Sans Regular" panose="00000500000000000000" pitchFamily="2" charset="0"/>
                <a:ea typeface="Aptos" panose="020B0004020202020204" pitchFamily="34" charset="0"/>
                <a:cs typeface="Times New Roman" panose="02020603050405020304" pitchFamily="18" charset="0"/>
              </a:rPr>
              <a:t>It should be complete and consistent(Requirements should not have contradictory meaning)</a:t>
            </a:r>
          </a:p>
        </p:txBody>
      </p:sp>
    </p:spTree>
    <p:extLst>
      <p:ext uri="{BB962C8B-B14F-4D97-AF65-F5344CB8AC3E}">
        <p14:creationId xmlns:p14="http://schemas.microsoft.com/office/powerpoint/2010/main" val="4175166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EE41FD52-01A4-E2ED-DCE0-B47AAC63F9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19" t="33750" r="10166" b="22083"/>
          <a:stretch>
            <a:fillRect/>
          </a:stretch>
        </p:blipFill>
        <p:spPr bwMode="auto">
          <a:xfrm>
            <a:off x="3180082" y="2621280"/>
            <a:ext cx="5191760" cy="16154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8D25B0A-A80C-BB16-D67E-10561854BD48}"/>
              </a:ext>
            </a:extLst>
          </p:cNvPr>
          <p:cNvSpPr txBox="1"/>
          <p:nvPr/>
        </p:nvSpPr>
        <p:spPr>
          <a:xfrm>
            <a:off x="7995920" y="1759307"/>
            <a:ext cx="3810000" cy="4247317"/>
          </a:xfrm>
          <a:prstGeom prst="rect">
            <a:avLst/>
          </a:prstGeom>
          <a:noFill/>
        </p:spPr>
        <p:txBody>
          <a:bodyPr wrap="square">
            <a:spAutoFit/>
          </a:bodyPr>
          <a:lstStyle/>
          <a:p>
            <a:pPr marL="342900" indent="-342900" algn="r" rtl="0">
              <a:buFont typeface="+mj-lt"/>
              <a:buAutoNum type="arabicPeriod"/>
            </a:pPr>
            <a:r>
              <a:rPr lang="en-US" dirty="0">
                <a:latin typeface="Alegreya Sans Regular" panose="00000500000000000000" pitchFamily="2" charset="0"/>
              </a:rPr>
              <a:t>A type of system constraint that specifies how the system should behave rather than what it should do.</a:t>
            </a:r>
          </a:p>
          <a:p>
            <a:pPr marL="342900" indent="-342900" algn="r" rtl="0">
              <a:buFont typeface="+mj-lt"/>
              <a:buAutoNum type="arabicPeriod"/>
            </a:pPr>
            <a:endParaRPr lang="en-US" dirty="0">
              <a:latin typeface="Alegreya Sans Regular" panose="00000500000000000000" pitchFamily="2" charset="0"/>
            </a:endParaRPr>
          </a:p>
          <a:p>
            <a:pPr marL="342900" indent="-342900" algn="r" rtl="0">
              <a:buFont typeface="+mj-lt"/>
              <a:buAutoNum type="arabicPeriod"/>
            </a:pPr>
            <a:r>
              <a:rPr lang="en-US" dirty="0">
                <a:latin typeface="Alegreya Sans Regular" panose="00000500000000000000" pitchFamily="2" charset="0"/>
              </a:rPr>
              <a:t>Defines quality attributes such as performance, security, reliability, usability, scalability, etc.</a:t>
            </a:r>
          </a:p>
          <a:p>
            <a:pPr marL="342900" indent="-342900" algn="r" rtl="0">
              <a:buFont typeface="+mj-lt"/>
              <a:buAutoNum type="arabicPeriod"/>
            </a:pPr>
            <a:endParaRPr lang="en-US" dirty="0">
              <a:latin typeface="Alegreya Sans Regular" panose="00000500000000000000" pitchFamily="2" charset="0"/>
            </a:endParaRPr>
          </a:p>
          <a:p>
            <a:pPr marL="342900" indent="-342900" algn="r" rtl="0">
              <a:buFont typeface="+mj-lt"/>
              <a:buAutoNum type="arabicPeriod"/>
            </a:pPr>
            <a:r>
              <a:rPr lang="en-US" dirty="0">
                <a:latin typeface="Alegreya Sans Regular" panose="00000500000000000000" pitchFamily="2" charset="0"/>
              </a:rPr>
              <a:t>Written in a more technical and measurable way.</a:t>
            </a:r>
          </a:p>
          <a:p>
            <a:pPr marL="342900" indent="-342900" algn="r" rtl="0">
              <a:buFont typeface="+mj-lt"/>
              <a:buAutoNum type="arabicPeriod"/>
            </a:pPr>
            <a:endParaRPr lang="en-US" dirty="0">
              <a:latin typeface="Alegreya Sans Regular" panose="00000500000000000000" pitchFamily="2" charset="0"/>
            </a:endParaRPr>
          </a:p>
          <a:p>
            <a:pPr marL="342900" indent="-342900" algn="r" rtl="0">
              <a:buFont typeface="+mj-lt"/>
              <a:buAutoNum type="arabicPeriod"/>
            </a:pPr>
            <a:r>
              <a:rPr lang="en-US" dirty="0">
                <a:latin typeface="Alegreya Sans Regular" panose="00000500000000000000" pitchFamily="2" charset="0"/>
              </a:rPr>
              <a:t>Example: </a:t>
            </a:r>
            <a:r>
              <a:rPr lang="en-US" i="1" dirty="0">
                <a:latin typeface="Alegreya Sans Regular" panose="00000500000000000000" pitchFamily="2" charset="0"/>
              </a:rPr>
              <a:t>“The login process should take less than 2 seconds for 95% of users.”</a:t>
            </a:r>
            <a:endParaRPr lang="en-US" dirty="0">
              <a:latin typeface="Alegreya Sans Regular" panose="00000500000000000000" pitchFamily="2" charset="0"/>
            </a:endParaRPr>
          </a:p>
        </p:txBody>
      </p:sp>
      <p:sp>
        <p:nvSpPr>
          <p:cNvPr id="5" name="TextBox 4">
            <a:extLst>
              <a:ext uri="{FF2B5EF4-FFF2-40B4-BE49-F238E27FC236}">
                <a16:creationId xmlns:a16="http://schemas.microsoft.com/office/drawing/2014/main" id="{9EA1D965-BF02-6ABD-806B-391C926FB6B3}"/>
              </a:ext>
            </a:extLst>
          </p:cNvPr>
          <p:cNvSpPr txBox="1"/>
          <p:nvPr/>
        </p:nvSpPr>
        <p:spPr>
          <a:xfrm>
            <a:off x="386080" y="1759307"/>
            <a:ext cx="3434080" cy="4524315"/>
          </a:xfrm>
          <a:prstGeom prst="rect">
            <a:avLst/>
          </a:prstGeom>
          <a:noFill/>
        </p:spPr>
        <p:txBody>
          <a:bodyPr wrap="square">
            <a:spAutoFit/>
          </a:bodyPr>
          <a:lstStyle/>
          <a:p>
            <a:pPr marL="342900" indent="-342900" rtl="0">
              <a:buFont typeface="+mj-lt"/>
              <a:buAutoNum type="arabicPeriod"/>
            </a:pPr>
            <a:r>
              <a:rPr lang="en-US" dirty="0">
                <a:latin typeface="Alegreya Sans Regular" panose="00000500000000000000" pitchFamily="2" charset="0"/>
              </a:rPr>
              <a:t>A high-level, natural language statement (with diagrams if needed) describing what services or features the system should provide.</a:t>
            </a:r>
          </a:p>
          <a:p>
            <a:pPr marL="342900" indent="-342900" rtl="0">
              <a:buFont typeface="+mj-lt"/>
              <a:buAutoNum type="arabicPeriod"/>
            </a:pPr>
            <a:endParaRPr lang="en-US" dirty="0">
              <a:latin typeface="Alegreya Sans Regular" panose="00000500000000000000" pitchFamily="2" charset="0"/>
            </a:endParaRPr>
          </a:p>
          <a:p>
            <a:pPr marL="342900" indent="-342900" rtl="0">
              <a:buFont typeface="+mj-lt"/>
              <a:buAutoNum type="arabicPeriod"/>
            </a:pPr>
            <a:r>
              <a:rPr lang="en-US" dirty="0">
                <a:latin typeface="Alegreya Sans Regular" panose="00000500000000000000" pitchFamily="2" charset="0"/>
              </a:rPr>
              <a:t>Written for end-users and customers (non-technical stakeholders).</a:t>
            </a:r>
          </a:p>
          <a:p>
            <a:pPr marL="342900" indent="-342900" rtl="0">
              <a:buFont typeface="+mj-lt"/>
              <a:buAutoNum type="arabicPeriod"/>
            </a:pPr>
            <a:endParaRPr lang="en-US" dirty="0">
              <a:latin typeface="Alegreya Sans Regular" panose="00000500000000000000" pitchFamily="2" charset="0"/>
            </a:endParaRPr>
          </a:p>
          <a:p>
            <a:pPr marL="342900" indent="-342900" rtl="0">
              <a:buFont typeface="+mj-lt"/>
              <a:buAutoNum type="arabicPeriod"/>
            </a:pPr>
            <a:r>
              <a:rPr lang="en-US" dirty="0">
                <a:latin typeface="Alegreya Sans Regular" panose="00000500000000000000" pitchFamily="2" charset="0"/>
              </a:rPr>
              <a:t>Focuses on what the user expects from the system.</a:t>
            </a:r>
          </a:p>
          <a:p>
            <a:pPr marL="342900" indent="-342900" rtl="0">
              <a:buFont typeface="+mj-lt"/>
              <a:buAutoNum type="arabicPeriod"/>
            </a:pPr>
            <a:endParaRPr lang="en-US" dirty="0">
              <a:latin typeface="Alegreya Sans Regular" panose="00000500000000000000" pitchFamily="2" charset="0"/>
            </a:endParaRPr>
          </a:p>
          <a:p>
            <a:pPr marL="342900" indent="-342900" rtl="0">
              <a:buFont typeface="+mj-lt"/>
              <a:buAutoNum type="arabicPeriod"/>
            </a:pPr>
            <a:r>
              <a:rPr lang="en-US" dirty="0">
                <a:latin typeface="Alegreya Sans Regular" panose="00000500000000000000" pitchFamily="2" charset="0"/>
              </a:rPr>
              <a:t>Example: </a:t>
            </a:r>
            <a:r>
              <a:rPr lang="en-US" i="1" dirty="0">
                <a:latin typeface="Alegreya Sans Regular" panose="00000500000000000000" pitchFamily="2" charset="0"/>
              </a:rPr>
              <a:t>“The system should allow students to log in using their university ID.”</a:t>
            </a:r>
            <a:endParaRPr lang="en-US" dirty="0">
              <a:latin typeface="Alegreya Sans Regular" panose="00000500000000000000" pitchFamily="2" charset="0"/>
            </a:endParaRPr>
          </a:p>
        </p:txBody>
      </p:sp>
      <p:sp>
        <p:nvSpPr>
          <p:cNvPr id="6" name="Title 5">
            <a:extLst>
              <a:ext uri="{FF2B5EF4-FFF2-40B4-BE49-F238E27FC236}">
                <a16:creationId xmlns:a16="http://schemas.microsoft.com/office/drawing/2014/main" id="{29EEB8E1-BA41-5A3B-4179-D5791AAB1D61}"/>
              </a:ext>
            </a:extLst>
          </p:cNvPr>
          <p:cNvSpPr>
            <a:spLocks noGrp="1"/>
          </p:cNvSpPr>
          <p:nvPr>
            <p:ph type="title"/>
          </p:nvPr>
        </p:nvSpPr>
        <p:spPr>
          <a:xfrm>
            <a:off x="1104900" y="324485"/>
            <a:ext cx="9799320" cy="1325563"/>
          </a:xfrm>
        </p:spPr>
        <p:txBody>
          <a:bodyPr>
            <a:normAutofit/>
          </a:bodyPr>
          <a:lstStyle/>
          <a:p>
            <a:r>
              <a:rPr lang="en-US" sz="3000" b="1" dirty="0">
                <a:latin typeface="Alegreya Sans Medium" panose="00000600000000000000" pitchFamily="2" charset="0"/>
              </a:rPr>
              <a:t>Difference between Functional and Non-Functional Requirement</a:t>
            </a:r>
            <a:endParaRPr lang="en-IN" sz="3000" b="1" dirty="0">
              <a:latin typeface="Alegreya Sans Medium" panose="00000600000000000000" pitchFamily="2" charset="0"/>
            </a:endParaRPr>
          </a:p>
        </p:txBody>
      </p:sp>
    </p:spTree>
    <p:extLst>
      <p:ext uri="{BB962C8B-B14F-4D97-AF65-F5344CB8AC3E}">
        <p14:creationId xmlns:p14="http://schemas.microsoft.com/office/powerpoint/2010/main" val="2768315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596E0-0DDB-F659-905F-8C7222A01EDB}"/>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FCA17DB1-85B3-61A3-FB46-BF7BEE7212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389" b="6667"/>
          <a:stretch>
            <a:fillRect/>
          </a:stretch>
        </p:blipFill>
        <p:spPr bwMode="auto">
          <a:xfrm>
            <a:off x="3354737" y="-2507"/>
            <a:ext cx="8837263" cy="68605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90C80ECE-2AA9-6F44-F0A9-6A7809216A24}"/>
              </a:ext>
            </a:extLst>
          </p:cNvPr>
          <p:cNvSpPr>
            <a:spLocks noGrp="1"/>
          </p:cNvSpPr>
          <p:nvPr>
            <p:ph type="title"/>
          </p:nvPr>
        </p:nvSpPr>
        <p:spPr>
          <a:xfrm>
            <a:off x="238125" y="2764964"/>
            <a:ext cx="4019550" cy="1325563"/>
          </a:xfrm>
        </p:spPr>
        <p:txBody>
          <a:bodyPr>
            <a:normAutofit/>
          </a:bodyPr>
          <a:lstStyle/>
          <a:p>
            <a:r>
              <a:rPr lang="en-US" sz="2800" dirty="0">
                <a:latin typeface="Alegreya Sans Medium" panose="00000600000000000000" pitchFamily="2" charset="0"/>
              </a:rPr>
              <a:t>Difference between Functional and User requirements</a:t>
            </a:r>
            <a:endParaRPr lang="en-IN" sz="2800" dirty="0">
              <a:latin typeface="Alegreya Sans Medium" panose="00000600000000000000" pitchFamily="2" charset="0"/>
            </a:endParaRPr>
          </a:p>
        </p:txBody>
      </p:sp>
    </p:spTree>
    <p:extLst>
      <p:ext uri="{BB962C8B-B14F-4D97-AF65-F5344CB8AC3E}">
        <p14:creationId xmlns:p14="http://schemas.microsoft.com/office/powerpoint/2010/main" val="3375610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ED2ABCED-FA62-97A3-6639-BC74EADBB5A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1FD987F-C360-27A3-8677-44CB3896681C}"/>
              </a:ext>
            </a:extLst>
          </p:cNvPr>
          <p:cNvSpPr/>
          <p:nvPr/>
        </p:nvSpPr>
        <p:spPr>
          <a:xfrm>
            <a:off x="416560" y="274320"/>
            <a:ext cx="11480800" cy="63195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9929C1AD-56F3-279A-8043-7EBCAA363627}"/>
              </a:ext>
            </a:extLst>
          </p:cNvPr>
          <p:cNvSpPr txBox="1"/>
          <p:nvPr/>
        </p:nvSpPr>
        <p:spPr>
          <a:xfrm>
            <a:off x="1223806" y="1189736"/>
            <a:ext cx="10673554" cy="2031325"/>
          </a:xfrm>
          <a:prstGeom prst="rect">
            <a:avLst/>
          </a:prstGeom>
          <a:noFill/>
        </p:spPr>
        <p:txBody>
          <a:bodyPr wrap="square">
            <a:spAutoFit/>
          </a:bodyPr>
          <a:lstStyle/>
          <a:p>
            <a:pPr marL="285750" indent="-285750">
              <a:buFont typeface="Arial" panose="020B0604020202020204" pitchFamily="34" charset="0"/>
              <a:buChar char="•"/>
            </a:pPr>
            <a:r>
              <a:rPr lang="en-IN" dirty="0">
                <a:latin typeface="Alegreya Sans Regular" panose="00000500000000000000" pitchFamily="2" charset="0"/>
              </a:rPr>
              <a:t>These are constraints on the services or functions offered by the system. </a:t>
            </a:r>
          </a:p>
          <a:p>
            <a:pPr marL="285750" indent="-285750">
              <a:buFont typeface="Arial" panose="020B0604020202020204" pitchFamily="34" charset="0"/>
              <a:buChar char="•"/>
            </a:pPr>
            <a:r>
              <a:rPr lang="en-IN" dirty="0">
                <a:latin typeface="Alegreya Sans Regular" panose="00000500000000000000" pitchFamily="2" charset="0"/>
              </a:rPr>
              <a:t>They include timing constraints, constraints on the development process and standards. Non-functional requirements often apply to the system as a whole. </a:t>
            </a:r>
          </a:p>
          <a:p>
            <a:pPr marL="285750" indent="-285750">
              <a:buFont typeface="Arial" panose="020B0604020202020204" pitchFamily="34" charset="0"/>
              <a:buChar char="•"/>
            </a:pPr>
            <a:r>
              <a:rPr lang="en-IN" dirty="0">
                <a:latin typeface="Alegreya Sans Regular" panose="00000500000000000000" pitchFamily="2" charset="0"/>
              </a:rPr>
              <a:t>They do not usually just apply to individual system features or services.</a:t>
            </a:r>
            <a:r>
              <a:rPr lang="en-US" dirty="0">
                <a:latin typeface="Alegreya Sans Regular" panose="00000500000000000000" pitchFamily="2" charset="0"/>
              </a:rPr>
              <a:t> </a:t>
            </a:r>
          </a:p>
          <a:p>
            <a:pPr marL="285750" indent="-285750">
              <a:buFont typeface="Arial" panose="020B0604020202020204" pitchFamily="34" charset="0"/>
              <a:buChar char="•"/>
            </a:pPr>
            <a:r>
              <a:rPr lang="en-US" dirty="0">
                <a:latin typeface="Alegreya Sans Regular" panose="00000500000000000000" pitchFamily="2" charset="0"/>
              </a:rPr>
              <a:t>They are more important than functional requirements. </a:t>
            </a:r>
          </a:p>
          <a:p>
            <a:pPr marL="285750" indent="-285750">
              <a:buFont typeface="Arial" panose="020B0604020202020204" pitchFamily="34" charset="0"/>
              <a:buChar char="•"/>
            </a:pPr>
            <a:r>
              <a:rPr lang="en-US" dirty="0">
                <a:latin typeface="Alegreya Sans Regular" panose="00000500000000000000" pitchFamily="2" charset="0"/>
              </a:rPr>
              <a:t>They are constraints or quality standards rather than features.</a:t>
            </a:r>
            <a:endParaRPr lang="en-IN" dirty="0">
              <a:latin typeface="Alegreya Sans Regular" panose="00000500000000000000" pitchFamily="2" charset="0"/>
            </a:endParaRPr>
          </a:p>
          <a:p>
            <a:pPr lvl="0"/>
            <a:endParaRPr lang="en-IN" dirty="0">
              <a:latin typeface="Alegreya Sans Regular" panose="00000500000000000000" pitchFamily="2" charset="0"/>
            </a:endParaRPr>
          </a:p>
        </p:txBody>
      </p:sp>
      <p:grpSp>
        <p:nvGrpSpPr>
          <p:cNvPr id="8" name="Group 7">
            <a:extLst>
              <a:ext uri="{FF2B5EF4-FFF2-40B4-BE49-F238E27FC236}">
                <a16:creationId xmlns:a16="http://schemas.microsoft.com/office/drawing/2014/main" id="{6AA2C755-0AEC-6038-38DA-20F535AC6F6B}"/>
              </a:ext>
            </a:extLst>
          </p:cNvPr>
          <p:cNvGrpSpPr/>
          <p:nvPr/>
        </p:nvGrpSpPr>
        <p:grpSpPr>
          <a:xfrm>
            <a:off x="1223806" y="351173"/>
            <a:ext cx="6820698" cy="743422"/>
            <a:chOff x="792481" y="379214"/>
            <a:chExt cx="6820698" cy="743422"/>
          </a:xfrm>
        </p:grpSpPr>
        <p:sp>
          <p:nvSpPr>
            <p:cNvPr id="5" name="TextBox 4">
              <a:extLst>
                <a:ext uri="{FF2B5EF4-FFF2-40B4-BE49-F238E27FC236}">
                  <a16:creationId xmlns:a16="http://schemas.microsoft.com/office/drawing/2014/main" id="{86315A5C-5A37-FEF3-4EE6-06BD7F93E265}"/>
                </a:ext>
              </a:extLst>
            </p:cNvPr>
            <p:cNvSpPr txBox="1"/>
            <p:nvPr/>
          </p:nvSpPr>
          <p:spPr>
            <a:xfrm>
              <a:off x="1517179" y="512398"/>
              <a:ext cx="6096000" cy="477054"/>
            </a:xfrm>
            <a:prstGeom prst="rect">
              <a:avLst/>
            </a:prstGeom>
            <a:noFill/>
          </p:spPr>
          <p:txBody>
            <a:bodyPr wrap="square">
              <a:spAutoFit/>
            </a:bodyPr>
            <a:lstStyle/>
            <a:p>
              <a:r>
                <a:rPr lang="en-IN" sz="2500" b="1" kern="100" dirty="0">
                  <a:latin typeface="Alegreya Sans Medium" panose="00000600000000000000" pitchFamily="2" charset="0"/>
                  <a:ea typeface="Aptos" panose="020B0004020202020204" pitchFamily="34" charset="0"/>
                  <a:cs typeface="Times New Roman" panose="02020603050405020304" pitchFamily="18" charset="0"/>
                </a:rPr>
                <a:t>Non f</a:t>
              </a:r>
              <a:r>
                <a:rPr lang="en-IN" sz="2500" b="1" kern="100" dirty="0">
                  <a:effectLst/>
                  <a:latin typeface="Alegreya Sans Medium" panose="00000600000000000000" pitchFamily="2" charset="0"/>
                  <a:ea typeface="Aptos" panose="020B0004020202020204" pitchFamily="34" charset="0"/>
                  <a:cs typeface="Times New Roman" panose="02020603050405020304" pitchFamily="18" charset="0"/>
                </a:rPr>
                <a:t>unctional requirements </a:t>
              </a:r>
              <a:endParaRPr lang="en-IN" sz="2500" b="1" dirty="0">
                <a:latin typeface="Alegreya Sans Medium" panose="00000600000000000000" pitchFamily="2" charset="0"/>
              </a:endParaRPr>
            </a:p>
          </p:txBody>
        </p:sp>
        <p:pic>
          <p:nvPicPr>
            <p:cNvPr id="7" name="Picture 6">
              <a:extLst>
                <a:ext uri="{FF2B5EF4-FFF2-40B4-BE49-F238E27FC236}">
                  <a16:creationId xmlns:a16="http://schemas.microsoft.com/office/drawing/2014/main" id="{D9B727CF-45BB-52FC-7D19-BD97FD4F885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92481" y="379214"/>
              <a:ext cx="862650" cy="743422"/>
            </a:xfrm>
            <a:prstGeom prst="rect">
              <a:avLst/>
            </a:prstGeom>
          </p:spPr>
        </p:pic>
      </p:grpSp>
      <p:sp>
        <p:nvSpPr>
          <p:cNvPr id="9" name="Rectangle: Rounded Corners 8">
            <a:extLst>
              <a:ext uri="{FF2B5EF4-FFF2-40B4-BE49-F238E27FC236}">
                <a16:creationId xmlns:a16="http://schemas.microsoft.com/office/drawing/2014/main" id="{409CE050-F13D-B37D-971B-2E00EA80250A}"/>
              </a:ext>
            </a:extLst>
          </p:cNvPr>
          <p:cNvSpPr/>
          <p:nvPr/>
        </p:nvSpPr>
        <p:spPr>
          <a:xfrm>
            <a:off x="695960" y="961411"/>
            <a:ext cx="91440" cy="5241544"/>
          </a:xfrm>
          <a:prstGeom prst="roundRect">
            <a:avLst/>
          </a:prstGeom>
          <a:gradFill>
            <a:gsLst>
              <a:gs pos="0">
                <a:schemeClr val="tx1">
                  <a:alpha val="1000"/>
                  <a:lumMod val="99000"/>
                </a:schemeClr>
              </a:gs>
              <a:gs pos="100000">
                <a:schemeClr val="tx1">
                  <a:lumMod val="50000"/>
                  <a:lumOff val="50000"/>
                </a:schemeClr>
              </a:gs>
            </a:gsLst>
            <a:lin ang="81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170" name="Picture 2">
            <a:extLst>
              <a:ext uri="{FF2B5EF4-FFF2-40B4-BE49-F238E27FC236}">
                <a16:creationId xmlns:a16="http://schemas.microsoft.com/office/drawing/2014/main" id="{3E15EAD5-4EF1-7CB0-400C-4AD5001128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119"/>
          <a:stretch>
            <a:fillRect/>
          </a:stretch>
        </p:blipFill>
        <p:spPr bwMode="auto">
          <a:xfrm>
            <a:off x="2024943" y="3221061"/>
            <a:ext cx="9071280" cy="3755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179E1041-4527-1979-4400-B5CA7C4A55FE}"/>
                  </a:ext>
                </a:extLst>
              </p:cNvPr>
              <p:cNvGraphicFramePr>
                <a:graphicFrameLocks noChangeAspect="1"/>
              </p:cNvGraphicFramePr>
              <p:nvPr>
                <p:extLst>
                  <p:ext uri="{D42A27DB-BD31-4B8C-83A1-F6EECF244321}">
                    <p14:modId xmlns:p14="http://schemas.microsoft.com/office/powerpoint/2010/main" val="2317345781"/>
                  </p:ext>
                </p:extLst>
              </p:nvPr>
            </p:nvGraphicFramePr>
            <p:xfrm>
              <a:off x="4084084" y="4476198"/>
              <a:ext cx="766670" cy="431252"/>
            </p:xfrm>
            <a:graphic>
              <a:graphicData uri="http://schemas.microsoft.com/office/powerpoint/2016/slidezoom">
                <pslz:sldZm>
                  <pslz:sldZmObj sldId="293" cId="1210729452">
                    <pslz:zmPr id="{85F728EE-A6D6-4EDA-9B38-2EEB5E0249F9}" returnToParent="0" transitionDur="1000" showBg="0">
                      <p166:blipFill xmlns:p166="http://schemas.microsoft.com/office/powerpoint/2016/6/main">
                        <a:blip r:embed="rId4"/>
                        <a:stretch>
                          <a:fillRect/>
                        </a:stretch>
                      </p166:blipFill>
                      <p166:spPr xmlns:p166="http://schemas.microsoft.com/office/powerpoint/2016/6/main">
                        <a:xfrm>
                          <a:off x="0" y="0"/>
                          <a:ext cx="766670" cy="431252"/>
                        </a:xfrm>
                        <a:prstGeom prst="rect">
                          <a:avLst/>
                        </a:prstGeom>
                      </p166:spPr>
                    </pslz:zmPr>
                  </pslz:sldZmObj>
                </pslz:sldZm>
              </a:graphicData>
            </a:graphic>
          </p:graphicFrame>
        </mc:Choice>
        <mc:Fallback xmlns="">
          <p:pic>
            <p:nvPicPr>
              <p:cNvPr id="10" name="Slide Zoom 9">
                <a:hlinkClick r:id="rId5" action="ppaction://hlinksldjump"/>
                <a:extLst>
                  <a:ext uri="{FF2B5EF4-FFF2-40B4-BE49-F238E27FC236}">
                    <a16:creationId xmlns:a16="http://schemas.microsoft.com/office/drawing/2014/main" id="{179E1041-4527-1979-4400-B5CA7C4A55FE}"/>
                  </a:ext>
                </a:extLst>
              </p:cNvPr>
              <p:cNvPicPr>
                <a:picLocks noGrp="1" noRot="1" noChangeAspect="1" noMove="1" noResize="1" noEditPoints="1" noAdjustHandles="1" noChangeArrowheads="1" noChangeShapeType="1"/>
              </p:cNvPicPr>
              <p:nvPr/>
            </p:nvPicPr>
            <p:blipFill>
              <a:blip r:embed="rId6"/>
              <a:stretch>
                <a:fillRect/>
              </a:stretch>
            </p:blipFill>
            <p:spPr>
              <a:xfrm>
                <a:off x="4084084" y="4476198"/>
                <a:ext cx="766670" cy="43125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FC7C1EC5-3EDB-E0A8-4046-3E280E0F5FB4}"/>
                  </a:ext>
                </a:extLst>
              </p:cNvPr>
              <p:cNvGraphicFramePr>
                <a:graphicFrameLocks noChangeAspect="1"/>
              </p:cNvGraphicFramePr>
              <p:nvPr>
                <p:extLst>
                  <p:ext uri="{D42A27DB-BD31-4B8C-83A1-F6EECF244321}">
                    <p14:modId xmlns:p14="http://schemas.microsoft.com/office/powerpoint/2010/main" val="158994774"/>
                  </p:ext>
                </p:extLst>
              </p:nvPr>
            </p:nvGraphicFramePr>
            <p:xfrm>
              <a:off x="6361500" y="4589946"/>
              <a:ext cx="401250" cy="225703"/>
            </p:xfrm>
            <a:graphic>
              <a:graphicData uri="http://schemas.microsoft.com/office/powerpoint/2016/slidezoom">
                <pslz:sldZm>
                  <pslz:sldZmObj sldId="294" cId="2903500719">
                    <pslz:zmPr id="{B6F54FD0-0E8F-4410-B143-ED876E48CAE0}" returnToParent="0" transitionDur="1000" showBg="0">
                      <p166:blipFill xmlns:p166="http://schemas.microsoft.com/office/powerpoint/2016/6/main">
                        <a:blip r:embed="rId7"/>
                        <a:stretch>
                          <a:fillRect/>
                        </a:stretch>
                      </p166:blipFill>
                      <p166:spPr xmlns:p166="http://schemas.microsoft.com/office/powerpoint/2016/6/main">
                        <a:xfrm>
                          <a:off x="0" y="0"/>
                          <a:ext cx="401250" cy="225703"/>
                        </a:xfrm>
                        <a:prstGeom prst="rect">
                          <a:avLst/>
                        </a:prstGeom>
                      </p166:spPr>
                    </pslz:zmPr>
                  </pslz:sldZmObj>
                </pslz:sldZm>
              </a:graphicData>
            </a:graphic>
          </p:graphicFrame>
        </mc:Choice>
        <mc:Fallback xmlns="">
          <p:pic>
            <p:nvPicPr>
              <p:cNvPr id="12" name="Slide Zoom 11">
                <a:hlinkClick r:id="rId8" action="ppaction://hlinksldjump"/>
                <a:extLst>
                  <a:ext uri="{FF2B5EF4-FFF2-40B4-BE49-F238E27FC236}">
                    <a16:creationId xmlns:a16="http://schemas.microsoft.com/office/drawing/2014/main" id="{FC7C1EC5-3EDB-E0A8-4046-3E280E0F5FB4}"/>
                  </a:ext>
                </a:extLst>
              </p:cNvPr>
              <p:cNvPicPr>
                <a:picLocks noGrp="1" noRot="1" noChangeAspect="1" noMove="1" noResize="1" noEditPoints="1" noAdjustHandles="1" noChangeArrowheads="1" noChangeShapeType="1"/>
              </p:cNvPicPr>
              <p:nvPr/>
            </p:nvPicPr>
            <p:blipFill>
              <a:blip r:embed="rId9"/>
              <a:stretch>
                <a:fillRect/>
              </a:stretch>
            </p:blipFill>
            <p:spPr>
              <a:xfrm>
                <a:off x="6361500" y="4589946"/>
                <a:ext cx="401250" cy="225703"/>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2DDB0EF4-7A3B-663C-281D-E6C776DF78A2}"/>
                  </a:ext>
                </a:extLst>
              </p:cNvPr>
              <p:cNvGraphicFramePr>
                <a:graphicFrameLocks noChangeAspect="1"/>
              </p:cNvGraphicFramePr>
              <p:nvPr>
                <p:extLst>
                  <p:ext uri="{D42A27DB-BD31-4B8C-83A1-F6EECF244321}">
                    <p14:modId xmlns:p14="http://schemas.microsoft.com/office/powerpoint/2010/main" val="214034253"/>
                  </p:ext>
                </p:extLst>
              </p:nvPr>
            </p:nvGraphicFramePr>
            <p:xfrm>
              <a:off x="8467457" y="4470998"/>
              <a:ext cx="392579" cy="220826"/>
            </p:xfrm>
            <a:graphic>
              <a:graphicData uri="http://schemas.microsoft.com/office/powerpoint/2016/slidezoom">
                <pslz:sldZm>
                  <pslz:sldZmObj sldId="310" cId="3496954707">
                    <pslz:zmPr id="{35ED5002-E910-43FB-8439-F96938DF7AD0}" transitionDur="1000" showBg="0">
                      <p166:blipFill xmlns:p166="http://schemas.microsoft.com/office/powerpoint/2016/6/main">
                        <a:blip r:embed="rId10"/>
                        <a:stretch>
                          <a:fillRect/>
                        </a:stretch>
                      </p166:blipFill>
                      <p166:spPr xmlns:p166="http://schemas.microsoft.com/office/powerpoint/2016/6/main">
                        <a:xfrm>
                          <a:off x="0" y="0"/>
                          <a:ext cx="392579" cy="220826"/>
                        </a:xfrm>
                        <a:prstGeom prst="rect">
                          <a:avLst/>
                        </a:prstGeom>
                      </p166:spPr>
                    </pslz:zmPr>
                  </pslz:sldZmObj>
                </pslz:sldZm>
              </a:graphicData>
            </a:graphic>
          </p:graphicFrame>
        </mc:Choice>
        <mc:Fallback xmlns="">
          <p:pic>
            <p:nvPicPr>
              <p:cNvPr id="16" name="Slide Zoom 15">
                <a:hlinkClick r:id="rId11" action="ppaction://hlinksldjump"/>
                <a:extLst>
                  <a:ext uri="{FF2B5EF4-FFF2-40B4-BE49-F238E27FC236}">
                    <a16:creationId xmlns:a16="http://schemas.microsoft.com/office/drawing/2014/main" id="{2DDB0EF4-7A3B-663C-281D-E6C776DF78A2}"/>
                  </a:ext>
                </a:extLst>
              </p:cNvPr>
              <p:cNvPicPr>
                <a:picLocks noGrp="1" noRot="1" noChangeAspect="1" noMove="1" noResize="1" noEditPoints="1" noAdjustHandles="1" noChangeArrowheads="1" noChangeShapeType="1"/>
              </p:cNvPicPr>
              <p:nvPr/>
            </p:nvPicPr>
            <p:blipFill>
              <a:blip r:embed="rId12"/>
              <a:stretch>
                <a:fillRect/>
              </a:stretch>
            </p:blipFill>
            <p:spPr>
              <a:xfrm>
                <a:off x="8467457" y="4470998"/>
                <a:ext cx="392579" cy="220826"/>
              </a:xfrm>
              <a:prstGeom prst="rect">
                <a:avLst/>
              </a:prstGeom>
            </p:spPr>
          </p:pic>
        </mc:Fallback>
      </mc:AlternateContent>
    </p:spTree>
    <p:extLst>
      <p:ext uri="{BB962C8B-B14F-4D97-AF65-F5344CB8AC3E}">
        <p14:creationId xmlns:p14="http://schemas.microsoft.com/office/powerpoint/2010/main" val="1739533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F09D18-9A19-A381-A2B7-2785E6DAE24B}"/>
              </a:ext>
            </a:extLst>
          </p:cNvPr>
          <p:cNvSpPr>
            <a:spLocks noChangeArrowheads="1"/>
          </p:cNvSpPr>
          <p:nvPr/>
        </p:nvSpPr>
        <p:spPr bwMode="auto">
          <a:xfrm>
            <a:off x="3086099" y="849496"/>
            <a:ext cx="6019801" cy="515901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0" tIns="360000" rIns="360000" bIns="36000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legreya Sans Regular" panose="00000500000000000000" pitchFamily="2" charset="0"/>
              </a:rPr>
              <a:t>Performance:</a:t>
            </a:r>
            <a:r>
              <a:rPr kumimoji="0" lang="en-US" altLang="en-US" sz="1800" i="0" u="none" strike="noStrike" cap="none" normalizeH="0" baseline="0" dirty="0">
                <a:ln>
                  <a:noFill/>
                </a:ln>
                <a:solidFill>
                  <a:schemeClr val="tx1"/>
                </a:solidFill>
                <a:effectLst/>
                <a:latin typeface="Alegreya Sans Regular" panose="00000500000000000000" pitchFamily="2" charset="0"/>
              </a:rPr>
              <a:t> Messages should be delivered within 200ms  under normal network conditions.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Alegreya Sans Regular"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legreya Sans Regular" panose="00000500000000000000" pitchFamily="2" charset="0"/>
              </a:rPr>
              <a:t>Security:</a:t>
            </a:r>
            <a:r>
              <a:rPr kumimoji="0" lang="en-US" altLang="en-US" sz="1800" i="0" u="none" strike="noStrike" cap="none" normalizeH="0" baseline="0" dirty="0">
                <a:ln>
                  <a:noFill/>
                </a:ln>
                <a:solidFill>
                  <a:schemeClr val="tx1"/>
                </a:solidFill>
                <a:effectLst/>
                <a:latin typeface="Alegreya Sans Regular" panose="00000500000000000000" pitchFamily="2" charset="0"/>
              </a:rPr>
              <a:t> All messages must use end-to-end encryption with the Signal Protocol.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Alegreya Sans Regular"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legreya Sans Regular" panose="00000500000000000000" pitchFamily="2" charset="0"/>
              </a:rPr>
              <a:t>Usability:</a:t>
            </a:r>
            <a:r>
              <a:rPr kumimoji="0" lang="en-US" altLang="en-US" sz="1800" i="0" u="none" strike="noStrike" cap="none" normalizeH="0" baseline="0" dirty="0">
                <a:ln>
                  <a:noFill/>
                </a:ln>
                <a:solidFill>
                  <a:schemeClr val="tx1"/>
                </a:solidFill>
                <a:effectLst/>
                <a:latin typeface="Alegreya Sans Regular" panose="00000500000000000000" pitchFamily="2" charset="0"/>
              </a:rPr>
              <a:t> The app must be intuitive and support multiple languages.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Alegreya Sans Regular"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legreya Sans Regular" panose="00000500000000000000" pitchFamily="2" charset="0"/>
              </a:rPr>
              <a:t>Scalability:</a:t>
            </a:r>
            <a:r>
              <a:rPr kumimoji="0" lang="en-US" altLang="en-US" sz="1800" i="0" u="none" strike="noStrike" cap="none" normalizeH="0" baseline="0" dirty="0">
                <a:ln>
                  <a:noFill/>
                </a:ln>
                <a:solidFill>
                  <a:schemeClr val="tx1"/>
                </a:solidFill>
                <a:effectLst/>
                <a:latin typeface="Alegreya Sans Regular" panose="00000500000000000000" pitchFamily="2" charset="0"/>
              </a:rPr>
              <a:t> The system should support billions of active users worldwide.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Alegreya Sans Regular"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legreya Sans Regular" panose="00000500000000000000" pitchFamily="2" charset="0"/>
              </a:rPr>
              <a:t>Reliability:</a:t>
            </a:r>
            <a:r>
              <a:rPr kumimoji="0" lang="en-US" altLang="en-US" sz="1800" i="0" u="none" strike="noStrike" cap="none" normalizeH="0" baseline="0" dirty="0">
                <a:ln>
                  <a:noFill/>
                </a:ln>
                <a:solidFill>
                  <a:schemeClr val="tx1"/>
                </a:solidFill>
                <a:effectLst/>
                <a:latin typeface="Alegreya Sans Regular" panose="00000500000000000000" pitchFamily="2" charset="0"/>
              </a:rPr>
              <a:t> 99.99% server uptime for messaging services.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Alegreya Sans Regular"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legreya Sans Regular" panose="00000500000000000000" pitchFamily="2" charset="0"/>
              </a:rPr>
              <a:t>Compatibility:</a:t>
            </a:r>
            <a:r>
              <a:rPr kumimoji="0" lang="en-US" altLang="en-US" sz="1800" i="0" u="none" strike="noStrike" cap="none" normalizeH="0" baseline="0" dirty="0">
                <a:ln>
                  <a:noFill/>
                </a:ln>
                <a:solidFill>
                  <a:schemeClr val="tx1"/>
                </a:solidFill>
                <a:effectLst/>
                <a:latin typeface="Alegreya Sans Regular" panose="00000500000000000000" pitchFamily="2" charset="0"/>
              </a:rPr>
              <a:t> The app must work on Android, iOS, Web, and Desktop platforms.</a:t>
            </a:r>
          </a:p>
        </p:txBody>
      </p:sp>
    </p:spTree>
    <p:extLst>
      <p:ext uri="{BB962C8B-B14F-4D97-AF65-F5344CB8AC3E}">
        <p14:creationId xmlns:p14="http://schemas.microsoft.com/office/powerpoint/2010/main" val="1210729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28999-C77D-74F7-F332-D225A63F5B0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A7D9BAF-20ED-034E-26CC-4B95D99A1902}"/>
              </a:ext>
            </a:extLst>
          </p:cNvPr>
          <p:cNvSpPr>
            <a:spLocks noChangeArrowheads="1"/>
          </p:cNvSpPr>
          <p:nvPr/>
        </p:nvSpPr>
        <p:spPr bwMode="auto">
          <a:xfrm>
            <a:off x="3571875" y="381225"/>
            <a:ext cx="8620125" cy="626700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0" tIns="360000" rIns="360000" bIns="360000" numCol="1" anchor="ctr" anchorCtr="0" compatLnSpc="1">
            <a:prstTxWarp prst="textNoShape">
              <a:avLst/>
            </a:prstTxWarp>
            <a:spAutoFit/>
          </a:bodyPr>
          <a:lstStyle/>
          <a:p>
            <a:r>
              <a:rPr lang="en-IN" dirty="0">
                <a:latin typeface="Alegreya Sans Regular" panose="00000500000000000000" pitchFamily="2" charset="0"/>
              </a:rPr>
              <a:t>A common problem with non-functional requirements is that they can be difficult to verify. Users or customers often state these requirements as general goals such as ease of use, the ability of the system to recover from failure or rapid user response. These vague goals cause problems for system developers as they leave scope for interpretation and subsequent dispute once the system is delivered.</a:t>
            </a:r>
          </a:p>
          <a:p>
            <a:r>
              <a:rPr lang="en-IN" dirty="0">
                <a:latin typeface="Alegreya Sans Regular" panose="00000500000000000000" pitchFamily="2" charset="0"/>
              </a:rPr>
              <a:t> </a:t>
            </a:r>
          </a:p>
          <a:p>
            <a:r>
              <a:rPr lang="en-IN" b="1" dirty="0">
                <a:latin typeface="Alegreya Sans Regular" panose="00000500000000000000" pitchFamily="2" charset="0"/>
              </a:rPr>
              <a:t>For example, the following system goal is typical of how a manager might express usability requirements: </a:t>
            </a:r>
          </a:p>
          <a:p>
            <a:r>
              <a:rPr lang="en-IN" dirty="0">
                <a:latin typeface="Alegreya Sans Regular" panose="00000500000000000000" pitchFamily="2" charset="0"/>
              </a:rPr>
              <a:t>	The system should be easy to use by medical staff and should be organized in such a way that user errors are minimized.</a:t>
            </a:r>
          </a:p>
          <a:p>
            <a:endParaRPr lang="en-IN" dirty="0">
              <a:latin typeface="Alegreya Sans Regular" panose="00000500000000000000" pitchFamily="2" charset="0"/>
            </a:endParaRPr>
          </a:p>
          <a:p>
            <a:r>
              <a:rPr lang="en-IN" dirty="0">
                <a:latin typeface="Alegreya Sans Regular" panose="00000500000000000000" pitchFamily="2" charset="0"/>
              </a:rPr>
              <a:t>It can be rewritten to show how the goal could be expressed as a ‘testable’ nonfunctional requirement. It is impossible to objectively verify the system goal, but in the description below you can at least include software instrumentation to count the errors made by users when they are testing the system.</a:t>
            </a:r>
          </a:p>
          <a:p>
            <a:r>
              <a:rPr lang="en-IN" dirty="0">
                <a:latin typeface="Alegreya Sans Regular" panose="00000500000000000000" pitchFamily="2" charset="0"/>
              </a:rPr>
              <a:t> 	Medical staff shall be able to use all the system functions after four hours of training. After this training, the average number of errors made by experienced users shall not exceed two per hour of system use. </a:t>
            </a:r>
          </a:p>
          <a:p>
            <a:r>
              <a:rPr lang="en-IN" dirty="0">
                <a:latin typeface="Alegreya Sans Regular" panose="00000500000000000000" pitchFamily="2" charset="0"/>
              </a:rPr>
              <a:t>Whenever possible, you should write non-functional requirements quantitatively so that they can be objectively tested.</a:t>
            </a:r>
          </a:p>
        </p:txBody>
      </p:sp>
      <p:pic>
        <p:nvPicPr>
          <p:cNvPr id="8194" name="Picture 2">
            <a:extLst>
              <a:ext uri="{FF2B5EF4-FFF2-40B4-BE49-F238E27FC236}">
                <a16:creationId xmlns:a16="http://schemas.microsoft.com/office/drawing/2014/main" id="{F2F59F6B-0E7E-E0B7-8646-6EADA52D2A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40" t="19915" r="46094" b="13559"/>
          <a:stretch>
            <a:fillRect/>
          </a:stretch>
        </p:blipFill>
        <p:spPr bwMode="auto">
          <a:xfrm>
            <a:off x="209550" y="1447800"/>
            <a:ext cx="3457576" cy="4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500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032E1-B278-D0FD-5CEA-5F14DA6753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870EAD-C3CC-E9C4-3AA6-80A4474BFDB8}"/>
              </a:ext>
            </a:extLst>
          </p:cNvPr>
          <p:cNvSpPr>
            <a:spLocks noGrp="1"/>
          </p:cNvSpPr>
          <p:nvPr>
            <p:ph type="title"/>
          </p:nvPr>
        </p:nvSpPr>
        <p:spPr>
          <a:xfrm>
            <a:off x="679449" y="511175"/>
            <a:ext cx="6925117" cy="742950"/>
          </a:xfrm>
        </p:spPr>
        <p:txBody>
          <a:bodyPr>
            <a:noAutofit/>
          </a:bodyPr>
          <a:lstStyle/>
          <a:p>
            <a:r>
              <a:rPr lang="en-US" sz="3200" b="1" dirty="0">
                <a:latin typeface="Alegreya Sans Medium" panose="00000600000000000000" pitchFamily="2" charset="0"/>
              </a:rPr>
              <a:t>Type of NFR</a:t>
            </a:r>
            <a:endParaRPr lang="en-IN" sz="3200" b="1" dirty="0">
              <a:latin typeface="Alegreya Sans Medium" panose="00000600000000000000" pitchFamily="2" charset="0"/>
            </a:endParaRPr>
          </a:p>
        </p:txBody>
      </p:sp>
      <p:sp>
        <p:nvSpPr>
          <p:cNvPr id="4" name="Rectangle 3">
            <a:extLst>
              <a:ext uri="{FF2B5EF4-FFF2-40B4-BE49-F238E27FC236}">
                <a16:creationId xmlns:a16="http://schemas.microsoft.com/office/drawing/2014/main" id="{A473110A-7F96-E6B8-0703-003C3F6FBEAF}"/>
              </a:ext>
            </a:extLst>
          </p:cNvPr>
          <p:cNvSpPr/>
          <p:nvPr/>
        </p:nvSpPr>
        <p:spPr>
          <a:xfrm>
            <a:off x="752476" y="2009775"/>
            <a:ext cx="2571750" cy="4337050"/>
          </a:xfrm>
          <a:prstGeom prst="rect">
            <a:avLst/>
          </a:prstGeom>
          <a:gradFill flip="none" rotWithShape="1">
            <a:gsLst>
              <a:gs pos="54000">
                <a:srgbClr val="FBE5D6">
                  <a:alpha val="54000"/>
                </a:srgbClr>
              </a:gs>
              <a:gs pos="100000">
                <a:schemeClr val="accent2">
                  <a:lumMod val="20000"/>
                  <a:lumOff val="80000"/>
                  <a:alpha val="14000"/>
                </a:schemeClr>
              </a:gs>
              <a:gs pos="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E02FC15-2D3F-1DC0-3970-9C89244EA7B3}"/>
              </a:ext>
            </a:extLst>
          </p:cNvPr>
          <p:cNvSpPr/>
          <p:nvPr/>
        </p:nvSpPr>
        <p:spPr>
          <a:xfrm>
            <a:off x="3324225" y="2009775"/>
            <a:ext cx="2571750" cy="4337050"/>
          </a:xfrm>
          <a:prstGeom prst="rect">
            <a:avLst/>
          </a:prstGeom>
          <a:gradFill flip="none" rotWithShape="1">
            <a:gsLst>
              <a:gs pos="54000">
                <a:schemeClr val="accent3">
                  <a:lumMod val="20000"/>
                  <a:lumOff val="80000"/>
                  <a:alpha val="72000"/>
                </a:schemeClr>
              </a:gs>
              <a:gs pos="100000">
                <a:schemeClr val="accent3">
                  <a:lumMod val="20000"/>
                  <a:lumOff val="80000"/>
                  <a:alpha val="32000"/>
                </a:schemeClr>
              </a:gs>
              <a:gs pos="0">
                <a:schemeClr val="accent3">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D700E62F-5B62-12F3-4AD2-3D42E51B0239}"/>
              </a:ext>
            </a:extLst>
          </p:cNvPr>
          <p:cNvSpPr/>
          <p:nvPr/>
        </p:nvSpPr>
        <p:spPr>
          <a:xfrm>
            <a:off x="5895975" y="2009775"/>
            <a:ext cx="2571750" cy="4337050"/>
          </a:xfrm>
          <a:prstGeom prst="rect">
            <a:avLst/>
          </a:prstGeom>
          <a:gradFill flip="none" rotWithShape="1">
            <a:gsLst>
              <a:gs pos="54000">
                <a:srgbClr val="FBE5D6">
                  <a:alpha val="54000"/>
                </a:srgbClr>
              </a:gs>
              <a:gs pos="100000">
                <a:schemeClr val="accent2">
                  <a:lumMod val="20000"/>
                  <a:lumOff val="80000"/>
                  <a:alpha val="14000"/>
                </a:schemeClr>
              </a:gs>
              <a:gs pos="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61B156EC-40F6-C1DA-3581-FF1F06580B91}"/>
              </a:ext>
            </a:extLst>
          </p:cNvPr>
          <p:cNvSpPr/>
          <p:nvPr/>
        </p:nvSpPr>
        <p:spPr>
          <a:xfrm>
            <a:off x="8467724" y="2009775"/>
            <a:ext cx="2571750" cy="4337050"/>
          </a:xfrm>
          <a:prstGeom prst="rect">
            <a:avLst/>
          </a:prstGeom>
          <a:gradFill flip="none" rotWithShape="1">
            <a:gsLst>
              <a:gs pos="54000">
                <a:schemeClr val="accent3">
                  <a:lumMod val="20000"/>
                  <a:lumOff val="80000"/>
                  <a:alpha val="72000"/>
                </a:schemeClr>
              </a:gs>
              <a:gs pos="100000">
                <a:schemeClr val="accent3">
                  <a:lumMod val="20000"/>
                  <a:lumOff val="80000"/>
                  <a:alpha val="32000"/>
                </a:schemeClr>
              </a:gs>
              <a:gs pos="0">
                <a:schemeClr val="accent3">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BD7C246B-1A59-0EB2-38CB-7DB815217EB9}"/>
                  </a:ext>
                </a:extLst>
              </p:cNvPr>
              <p:cNvGraphicFramePr>
                <a:graphicFrameLocks noChangeAspect="1"/>
              </p:cNvGraphicFramePr>
              <p:nvPr>
                <p:extLst>
                  <p:ext uri="{D42A27DB-BD31-4B8C-83A1-F6EECF244321}">
                    <p14:modId xmlns:p14="http://schemas.microsoft.com/office/powerpoint/2010/main" val="147715416"/>
                  </p:ext>
                </p:extLst>
              </p:nvPr>
            </p:nvGraphicFramePr>
            <p:xfrm>
              <a:off x="752476" y="2571750"/>
              <a:ext cx="2571751" cy="1446610"/>
            </p:xfrm>
            <a:graphic>
              <a:graphicData uri="http://schemas.microsoft.com/office/powerpoint/2016/slidezoom">
                <pslz:sldZm>
                  <pslz:sldZmObj sldId="295" cId="1727294694">
                    <pslz:zmPr id="{6EF9819D-7B01-4351-BF8A-03C18A783292}" returnToParent="0" transitionDur="1000" showBg="0">
                      <p166:blipFill xmlns:p166="http://schemas.microsoft.com/office/powerpoint/2016/6/main">
                        <a:blip r:embed="rId2"/>
                        <a:stretch>
                          <a:fillRect/>
                        </a:stretch>
                      </p166:blipFill>
                      <p166:spPr xmlns:p166="http://schemas.microsoft.com/office/powerpoint/2016/6/main">
                        <a:xfrm>
                          <a:off x="0" y="0"/>
                          <a:ext cx="2571751" cy="1446610"/>
                        </a:xfrm>
                        <a:prstGeom prst="rect">
                          <a:avLst/>
                        </a:prstGeom>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BD7C246B-1A59-0EB2-38CB-7DB815217EB9}"/>
                  </a:ext>
                </a:extLst>
              </p:cNvPr>
              <p:cNvPicPr>
                <a:picLocks noGrp="1" noRot="1" noChangeAspect="1" noMove="1" noResize="1" noEditPoints="1" noAdjustHandles="1" noChangeArrowheads="1" noChangeShapeType="1"/>
              </p:cNvPicPr>
              <p:nvPr/>
            </p:nvPicPr>
            <p:blipFill>
              <a:blip r:embed="rId4"/>
              <a:stretch>
                <a:fillRect/>
              </a:stretch>
            </p:blipFill>
            <p:spPr>
              <a:xfrm>
                <a:off x="752476" y="2571750"/>
                <a:ext cx="2571751" cy="144661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9FF69615-E76F-4970-447B-E55E381698AC}"/>
                  </a:ext>
                </a:extLst>
              </p:cNvPr>
              <p:cNvGraphicFramePr>
                <a:graphicFrameLocks noChangeAspect="1"/>
              </p:cNvGraphicFramePr>
              <p:nvPr>
                <p:extLst>
                  <p:ext uri="{D42A27DB-BD31-4B8C-83A1-F6EECF244321}">
                    <p14:modId xmlns:p14="http://schemas.microsoft.com/office/powerpoint/2010/main" val="3902589588"/>
                  </p:ext>
                </p:extLst>
              </p:nvPr>
            </p:nvGraphicFramePr>
            <p:xfrm>
              <a:off x="3324224" y="4391025"/>
              <a:ext cx="2543176" cy="1430537"/>
            </p:xfrm>
            <a:graphic>
              <a:graphicData uri="http://schemas.microsoft.com/office/powerpoint/2016/slidezoom">
                <pslz:sldZm>
                  <pslz:sldZmObj sldId="296" cId="2766770493">
                    <pslz:zmPr id="{DAA09CD9-7C67-4876-992F-21FA7DEFA3F7}" returnToParent="0" transitionDur="1000" showBg="0">
                      <p166:blipFill xmlns:p166="http://schemas.microsoft.com/office/powerpoint/2016/6/main">
                        <a:blip r:embed="rId5"/>
                        <a:stretch>
                          <a:fillRect/>
                        </a:stretch>
                      </p166:blipFill>
                      <p166:spPr xmlns:p166="http://schemas.microsoft.com/office/powerpoint/2016/6/main">
                        <a:xfrm>
                          <a:off x="0" y="0"/>
                          <a:ext cx="2543176" cy="1430537"/>
                        </a:xfrm>
                        <a:prstGeom prst="rect">
                          <a:avLst/>
                        </a:prstGeom>
                      </p166:spPr>
                    </pslz:zmPr>
                  </pslz:sldZmObj>
                </pslz:sldZm>
              </a:graphicData>
            </a:graphic>
          </p:graphicFrame>
        </mc:Choice>
        <mc:Fallback xmlns="">
          <p:pic>
            <p:nvPicPr>
              <p:cNvPr id="9" name="Slide Zoom 8">
                <a:hlinkClick r:id="rId6" action="ppaction://hlinksldjump"/>
                <a:extLst>
                  <a:ext uri="{FF2B5EF4-FFF2-40B4-BE49-F238E27FC236}">
                    <a16:creationId xmlns:a16="http://schemas.microsoft.com/office/drawing/2014/main" id="{9FF69615-E76F-4970-447B-E55E381698AC}"/>
                  </a:ext>
                </a:extLst>
              </p:cNvPr>
              <p:cNvPicPr>
                <a:picLocks noGrp="1" noRot="1" noChangeAspect="1" noMove="1" noResize="1" noEditPoints="1" noAdjustHandles="1" noChangeArrowheads="1" noChangeShapeType="1"/>
              </p:cNvPicPr>
              <p:nvPr/>
            </p:nvPicPr>
            <p:blipFill>
              <a:blip r:embed="rId7"/>
              <a:stretch>
                <a:fillRect/>
              </a:stretch>
            </p:blipFill>
            <p:spPr>
              <a:xfrm>
                <a:off x="3324224" y="4391025"/>
                <a:ext cx="2543176" cy="1430537"/>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711A4F5A-0224-C21D-CDB0-06971CD33320}"/>
                  </a:ext>
                </a:extLst>
              </p:cNvPr>
              <p:cNvGraphicFramePr>
                <a:graphicFrameLocks noChangeAspect="1"/>
              </p:cNvGraphicFramePr>
              <p:nvPr>
                <p:extLst>
                  <p:ext uri="{D42A27DB-BD31-4B8C-83A1-F6EECF244321}">
                    <p14:modId xmlns:p14="http://schemas.microsoft.com/office/powerpoint/2010/main" val="3613994434"/>
                  </p:ext>
                </p:extLst>
              </p:nvPr>
            </p:nvGraphicFramePr>
            <p:xfrm>
              <a:off x="5895970" y="2208835"/>
              <a:ext cx="2571751" cy="1446610"/>
            </p:xfrm>
            <a:graphic>
              <a:graphicData uri="http://schemas.microsoft.com/office/powerpoint/2016/slidezoom">
                <pslz:sldZm>
                  <pslz:sldZmObj sldId="297" cId="1540460316">
                    <pslz:zmPr id="{9BC52F02-C7D8-4D3A-8002-685AAD032A0E}" returnToParent="0" transitionDur="1000" showBg="0">
                      <p166:blipFill xmlns:p166="http://schemas.microsoft.com/office/powerpoint/2016/6/main">
                        <a:blip r:embed="rId8"/>
                        <a:stretch>
                          <a:fillRect/>
                        </a:stretch>
                      </p166:blipFill>
                      <p166:spPr xmlns:p166="http://schemas.microsoft.com/office/powerpoint/2016/6/main">
                        <a:xfrm>
                          <a:off x="0" y="0"/>
                          <a:ext cx="2571751" cy="1446610"/>
                        </a:xfrm>
                        <a:prstGeom prst="rect">
                          <a:avLst/>
                        </a:prstGeom>
                      </p166:spPr>
                    </pslz:zmPr>
                  </pslz:sldZmObj>
                </pslz:sldZm>
              </a:graphicData>
            </a:graphic>
          </p:graphicFrame>
        </mc:Choice>
        <mc:Fallback xmlns="">
          <p:pic>
            <p:nvPicPr>
              <p:cNvPr id="11" name="Slide Zoom 10">
                <a:hlinkClick r:id="rId9" action="ppaction://hlinksldjump"/>
                <a:extLst>
                  <a:ext uri="{FF2B5EF4-FFF2-40B4-BE49-F238E27FC236}">
                    <a16:creationId xmlns:a16="http://schemas.microsoft.com/office/drawing/2014/main" id="{711A4F5A-0224-C21D-CDB0-06971CD33320}"/>
                  </a:ext>
                </a:extLst>
              </p:cNvPr>
              <p:cNvPicPr>
                <a:picLocks noGrp="1" noRot="1" noChangeAspect="1" noMove="1" noResize="1" noEditPoints="1" noAdjustHandles="1" noChangeArrowheads="1" noChangeShapeType="1"/>
              </p:cNvPicPr>
              <p:nvPr/>
            </p:nvPicPr>
            <p:blipFill>
              <a:blip r:embed="rId10"/>
              <a:stretch>
                <a:fillRect/>
              </a:stretch>
            </p:blipFill>
            <p:spPr>
              <a:xfrm>
                <a:off x="5895970" y="2208835"/>
                <a:ext cx="2571751" cy="144661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E08B8EE8-4D28-3FE5-D5A9-8F52E7B65078}"/>
                  </a:ext>
                </a:extLst>
              </p:cNvPr>
              <p:cNvGraphicFramePr>
                <a:graphicFrameLocks noChangeAspect="1"/>
              </p:cNvGraphicFramePr>
              <p:nvPr>
                <p:extLst>
                  <p:ext uri="{D42A27DB-BD31-4B8C-83A1-F6EECF244321}">
                    <p14:modId xmlns:p14="http://schemas.microsoft.com/office/powerpoint/2010/main" val="1989391723"/>
                  </p:ext>
                </p:extLst>
              </p:nvPr>
            </p:nvGraphicFramePr>
            <p:xfrm>
              <a:off x="8467722" y="4362450"/>
              <a:ext cx="2571751" cy="1446610"/>
            </p:xfrm>
            <a:graphic>
              <a:graphicData uri="http://schemas.microsoft.com/office/powerpoint/2016/slidezoom">
                <pslz:sldZm>
                  <pslz:sldZmObj sldId="299" cId="31349618">
                    <pslz:zmPr id="{95F02726-8FAC-4D77-8D1A-C6637467A131}" transitionDur="1000" showBg="0">
                      <p166:blipFill xmlns:p166="http://schemas.microsoft.com/office/powerpoint/2016/6/main">
                        <a:blip r:embed="rId11"/>
                        <a:stretch>
                          <a:fillRect/>
                        </a:stretch>
                      </p166:blipFill>
                      <p166:spPr xmlns:p166="http://schemas.microsoft.com/office/powerpoint/2016/6/main">
                        <a:xfrm>
                          <a:off x="0" y="0"/>
                          <a:ext cx="2571751" cy="1446610"/>
                        </a:xfrm>
                        <a:prstGeom prst="rect">
                          <a:avLst/>
                        </a:prstGeom>
                      </p166:spPr>
                    </pslz:zmPr>
                  </pslz:sldZmObj>
                </pslz:sldZm>
              </a:graphicData>
            </a:graphic>
          </p:graphicFrame>
        </mc:Choice>
        <mc:Fallback xmlns="">
          <p:pic>
            <p:nvPicPr>
              <p:cNvPr id="13" name="Slide Zoom 12">
                <a:hlinkClick r:id="rId12" action="ppaction://hlinksldjump"/>
                <a:extLst>
                  <a:ext uri="{FF2B5EF4-FFF2-40B4-BE49-F238E27FC236}">
                    <a16:creationId xmlns:a16="http://schemas.microsoft.com/office/drawing/2014/main" id="{E08B8EE8-4D28-3FE5-D5A9-8F52E7B65078}"/>
                  </a:ext>
                </a:extLst>
              </p:cNvPr>
              <p:cNvPicPr>
                <a:picLocks noGrp="1" noRot="1" noChangeAspect="1" noMove="1" noResize="1" noEditPoints="1" noAdjustHandles="1" noChangeArrowheads="1" noChangeShapeType="1"/>
              </p:cNvPicPr>
              <p:nvPr/>
            </p:nvPicPr>
            <p:blipFill>
              <a:blip r:embed="rId13"/>
              <a:stretch>
                <a:fillRect/>
              </a:stretch>
            </p:blipFill>
            <p:spPr>
              <a:xfrm>
                <a:off x="8467722" y="4362450"/>
                <a:ext cx="2571751" cy="1446610"/>
              </a:xfrm>
              <a:prstGeom prst="rect">
                <a:avLst/>
              </a:prstGeom>
            </p:spPr>
          </p:pic>
        </mc:Fallback>
      </mc:AlternateContent>
    </p:spTree>
    <p:extLst>
      <p:ext uri="{BB962C8B-B14F-4D97-AF65-F5344CB8AC3E}">
        <p14:creationId xmlns:p14="http://schemas.microsoft.com/office/powerpoint/2010/main" val="3496954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E674A1-BDFF-A769-58EB-A2EFD577642D}"/>
              </a:ext>
            </a:extLst>
          </p:cNvPr>
          <p:cNvSpPr txBox="1"/>
          <p:nvPr/>
        </p:nvSpPr>
        <p:spPr>
          <a:xfrm>
            <a:off x="3048000" y="2551837"/>
            <a:ext cx="6096000" cy="2308324"/>
          </a:xfrm>
          <a:prstGeom prst="rect">
            <a:avLst/>
          </a:prstGeom>
          <a:noFill/>
        </p:spPr>
        <p:txBody>
          <a:bodyPr wrap="square">
            <a:spAutoFit/>
          </a:bodyPr>
          <a:lstStyle/>
          <a:p>
            <a:pPr algn="just"/>
            <a:r>
              <a:rPr lang="en-IN" sz="1800" dirty="0">
                <a:effectLst/>
                <a:latin typeface="Alegreya Sans Regular" panose="00000500000000000000" pitchFamily="2" charset="0"/>
                <a:ea typeface="Aptos" panose="020B0004020202020204" pitchFamily="34" charset="0"/>
                <a:cs typeface="Times New Roman" panose="02020603050405020304" pitchFamily="18" charset="0"/>
              </a:rPr>
              <a:t>These requirements specify or constrain the behaviour of the software. Examples include performance requirements on how fast the system must execute and how much memory it requires, reliability requirements that set out the acceptable failure rate, security requirements, and usability requirements. </a:t>
            </a:r>
          </a:p>
          <a:p>
            <a:pPr algn="just"/>
            <a:endParaRPr lang="en-IN" dirty="0">
              <a:latin typeface="Alegreya Sans Regular" panose="00000500000000000000" pitchFamily="2" charset="0"/>
              <a:cs typeface="Times New Roman" panose="02020603050405020304" pitchFamily="18" charset="0"/>
            </a:endParaRPr>
          </a:p>
          <a:p>
            <a:pPr algn="just"/>
            <a:r>
              <a:rPr lang="en-IN" dirty="0">
                <a:latin typeface="Alegreya Sans Regular" panose="00000500000000000000" pitchFamily="2" charset="0"/>
              </a:rPr>
              <a:t>The user interface for </a:t>
            </a:r>
            <a:r>
              <a:rPr lang="en-IN" dirty="0" err="1">
                <a:latin typeface="Alegreya Sans Regular" panose="00000500000000000000" pitchFamily="2" charset="0"/>
              </a:rPr>
              <a:t>whatsapp</a:t>
            </a:r>
            <a:r>
              <a:rPr lang="en-IN" dirty="0">
                <a:latin typeface="Alegreya Sans Regular" panose="00000500000000000000" pitchFamily="2" charset="0"/>
              </a:rPr>
              <a:t> shall be implemented as simple HTML without frames or Java Applet.</a:t>
            </a:r>
          </a:p>
        </p:txBody>
      </p:sp>
      <p:sp>
        <p:nvSpPr>
          <p:cNvPr id="5" name="TextBox 4">
            <a:extLst>
              <a:ext uri="{FF2B5EF4-FFF2-40B4-BE49-F238E27FC236}">
                <a16:creationId xmlns:a16="http://schemas.microsoft.com/office/drawing/2014/main" id="{BCF9185D-CE13-E555-50B9-5BDB62DFBCA2}"/>
              </a:ext>
            </a:extLst>
          </p:cNvPr>
          <p:cNvSpPr txBox="1"/>
          <p:nvPr/>
        </p:nvSpPr>
        <p:spPr>
          <a:xfrm>
            <a:off x="3048000" y="1498894"/>
            <a:ext cx="6096000" cy="584775"/>
          </a:xfrm>
          <a:prstGeom prst="rect">
            <a:avLst/>
          </a:prstGeom>
          <a:noFill/>
        </p:spPr>
        <p:txBody>
          <a:bodyPr wrap="square">
            <a:spAutoFit/>
          </a:bodyPr>
          <a:lstStyle/>
          <a:p>
            <a:r>
              <a:rPr lang="en-IN" sz="3200" dirty="0">
                <a:effectLst/>
                <a:latin typeface="Alegreya Sans Medium" panose="00000600000000000000" pitchFamily="2" charset="0"/>
                <a:ea typeface="Aptos" panose="020B0004020202020204" pitchFamily="34" charset="0"/>
                <a:cs typeface="Times New Roman" panose="02020603050405020304" pitchFamily="18" charset="0"/>
              </a:rPr>
              <a:t>Product requirements </a:t>
            </a:r>
            <a:endParaRPr lang="en-IN" sz="3200" dirty="0">
              <a:latin typeface="Alegreya Sans Medium" panose="00000600000000000000" pitchFamily="2" charset="0"/>
            </a:endParaRPr>
          </a:p>
        </p:txBody>
      </p:sp>
      <p:cxnSp>
        <p:nvCxnSpPr>
          <p:cNvPr id="6" name="Straight Connector 5">
            <a:extLst>
              <a:ext uri="{FF2B5EF4-FFF2-40B4-BE49-F238E27FC236}">
                <a16:creationId xmlns:a16="http://schemas.microsoft.com/office/drawing/2014/main" id="{D89A11C9-282E-7FC0-01F9-503395EF9905}"/>
              </a:ext>
            </a:extLst>
          </p:cNvPr>
          <p:cNvCxnSpPr/>
          <p:nvPr/>
        </p:nvCxnSpPr>
        <p:spPr>
          <a:xfrm>
            <a:off x="3181350" y="2200275"/>
            <a:ext cx="5734050" cy="0"/>
          </a:xfrm>
          <a:prstGeom prst="line">
            <a:avLst/>
          </a:prstGeom>
          <a:ln w="222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294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F3EFA-0801-3D16-73C3-8587F67A581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420FA76-4494-B1B0-0379-56C7A73C0879}"/>
              </a:ext>
            </a:extLst>
          </p:cNvPr>
          <p:cNvSpPr txBox="1"/>
          <p:nvPr/>
        </p:nvSpPr>
        <p:spPr>
          <a:xfrm>
            <a:off x="3048000" y="2551837"/>
            <a:ext cx="6096000" cy="3139321"/>
          </a:xfrm>
          <a:prstGeom prst="rect">
            <a:avLst/>
          </a:prstGeom>
          <a:noFill/>
        </p:spPr>
        <p:txBody>
          <a:bodyPr wrap="square">
            <a:spAutoFit/>
          </a:bodyPr>
          <a:lstStyle/>
          <a:p>
            <a:pPr algn="just"/>
            <a:r>
              <a:rPr lang="en-IN" dirty="0">
                <a:latin typeface="Alegreya Sans Regular" panose="00000500000000000000" pitchFamily="2" charset="0"/>
              </a:rPr>
              <a:t>These requirements are broad system requirements derived from policies and procedures in the customer’s and developer’s organization. Examples include operational process requirements that define how the system will be used, development process requirements that specify the programming language, the development environment or process standards to be used, and environmental requirements that specify the operating environment of the system.</a:t>
            </a:r>
          </a:p>
          <a:p>
            <a:pPr algn="just"/>
            <a:endParaRPr lang="en-IN" dirty="0">
              <a:latin typeface="Alegreya Sans Regular" panose="00000500000000000000" pitchFamily="2" charset="0"/>
            </a:endParaRPr>
          </a:p>
          <a:p>
            <a:pPr algn="just"/>
            <a:r>
              <a:rPr lang="en-IN" dirty="0">
                <a:latin typeface="Alegreya Sans Regular" panose="00000500000000000000" pitchFamily="2" charset="0"/>
              </a:rPr>
              <a:t>The system development process and deliverable documents shall conform to the process and deliverables defined in </a:t>
            </a:r>
            <a:r>
              <a:rPr lang="en-IN" dirty="0" err="1">
                <a:latin typeface="Alegreya Sans Regular" panose="00000500000000000000" pitchFamily="2" charset="0"/>
              </a:rPr>
              <a:t>XYZCo</a:t>
            </a:r>
            <a:endParaRPr lang="en-IN" dirty="0">
              <a:latin typeface="Alegreya Sans Regular" panose="00000500000000000000" pitchFamily="2" charset="0"/>
            </a:endParaRPr>
          </a:p>
        </p:txBody>
      </p:sp>
      <p:sp>
        <p:nvSpPr>
          <p:cNvPr id="5" name="TextBox 4">
            <a:extLst>
              <a:ext uri="{FF2B5EF4-FFF2-40B4-BE49-F238E27FC236}">
                <a16:creationId xmlns:a16="http://schemas.microsoft.com/office/drawing/2014/main" id="{40ACECD9-B37A-0E7B-853F-DD26CE63E22E}"/>
              </a:ext>
            </a:extLst>
          </p:cNvPr>
          <p:cNvSpPr txBox="1"/>
          <p:nvPr/>
        </p:nvSpPr>
        <p:spPr>
          <a:xfrm>
            <a:off x="3048000" y="1463159"/>
            <a:ext cx="6096000" cy="584775"/>
          </a:xfrm>
          <a:prstGeom prst="rect">
            <a:avLst/>
          </a:prstGeom>
          <a:noFill/>
        </p:spPr>
        <p:txBody>
          <a:bodyPr wrap="square">
            <a:spAutoFit/>
          </a:bodyPr>
          <a:lstStyle/>
          <a:p>
            <a:r>
              <a:rPr lang="en-IN" sz="3200" dirty="0">
                <a:latin typeface="Alegreya Sans Medium" panose="00000600000000000000" pitchFamily="2" charset="0"/>
              </a:rPr>
              <a:t>Organizational requirements</a:t>
            </a:r>
          </a:p>
        </p:txBody>
      </p:sp>
      <p:cxnSp>
        <p:nvCxnSpPr>
          <p:cNvPr id="2" name="Straight Connector 1">
            <a:extLst>
              <a:ext uri="{FF2B5EF4-FFF2-40B4-BE49-F238E27FC236}">
                <a16:creationId xmlns:a16="http://schemas.microsoft.com/office/drawing/2014/main" id="{EFA54098-7CD8-0845-E709-BDE9E45A2B25}"/>
              </a:ext>
            </a:extLst>
          </p:cNvPr>
          <p:cNvCxnSpPr/>
          <p:nvPr/>
        </p:nvCxnSpPr>
        <p:spPr>
          <a:xfrm>
            <a:off x="3181350" y="2200275"/>
            <a:ext cx="5734050" cy="0"/>
          </a:xfrm>
          <a:prstGeom prst="line">
            <a:avLst/>
          </a:prstGeom>
          <a:ln w="222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770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498AC-51DA-DFE6-0090-B227D46B3F9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A3855E0-1CBD-D9F0-3D3A-BE9557F37B9B}"/>
              </a:ext>
            </a:extLst>
          </p:cNvPr>
          <p:cNvSpPr txBox="1"/>
          <p:nvPr/>
        </p:nvSpPr>
        <p:spPr>
          <a:xfrm>
            <a:off x="3048000" y="2551837"/>
            <a:ext cx="6096000" cy="3693319"/>
          </a:xfrm>
          <a:prstGeom prst="rect">
            <a:avLst/>
          </a:prstGeom>
          <a:noFill/>
        </p:spPr>
        <p:txBody>
          <a:bodyPr wrap="square">
            <a:spAutoFit/>
          </a:bodyPr>
          <a:lstStyle/>
          <a:p>
            <a:pPr algn="just"/>
            <a:r>
              <a:rPr lang="en-IN" dirty="0">
                <a:latin typeface="Alegreya Sans Regular" panose="00000500000000000000" pitchFamily="2" charset="0"/>
              </a:rPr>
              <a:t>This broad heading covers all requirements that are derived from factors external to the system and its development process. These may include regulatory requirements that set out what must be done for the system to be approved for use by a regulator, such as a central bank; legislative requirements that must be followed to ensure that the system operates within the law; and ethical requirements that ensure that the system will be acceptable to its users and the general public.</a:t>
            </a:r>
          </a:p>
          <a:p>
            <a:pPr algn="just"/>
            <a:endParaRPr lang="en-IN" dirty="0">
              <a:latin typeface="Alegreya Sans Regular" panose="00000500000000000000" pitchFamily="2" charset="0"/>
            </a:endParaRPr>
          </a:p>
          <a:p>
            <a:pPr algn="just"/>
            <a:r>
              <a:rPr lang="en-IN" dirty="0">
                <a:latin typeface="Alegreya Sans Regular" panose="00000500000000000000" pitchFamily="2" charset="0"/>
              </a:rPr>
              <a:t>The system shall not disclose any personal information about system users apart from their name and library reference number to the library staff who use the system</a:t>
            </a:r>
          </a:p>
          <a:p>
            <a:pPr algn="just"/>
            <a:endParaRPr lang="en-IN" dirty="0">
              <a:latin typeface="Alegreya Sans Regular" panose="00000500000000000000" pitchFamily="2" charset="0"/>
            </a:endParaRPr>
          </a:p>
        </p:txBody>
      </p:sp>
      <p:sp>
        <p:nvSpPr>
          <p:cNvPr id="5" name="TextBox 4">
            <a:extLst>
              <a:ext uri="{FF2B5EF4-FFF2-40B4-BE49-F238E27FC236}">
                <a16:creationId xmlns:a16="http://schemas.microsoft.com/office/drawing/2014/main" id="{70358636-125B-9A17-B210-6AAB64BCE5A3}"/>
              </a:ext>
            </a:extLst>
          </p:cNvPr>
          <p:cNvSpPr txBox="1"/>
          <p:nvPr/>
        </p:nvSpPr>
        <p:spPr>
          <a:xfrm>
            <a:off x="3048000" y="1396484"/>
            <a:ext cx="6096000" cy="584775"/>
          </a:xfrm>
          <a:prstGeom prst="rect">
            <a:avLst/>
          </a:prstGeom>
          <a:noFill/>
        </p:spPr>
        <p:txBody>
          <a:bodyPr wrap="square">
            <a:spAutoFit/>
          </a:bodyPr>
          <a:lstStyle/>
          <a:p>
            <a:r>
              <a:rPr lang="en-IN" sz="3200" dirty="0">
                <a:latin typeface="Alegreya Sans Medium" panose="00000600000000000000" pitchFamily="2" charset="0"/>
              </a:rPr>
              <a:t>External requirements</a:t>
            </a:r>
          </a:p>
        </p:txBody>
      </p:sp>
      <p:cxnSp>
        <p:nvCxnSpPr>
          <p:cNvPr id="4" name="Straight Connector 3">
            <a:extLst>
              <a:ext uri="{FF2B5EF4-FFF2-40B4-BE49-F238E27FC236}">
                <a16:creationId xmlns:a16="http://schemas.microsoft.com/office/drawing/2014/main" id="{DA63BA07-4A4B-3BA2-9F84-3E2B316EB382}"/>
              </a:ext>
            </a:extLst>
          </p:cNvPr>
          <p:cNvCxnSpPr/>
          <p:nvPr/>
        </p:nvCxnSpPr>
        <p:spPr>
          <a:xfrm>
            <a:off x="3181350" y="2200275"/>
            <a:ext cx="5734050" cy="0"/>
          </a:xfrm>
          <a:prstGeom prst="line">
            <a:avLst/>
          </a:prstGeom>
          <a:ln w="222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460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B2E99411-0503-C91C-9B9C-426870405760}"/>
            </a:ext>
          </a:extLst>
        </p:cNvPr>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F5D3028-0745-3C2D-9353-1B6C41B6B104}"/>
              </a:ext>
            </a:extLst>
          </p:cNvPr>
          <p:cNvSpPr/>
          <p:nvPr/>
        </p:nvSpPr>
        <p:spPr>
          <a:xfrm>
            <a:off x="6096000" y="228600"/>
            <a:ext cx="5943600" cy="7534275"/>
          </a:xfrm>
          <a:prstGeom prst="roundRect">
            <a:avLst>
              <a:gd name="adj" fmla="val 336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F14121AA-F4CC-ECBD-C81D-7E118B583DD5}"/>
              </a:ext>
            </a:extLst>
          </p:cNvPr>
          <p:cNvSpPr/>
          <p:nvPr/>
        </p:nvSpPr>
        <p:spPr>
          <a:xfrm>
            <a:off x="152400" y="228600"/>
            <a:ext cx="5943600" cy="7534275"/>
          </a:xfrm>
          <a:prstGeom prst="roundRect">
            <a:avLst>
              <a:gd name="adj" fmla="val 3366"/>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114B49E1-8AD5-B9D6-287B-4FA936B8475A}"/>
              </a:ext>
            </a:extLst>
          </p:cNvPr>
          <p:cNvGrpSpPr/>
          <p:nvPr/>
        </p:nvGrpSpPr>
        <p:grpSpPr>
          <a:xfrm>
            <a:off x="152400" y="2299108"/>
            <a:ext cx="5791200" cy="2577016"/>
            <a:chOff x="152400" y="716230"/>
            <a:chExt cx="5791200" cy="2577016"/>
          </a:xfrm>
        </p:grpSpPr>
        <p:sp>
          <p:nvSpPr>
            <p:cNvPr id="3" name="TextBox 2">
              <a:extLst>
                <a:ext uri="{FF2B5EF4-FFF2-40B4-BE49-F238E27FC236}">
                  <a16:creationId xmlns:a16="http://schemas.microsoft.com/office/drawing/2014/main" id="{D31C9122-39A5-75D1-E03C-BAEAACD025CD}"/>
                </a:ext>
              </a:extLst>
            </p:cNvPr>
            <p:cNvSpPr txBox="1"/>
            <p:nvPr/>
          </p:nvSpPr>
          <p:spPr>
            <a:xfrm>
              <a:off x="304800" y="716230"/>
              <a:ext cx="5486400" cy="400110"/>
            </a:xfrm>
            <a:prstGeom prst="rect">
              <a:avLst/>
            </a:prstGeom>
            <a:noFill/>
          </p:spPr>
          <p:txBody>
            <a:bodyPr wrap="square">
              <a:spAutoFit/>
            </a:bodyPr>
            <a:lstStyle/>
            <a:p>
              <a:pPr algn="ctr"/>
              <a:r>
                <a:rPr lang="en-IN" sz="2000" b="1" dirty="0">
                  <a:latin typeface="Alegreya Sans Medium" panose="00000600000000000000" pitchFamily="2" charset="0"/>
                </a:rPr>
                <a:t>User Requirements:  What the Users Want</a:t>
              </a:r>
            </a:p>
          </p:txBody>
        </p:sp>
        <p:sp>
          <p:nvSpPr>
            <p:cNvPr id="5" name="TextBox 4">
              <a:extLst>
                <a:ext uri="{FF2B5EF4-FFF2-40B4-BE49-F238E27FC236}">
                  <a16:creationId xmlns:a16="http://schemas.microsoft.com/office/drawing/2014/main" id="{8C1A59F2-C646-541B-453E-7AA8C40A3BFD}"/>
                </a:ext>
              </a:extLst>
            </p:cNvPr>
            <p:cNvSpPr txBox="1"/>
            <p:nvPr/>
          </p:nvSpPr>
          <p:spPr>
            <a:xfrm>
              <a:off x="152400" y="1311421"/>
              <a:ext cx="5791200" cy="1981825"/>
            </a:xfrm>
            <a:prstGeom prst="rect">
              <a:avLst/>
            </a:prstGeom>
            <a:noFill/>
          </p:spPr>
          <p:txBody>
            <a:bodyPr wrap="square">
              <a:spAutoFit/>
            </a:bodyPr>
            <a:lstStyle/>
            <a:p>
              <a:pPr algn="ctr">
                <a:lnSpc>
                  <a:spcPct val="115000"/>
                </a:lnSpc>
                <a:spcAft>
                  <a:spcPts val="800"/>
                </a:spcAft>
                <a:buNone/>
              </a:pPr>
              <a:r>
                <a:rPr lang="en-IN" sz="1800" kern="100" dirty="0">
                  <a:effectLst/>
                  <a:latin typeface="Alegreya Sans Regular" panose="00000500000000000000" pitchFamily="2" charset="0"/>
                  <a:ea typeface="Aptos" panose="020B0004020202020204" pitchFamily="34" charset="0"/>
                  <a:cs typeface="Times New Roman" panose="02020603050405020304" pitchFamily="18" charset="0"/>
                </a:rPr>
                <a:t>They are statements, in a natural language plus diagrams, of what services the system is expected to provide and the constraints under which it must operate. </a:t>
              </a:r>
              <a:r>
                <a:rPr lang="en-IN" dirty="0">
                  <a:latin typeface="Alegreya Sans Regular" panose="00000500000000000000" pitchFamily="2" charset="0"/>
                </a:rPr>
                <a:t>The readers of the user requirements are not usually concerned with how the system will be implemented and may be managers who are not interested in the detailed facilities of the system. </a:t>
              </a:r>
              <a:endParaRPr lang="en-IN" sz="1800" kern="100" dirty="0">
                <a:effectLst/>
                <a:latin typeface="Alegreya Sans Regular" panose="00000500000000000000" pitchFamily="2" charset="0"/>
                <a:ea typeface="Aptos" panose="020B0004020202020204" pitchFamily="34"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6D03EC98-4CD3-6852-D8ED-A2F17DA44605}"/>
              </a:ext>
            </a:extLst>
          </p:cNvPr>
          <p:cNvGrpSpPr/>
          <p:nvPr/>
        </p:nvGrpSpPr>
        <p:grpSpPr>
          <a:xfrm>
            <a:off x="5876925" y="2355983"/>
            <a:ext cx="6162675" cy="2463266"/>
            <a:chOff x="5876925" y="716230"/>
            <a:chExt cx="6162675" cy="2463266"/>
          </a:xfrm>
        </p:grpSpPr>
        <p:sp>
          <p:nvSpPr>
            <p:cNvPr id="7" name="TextBox 6">
              <a:extLst>
                <a:ext uri="{FF2B5EF4-FFF2-40B4-BE49-F238E27FC236}">
                  <a16:creationId xmlns:a16="http://schemas.microsoft.com/office/drawing/2014/main" id="{7118BB9D-43E3-C3CF-6D5D-4DC490970609}"/>
                </a:ext>
              </a:extLst>
            </p:cNvPr>
            <p:cNvSpPr txBox="1"/>
            <p:nvPr/>
          </p:nvSpPr>
          <p:spPr>
            <a:xfrm>
              <a:off x="5876925" y="716230"/>
              <a:ext cx="6096000" cy="400110"/>
            </a:xfrm>
            <a:prstGeom prst="rect">
              <a:avLst/>
            </a:prstGeom>
            <a:noFill/>
          </p:spPr>
          <p:txBody>
            <a:bodyPr wrap="square">
              <a:spAutoFit/>
            </a:bodyPr>
            <a:lstStyle/>
            <a:p>
              <a:pPr algn="ctr"/>
              <a:r>
                <a:rPr lang="en-IN" sz="2000" b="1" dirty="0">
                  <a:latin typeface="Alegreya Sans Medium" panose="00000600000000000000" pitchFamily="2" charset="0"/>
                </a:rPr>
                <a:t>System Requirements: How the System Works</a:t>
              </a:r>
            </a:p>
          </p:txBody>
        </p:sp>
        <p:sp>
          <p:nvSpPr>
            <p:cNvPr id="9" name="TextBox 8">
              <a:extLst>
                <a:ext uri="{FF2B5EF4-FFF2-40B4-BE49-F238E27FC236}">
                  <a16:creationId xmlns:a16="http://schemas.microsoft.com/office/drawing/2014/main" id="{EE52FCC5-7C1B-9F70-2638-87A847D818AB}"/>
                </a:ext>
              </a:extLst>
            </p:cNvPr>
            <p:cNvSpPr txBox="1"/>
            <p:nvPr/>
          </p:nvSpPr>
          <p:spPr>
            <a:xfrm>
              <a:off x="6096000" y="1425170"/>
              <a:ext cx="5943600" cy="1754326"/>
            </a:xfrm>
            <a:prstGeom prst="rect">
              <a:avLst/>
            </a:prstGeom>
            <a:noFill/>
          </p:spPr>
          <p:txBody>
            <a:bodyPr wrap="square">
              <a:spAutoFit/>
            </a:bodyPr>
            <a:lstStyle/>
            <a:p>
              <a:pPr algn="ctr"/>
              <a:r>
                <a:rPr lang="en-IN" sz="1800" dirty="0">
                  <a:effectLst/>
                  <a:latin typeface="Alegreya Sans Regular" panose="00000500000000000000" pitchFamily="2" charset="0"/>
                  <a:ea typeface="Aptos" panose="020B0004020202020204" pitchFamily="34" charset="0"/>
                  <a:cs typeface="Times New Roman" panose="02020603050405020304" pitchFamily="18" charset="0"/>
                </a:rPr>
                <a:t>It set out the system's functions, services and operational constraints in detail. The system requirements document (sometimes called a functional specification) should be precise. It should define exactly what is to be implemented. It may be part of the contract between the system buyer and the software developers </a:t>
              </a:r>
              <a:endParaRPr lang="en-IN" dirty="0">
                <a:latin typeface="Alegreya Sans Regular" panose="00000500000000000000" pitchFamily="2" charset="0"/>
              </a:endParaRPr>
            </a:p>
          </p:txBody>
        </p:sp>
      </p:grpSp>
      <p:pic>
        <p:nvPicPr>
          <p:cNvPr id="3076" name="Picture 4" descr="WordPress 101: Understanding System Requirements &amp; Hosting - Codeable">
            <a:extLst>
              <a:ext uri="{FF2B5EF4-FFF2-40B4-BE49-F238E27FC236}">
                <a16:creationId xmlns:a16="http://schemas.microsoft.com/office/drawing/2014/main" id="{03E287CE-8390-0A4A-39BF-936220E286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500"/>
          <a:stretch>
            <a:fillRect/>
          </a:stretch>
        </p:blipFill>
        <p:spPr bwMode="auto">
          <a:xfrm>
            <a:off x="6096000" y="1825668"/>
            <a:ext cx="5943600" cy="34352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igh resolution 3D isometric floor plan of a modern restaurant dining area with tables, chairs, and service station in monochrome.">
            <a:extLst>
              <a:ext uri="{FF2B5EF4-FFF2-40B4-BE49-F238E27FC236}">
                <a16:creationId xmlns:a16="http://schemas.microsoft.com/office/drawing/2014/main" id="{4466DC0C-60B3-7CDD-ABBB-BF9BC7A632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0" t="15471"/>
          <a:stretch>
            <a:fillRect/>
          </a:stretch>
        </p:blipFill>
        <p:spPr bwMode="auto">
          <a:xfrm>
            <a:off x="152400" y="1825668"/>
            <a:ext cx="5943600" cy="3435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39905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203F9-1FB9-D005-F60B-6E66DDB8635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93D88AF-3BC3-79ED-B523-0EF34871CA07}"/>
              </a:ext>
            </a:extLst>
          </p:cNvPr>
          <p:cNvSpPr txBox="1"/>
          <p:nvPr/>
        </p:nvSpPr>
        <p:spPr>
          <a:xfrm>
            <a:off x="4257675" y="386835"/>
            <a:ext cx="6096000" cy="584775"/>
          </a:xfrm>
          <a:prstGeom prst="rect">
            <a:avLst/>
          </a:prstGeom>
          <a:noFill/>
        </p:spPr>
        <p:txBody>
          <a:bodyPr wrap="square">
            <a:spAutoFit/>
          </a:bodyPr>
          <a:lstStyle/>
          <a:p>
            <a:r>
              <a:rPr lang="en-US" sz="3200" dirty="0">
                <a:latin typeface="Alegreya Sans Medium" panose="00000600000000000000" pitchFamily="2" charset="0"/>
              </a:rPr>
              <a:t>Graphical representation</a:t>
            </a:r>
            <a:endParaRPr lang="en-IN" sz="3200" dirty="0">
              <a:latin typeface="Alegreya Sans Medium" panose="00000600000000000000" pitchFamily="2" charset="0"/>
            </a:endParaRPr>
          </a:p>
        </p:txBody>
      </p:sp>
      <p:cxnSp>
        <p:nvCxnSpPr>
          <p:cNvPr id="4" name="Straight Connector 3">
            <a:extLst>
              <a:ext uri="{FF2B5EF4-FFF2-40B4-BE49-F238E27FC236}">
                <a16:creationId xmlns:a16="http://schemas.microsoft.com/office/drawing/2014/main" id="{F5C307E0-8358-D611-C0B3-A8091A6CBF9C}"/>
              </a:ext>
            </a:extLst>
          </p:cNvPr>
          <p:cNvCxnSpPr>
            <a:cxnSpLocks/>
          </p:cNvCxnSpPr>
          <p:nvPr/>
        </p:nvCxnSpPr>
        <p:spPr>
          <a:xfrm>
            <a:off x="1466850" y="1181100"/>
            <a:ext cx="9239250" cy="0"/>
          </a:xfrm>
          <a:prstGeom prst="line">
            <a:avLst/>
          </a:prstGeom>
          <a:ln w="222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2621687-3484-0A0A-3B04-8E17C4ADC3A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351538" y="1314450"/>
            <a:ext cx="9458680" cy="5543549"/>
          </a:xfrm>
          <a:prstGeom prst="rect">
            <a:avLst/>
          </a:prstGeom>
        </p:spPr>
      </p:pic>
    </p:spTree>
    <p:extLst>
      <p:ext uri="{BB962C8B-B14F-4D97-AF65-F5344CB8AC3E}">
        <p14:creationId xmlns:p14="http://schemas.microsoft.com/office/powerpoint/2010/main" val="313496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CF7C72F2-4788-3A7A-930F-8C12E131E39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99E556E-7844-F1EE-4FB1-38A48880140B}"/>
              </a:ext>
            </a:extLst>
          </p:cNvPr>
          <p:cNvSpPr/>
          <p:nvPr/>
        </p:nvSpPr>
        <p:spPr>
          <a:xfrm>
            <a:off x="355600" y="269240"/>
            <a:ext cx="11480800" cy="63195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A448CB98-7CC5-F014-861E-0E9A34DC5340}"/>
              </a:ext>
            </a:extLst>
          </p:cNvPr>
          <p:cNvSpPr txBox="1"/>
          <p:nvPr/>
        </p:nvSpPr>
        <p:spPr>
          <a:xfrm>
            <a:off x="1144742" y="1412358"/>
            <a:ext cx="5440843" cy="2031325"/>
          </a:xfrm>
          <a:prstGeom prst="rect">
            <a:avLst/>
          </a:prstGeom>
          <a:noFill/>
        </p:spPr>
        <p:txBody>
          <a:bodyPr wrap="square">
            <a:spAutoFit/>
          </a:bodyPr>
          <a:lstStyle/>
          <a:p>
            <a:pPr marL="285750" indent="-285750">
              <a:buFont typeface="Arial" panose="020B0604020202020204" pitchFamily="34" charset="0"/>
              <a:buChar char="•"/>
            </a:pPr>
            <a:r>
              <a:rPr lang="en-IN" dirty="0">
                <a:latin typeface="Alegreya Sans Regular" panose="00000500000000000000" pitchFamily="2" charset="0"/>
              </a:rPr>
              <a:t>These are requirements that come from the application domain of the system and that reflect characteristics and constraints of that domain. </a:t>
            </a:r>
          </a:p>
          <a:p>
            <a:pPr marL="285750" indent="-285750">
              <a:buFont typeface="Arial" panose="020B0604020202020204" pitchFamily="34" charset="0"/>
              <a:buChar char="•"/>
            </a:pPr>
            <a:r>
              <a:rPr lang="en-IN" dirty="0">
                <a:latin typeface="Alegreya Sans Regular" panose="00000500000000000000" pitchFamily="2" charset="0"/>
              </a:rPr>
              <a:t>They may be functional or non-functional requirements</a:t>
            </a:r>
            <a:r>
              <a:rPr lang="en-US" dirty="0">
                <a:latin typeface="Alegreya Sans Regular" panose="00000500000000000000" pitchFamily="2" charset="0"/>
              </a:rPr>
              <a:t>.</a:t>
            </a:r>
          </a:p>
          <a:p>
            <a:pPr marL="285750" indent="-285750">
              <a:buFont typeface="Arial" panose="020B0604020202020204" pitchFamily="34" charset="0"/>
              <a:buChar char="•"/>
            </a:pPr>
            <a:r>
              <a:rPr lang="en-US" dirty="0">
                <a:latin typeface="Alegreya Sans Regular" panose="00000500000000000000" pitchFamily="2" charset="0"/>
              </a:rPr>
              <a:t>They are often industry-specific rules, standards, or constraints.</a:t>
            </a:r>
          </a:p>
          <a:p>
            <a:pPr lvl="0"/>
            <a:endParaRPr lang="en-IN" dirty="0">
              <a:latin typeface="Alegreya Sans Regular" panose="00000500000000000000" pitchFamily="2" charset="0"/>
            </a:endParaRPr>
          </a:p>
        </p:txBody>
      </p:sp>
      <p:grpSp>
        <p:nvGrpSpPr>
          <p:cNvPr id="8" name="Group 7">
            <a:extLst>
              <a:ext uri="{FF2B5EF4-FFF2-40B4-BE49-F238E27FC236}">
                <a16:creationId xmlns:a16="http://schemas.microsoft.com/office/drawing/2014/main" id="{9408CB87-AEE2-E28E-394B-4040072B238B}"/>
              </a:ext>
            </a:extLst>
          </p:cNvPr>
          <p:cNvGrpSpPr/>
          <p:nvPr/>
        </p:nvGrpSpPr>
        <p:grpSpPr>
          <a:xfrm>
            <a:off x="1144742" y="422423"/>
            <a:ext cx="6820698" cy="743422"/>
            <a:chOff x="792481" y="379214"/>
            <a:chExt cx="6820698" cy="743422"/>
          </a:xfrm>
        </p:grpSpPr>
        <p:sp>
          <p:nvSpPr>
            <p:cNvPr id="5" name="TextBox 4">
              <a:extLst>
                <a:ext uri="{FF2B5EF4-FFF2-40B4-BE49-F238E27FC236}">
                  <a16:creationId xmlns:a16="http://schemas.microsoft.com/office/drawing/2014/main" id="{6C2D0B74-7A05-EFA7-6EFE-A31F852D2815}"/>
                </a:ext>
              </a:extLst>
            </p:cNvPr>
            <p:cNvSpPr txBox="1"/>
            <p:nvPr/>
          </p:nvSpPr>
          <p:spPr>
            <a:xfrm>
              <a:off x="1517179" y="512398"/>
              <a:ext cx="6096000" cy="523220"/>
            </a:xfrm>
            <a:prstGeom prst="rect">
              <a:avLst/>
            </a:prstGeom>
            <a:noFill/>
          </p:spPr>
          <p:txBody>
            <a:bodyPr wrap="square">
              <a:spAutoFit/>
            </a:bodyPr>
            <a:lstStyle/>
            <a:p>
              <a:r>
                <a:rPr lang="en-IN" sz="2800" b="1" dirty="0">
                  <a:latin typeface="Alegreya Sans Medium" panose="00000600000000000000" pitchFamily="2" charset="0"/>
                </a:rPr>
                <a:t>Domain requirements</a:t>
              </a:r>
              <a:endParaRPr lang="en-IN" sz="2500" b="1" dirty="0">
                <a:latin typeface="Alegreya Sans Medium" panose="00000600000000000000" pitchFamily="2" charset="0"/>
              </a:endParaRPr>
            </a:p>
          </p:txBody>
        </p:sp>
        <p:pic>
          <p:nvPicPr>
            <p:cNvPr id="7" name="Picture 6">
              <a:extLst>
                <a:ext uri="{FF2B5EF4-FFF2-40B4-BE49-F238E27FC236}">
                  <a16:creationId xmlns:a16="http://schemas.microsoft.com/office/drawing/2014/main" id="{4B248991-9DD8-47D5-EA78-6F67AAEB614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92481" y="379214"/>
              <a:ext cx="862650" cy="743422"/>
            </a:xfrm>
            <a:prstGeom prst="rect">
              <a:avLst/>
            </a:prstGeom>
          </p:spPr>
        </p:pic>
      </p:grpSp>
      <p:sp>
        <p:nvSpPr>
          <p:cNvPr id="9" name="Rectangle: Rounded Corners 8">
            <a:extLst>
              <a:ext uri="{FF2B5EF4-FFF2-40B4-BE49-F238E27FC236}">
                <a16:creationId xmlns:a16="http://schemas.microsoft.com/office/drawing/2014/main" id="{48D7A27F-0830-72D4-5D06-CB06EEABE218}"/>
              </a:ext>
            </a:extLst>
          </p:cNvPr>
          <p:cNvSpPr/>
          <p:nvPr/>
        </p:nvSpPr>
        <p:spPr>
          <a:xfrm>
            <a:off x="695960" y="961411"/>
            <a:ext cx="91440" cy="5241544"/>
          </a:xfrm>
          <a:prstGeom prst="roundRect">
            <a:avLst/>
          </a:prstGeom>
          <a:gradFill>
            <a:gsLst>
              <a:gs pos="0">
                <a:schemeClr val="tx1">
                  <a:alpha val="1000"/>
                  <a:lumMod val="99000"/>
                </a:schemeClr>
              </a:gs>
              <a:gs pos="100000">
                <a:schemeClr val="tx1">
                  <a:lumMod val="50000"/>
                  <a:lumOff val="50000"/>
                </a:schemeClr>
              </a:gs>
            </a:gsLst>
            <a:lin ang="81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194" name="Picture 2">
            <a:extLst>
              <a:ext uri="{FF2B5EF4-FFF2-40B4-BE49-F238E27FC236}">
                <a16:creationId xmlns:a16="http://schemas.microsoft.com/office/drawing/2014/main" id="{9C0B380B-E556-67E2-C404-4FCE0F4BF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185" y="3690195"/>
            <a:ext cx="640080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2E5D246C-3044-CB2F-2AE8-B7EEC9FDD160}"/>
              </a:ext>
            </a:extLst>
          </p:cNvPr>
          <p:cNvSpPr>
            <a:spLocks noChangeArrowheads="1"/>
          </p:cNvSpPr>
          <p:nvPr/>
        </p:nvSpPr>
        <p:spPr bwMode="auto">
          <a:xfrm>
            <a:off x="6942927" y="1412357"/>
            <a:ext cx="501967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Alegreya Sans Medium" panose="00000600000000000000" pitchFamily="2" charset="0"/>
              </a:rPr>
              <a:t>The system must comply with data privacy laws.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Alegreya Sans Medium" panose="00000600000000000000" pitchFamily="2" charset="0"/>
              </a:rPr>
              <a:t>The system must support country-specific telecom rules.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Alegreya Sans Medium" panose="00000600000000000000" pitchFamily="2" charset="0"/>
              </a:rPr>
              <a:t>The system must store metadata as required by legal regulations.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Alegreya Sans Medium" panose="00000600000000000000" pitchFamily="2" charset="0"/>
              </a:rPr>
              <a:t>The system must follow app store guidelines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Alegreya Sans Medium" panose="00000600000000000000" pitchFamily="2" charset="0"/>
              </a:rPr>
              <a:t>The system must ensure age restrictions</a:t>
            </a:r>
          </a:p>
        </p:txBody>
      </p:sp>
    </p:spTree>
    <p:extLst>
      <p:ext uri="{BB962C8B-B14F-4D97-AF65-F5344CB8AC3E}">
        <p14:creationId xmlns:p14="http://schemas.microsoft.com/office/powerpoint/2010/main" val="36872177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CBA8539-E9F8-2B64-3318-E153C8A99078}"/>
              </a:ext>
            </a:extLst>
          </p:cNvPr>
          <p:cNvGrpSpPr/>
          <p:nvPr/>
        </p:nvGrpSpPr>
        <p:grpSpPr>
          <a:xfrm>
            <a:off x="0" y="0"/>
            <a:ext cx="12192000" cy="8126016"/>
            <a:chOff x="0" y="0"/>
            <a:chExt cx="12192000" cy="8126016"/>
          </a:xfrm>
        </p:grpSpPr>
        <p:pic>
          <p:nvPicPr>
            <p:cNvPr id="4" name="Picture 3" descr="Focused male engineer working at computer">
              <a:extLst>
                <a:ext uri="{FF2B5EF4-FFF2-40B4-BE49-F238E27FC236}">
                  <a16:creationId xmlns:a16="http://schemas.microsoft.com/office/drawing/2014/main" id="{B0B540E4-2CD5-553C-91A6-76EC76B4B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126016"/>
            </a:xfrm>
            <a:prstGeom prst="rect">
              <a:avLst/>
            </a:prstGeom>
            <a:solidFill>
              <a:schemeClr val="bg1"/>
            </a:solidFill>
          </p:spPr>
        </p:pic>
        <p:sp>
          <p:nvSpPr>
            <p:cNvPr id="5" name="Rectangle 4">
              <a:extLst>
                <a:ext uri="{FF2B5EF4-FFF2-40B4-BE49-F238E27FC236}">
                  <a16:creationId xmlns:a16="http://schemas.microsoft.com/office/drawing/2014/main" id="{63E60F23-AF69-980A-3895-321033F84500}"/>
                </a:ext>
              </a:extLst>
            </p:cNvPr>
            <p:cNvSpPr/>
            <p:nvPr/>
          </p:nvSpPr>
          <p:spPr>
            <a:xfrm>
              <a:off x="0" y="0"/>
              <a:ext cx="12192000" cy="7362825"/>
            </a:xfrm>
            <a:prstGeom prst="rect">
              <a:avLst/>
            </a:prstGeom>
            <a:gradFill flip="none" rotWithShape="1">
              <a:gsLst>
                <a:gs pos="85000">
                  <a:schemeClr val="accent3">
                    <a:lumMod val="20000"/>
                    <a:lumOff val="80000"/>
                    <a:alpha val="34000"/>
                  </a:schemeClr>
                </a:gs>
                <a:gs pos="0">
                  <a:schemeClr val="bg2">
                    <a:lumMod val="9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itle 1">
            <a:extLst>
              <a:ext uri="{FF2B5EF4-FFF2-40B4-BE49-F238E27FC236}">
                <a16:creationId xmlns:a16="http://schemas.microsoft.com/office/drawing/2014/main" id="{1E7F349C-C3F8-D6CF-A883-21E7E29C1C1C}"/>
              </a:ext>
            </a:extLst>
          </p:cNvPr>
          <p:cNvSpPr>
            <a:spLocks noGrp="1"/>
          </p:cNvSpPr>
          <p:nvPr>
            <p:ph type="title"/>
          </p:nvPr>
        </p:nvSpPr>
        <p:spPr>
          <a:xfrm>
            <a:off x="723900" y="1680439"/>
            <a:ext cx="5372100" cy="1325563"/>
          </a:xfrm>
        </p:spPr>
        <p:txBody>
          <a:bodyPr>
            <a:normAutofit/>
          </a:bodyPr>
          <a:lstStyle/>
          <a:p>
            <a:r>
              <a:rPr lang="en-US" sz="3600" dirty="0">
                <a:latin typeface="Alegreya SC" panose="00000800000000000000" pitchFamily="2" charset="0"/>
              </a:rPr>
              <a:t>Software requirements</a:t>
            </a:r>
            <a:endParaRPr lang="en-IN" sz="3600" dirty="0">
              <a:latin typeface="Alegreya SC" panose="00000800000000000000" pitchFamily="2" charset="0"/>
            </a:endParaRPr>
          </a:p>
        </p:txBody>
      </p:sp>
      <p:sp>
        <p:nvSpPr>
          <p:cNvPr id="8" name="TextBox 7">
            <a:extLst>
              <a:ext uri="{FF2B5EF4-FFF2-40B4-BE49-F238E27FC236}">
                <a16:creationId xmlns:a16="http://schemas.microsoft.com/office/drawing/2014/main" id="{628A86F4-9E7F-BF5E-9777-CB46117FCCB8}"/>
              </a:ext>
            </a:extLst>
          </p:cNvPr>
          <p:cNvSpPr txBox="1"/>
          <p:nvPr/>
        </p:nvSpPr>
        <p:spPr>
          <a:xfrm>
            <a:off x="723900" y="3006002"/>
            <a:ext cx="6279266" cy="1350819"/>
          </a:xfrm>
          <a:prstGeom prst="rect">
            <a:avLst/>
          </a:prstGeom>
          <a:noFill/>
        </p:spPr>
        <p:txBody>
          <a:bodyPr wrap="square">
            <a:spAutoFit/>
          </a:bodyPr>
          <a:lstStyle/>
          <a:p>
            <a:pPr algn="just">
              <a:lnSpc>
                <a:spcPct val="115000"/>
              </a:lnSpc>
              <a:spcAft>
                <a:spcPts val="800"/>
              </a:spcAft>
              <a:buNone/>
            </a:pPr>
            <a:r>
              <a:rPr lang="en-IN" sz="1800" kern="100" dirty="0">
                <a:effectLst/>
                <a:latin typeface="Alegreya Sans Regular" panose="00000500000000000000" pitchFamily="2" charset="0"/>
                <a:ea typeface="Aptos" panose="020B0004020202020204" pitchFamily="34" charset="0"/>
                <a:cs typeface="Times New Roman" panose="02020603050405020304" pitchFamily="18" charset="0"/>
              </a:rPr>
              <a:t>Ideally, the system requirements should simply describe the external behaviour of the system and its operational constraints. They should not be concerned with how the system should be designed or implemented.</a:t>
            </a:r>
          </a:p>
        </p:txBody>
      </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B3852BAC-F7AD-A16B-55F2-26F9F337D02B}"/>
                  </a:ext>
                </a:extLst>
              </p:cNvPr>
              <p:cNvGraphicFramePr>
                <a:graphicFrameLocks noChangeAspect="1"/>
              </p:cNvGraphicFramePr>
              <p:nvPr>
                <p:extLst>
                  <p:ext uri="{D42A27DB-BD31-4B8C-83A1-F6EECF244321}">
                    <p14:modId xmlns:p14="http://schemas.microsoft.com/office/powerpoint/2010/main" val="3547991905"/>
                  </p:ext>
                </p:extLst>
              </p:nvPr>
            </p:nvGraphicFramePr>
            <p:xfrm>
              <a:off x="7384648" y="511457"/>
              <a:ext cx="2766350" cy="1556072"/>
            </p:xfrm>
            <a:graphic>
              <a:graphicData uri="http://schemas.microsoft.com/office/powerpoint/2016/slidezoom">
                <pslz:sldZm>
                  <pslz:sldZmObj sldId="301" cId="1870096213">
                    <pslz:zmPr id="{8908B861-D263-42FF-9EB5-BADB5FB0A751}" returnToParent="0" transitionDur="1000" showBg="0">
                      <p166:blipFill xmlns:p166="http://schemas.microsoft.com/office/powerpoint/2016/6/main">
                        <a:blip r:embed="rId3"/>
                        <a:stretch>
                          <a:fillRect/>
                        </a:stretch>
                      </p166:blipFill>
                      <p166:spPr xmlns:p166="http://schemas.microsoft.com/office/powerpoint/2016/6/main">
                        <a:xfrm>
                          <a:off x="0" y="0"/>
                          <a:ext cx="2766350" cy="1556072"/>
                        </a:xfrm>
                        <a:prstGeom prst="rect">
                          <a:avLst/>
                        </a:prstGeom>
                        <a:ln>
                          <a:noFill/>
                        </a:ln>
                      </p166:spPr>
                    </pslz:zmPr>
                  </pslz:sldZmObj>
                </pslz:sldZm>
              </a:graphicData>
            </a:graphic>
          </p:graphicFrame>
        </mc:Choice>
        <mc:Fallback xmlns="">
          <p:pic>
            <p:nvPicPr>
              <p:cNvPr id="10" name="Slide Zoom 9">
                <a:hlinkClick r:id="rId4" action="ppaction://hlinksldjump"/>
                <a:extLst>
                  <a:ext uri="{FF2B5EF4-FFF2-40B4-BE49-F238E27FC236}">
                    <a16:creationId xmlns:a16="http://schemas.microsoft.com/office/drawing/2014/main" id="{B3852BAC-F7AD-A16B-55F2-26F9F337D02B}"/>
                  </a:ext>
                </a:extLst>
              </p:cNvPr>
              <p:cNvPicPr>
                <a:picLocks noGrp="1" noRot="1" noChangeAspect="1" noMove="1" noResize="1" noEditPoints="1" noAdjustHandles="1" noChangeArrowheads="1" noChangeShapeType="1"/>
              </p:cNvPicPr>
              <p:nvPr/>
            </p:nvPicPr>
            <p:blipFill>
              <a:blip r:embed="rId5"/>
              <a:stretch>
                <a:fillRect/>
              </a:stretch>
            </p:blipFill>
            <p:spPr>
              <a:xfrm>
                <a:off x="7384648" y="511457"/>
                <a:ext cx="2766350" cy="1556072"/>
              </a:xfrm>
              <a:prstGeom prst="rect">
                <a:avLst/>
              </a:prstGeom>
              <a:ln>
                <a:noFill/>
              </a:ln>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F0EF01F2-CCEC-F43F-7D9D-113A2DFB46AC}"/>
                  </a:ext>
                </a:extLst>
              </p:cNvPr>
              <p:cNvGraphicFramePr>
                <a:graphicFrameLocks noChangeAspect="1"/>
              </p:cNvGraphicFramePr>
              <p:nvPr>
                <p:extLst>
                  <p:ext uri="{D42A27DB-BD31-4B8C-83A1-F6EECF244321}">
                    <p14:modId xmlns:p14="http://schemas.microsoft.com/office/powerpoint/2010/main" val="3434234346"/>
                  </p:ext>
                </p:extLst>
              </p:nvPr>
            </p:nvGraphicFramePr>
            <p:xfrm>
              <a:off x="7620000" y="2571750"/>
              <a:ext cx="3048000" cy="1714500"/>
            </p:xfrm>
            <a:graphic>
              <a:graphicData uri="http://schemas.microsoft.com/office/powerpoint/2016/slidezoom">
                <pslz:sldZm>
                  <pslz:sldZmObj sldId="302" cId="2094282077">
                    <pslz:zmPr id="{2A1B49D4-BC2A-4895-A421-CA3414F1C687}" returnToParent="0" transitionDur="1000" showBg="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2" name="Slide Zoom 11">
                <a:hlinkClick r:id="rId7" action="ppaction://hlinksldjump"/>
                <a:extLst>
                  <a:ext uri="{FF2B5EF4-FFF2-40B4-BE49-F238E27FC236}">
                    <a16:creationId xmlns:a16="http://schemas.microsoft.com/office/drawing/2014/main" id="{F0EF01F2-CCEC-F43F-7D9D-113A2DFB46AC}"/>
                  </a:ext>
                </a:extLst>
              </p:cNvPr>
              <p:cNvPicPr>
                <a:picLocks noGrp="1" noRot="1" noChangeAspect="1" noMove="1" noResize="1" noEditPoints="1" noAdjustHandles="1" noChangeArrowheads="1" noChangeShapeType="1"/>
              </p:cNvPicPr>
              <p:nvPr/>
            </p:nvPicPr>
            <p:blipFill>
              <a:blip r:embed="rId8"/>
              <a:stretch>
                <a:fillRect/>
              </a:stretch>
            </p:blipFill>
            <p:spPr>
              <a:xfrm>
                <a:off x="7620000" y="2571750"/>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55539714-D762-0577-B968-9BF4463E8D89}"/>
                  </a:ext>
                </a:extLst>
              </p:cNvPr>
              <p:cNvGraphicFramePr>
                <a:graphicFrameLocks noChangeAspect="1"/>
              </p:cNvGraphicFramePr>
              <p:nvPr>
                <p:extLst>
                  <p:ext uri="{D42A27DB-BD31-4B8C-83A1-F6EECF244321}">
                    <p14:modId xmlns:p14="http://schemas.microsoft.com/office/powerpoint/2010/main" val="492237837"/>
                  </p:ext>
                </p:extLst>
              </p:nvPr>
            </p:nvGraphicFramePr>
            <p:xfrm>
              <a:off x="7384648" y="4639279"/>
              <a:ext cx="3048000" cy="1714500"/>
            </p:xfrm>
            <a:graphic>
              <a:graphicData uri="http://schemas.microsoft.com/office/powerpoint/2016/slidezoom">
                <pslz:sldZm>
                  <pslz:sldZmObj sldId="298" cId="1375332701">
                    <pslz:zmPr id="{942CD36D-7FBC-45B4-B94A-802363387D57}" transitionDur="1000" showBg="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4" name="Slide Zoom 13">
                <a:hlinkClick r:id="rId10" action="ppaction://hlinksldjump"/>
                <a:extLst>
                  <a:ext uri="{FF2B5EF4-FFF2-40B4-BE49-F238E27FC236}">
                    <a16:creationId xmlns:a16="http://schemas.microsoft.com/office/drawing/2014/main" id="{55539714-D762-0577-B968-9BF4463E8D89}"/>
                  </a:ext>
                </a:extLst>
              </p:cNvPr>
              <p:cNvPicPr>
                <a:picLocks noGrp="1" noRot="1" noChangeAspect="1" noMove="1" noResize="1" noEditPoints="1" noAdjustHandles="1" noChangeArrowheads="1" noChangeShapeType="1"/>
              </p:cNvPicPr>
              <p:nvPr/>
            </p:nvPicPr>
            <p:blipFill>
              <a:blip r:embed="rId11"/>
              <a:stretch>
                <a:fillRect/>
              </a:stretch>
            </p:blipFill>
            <p:spPr>
              <a:xfrm>
                <a:off x="7384648" y="4639279"/>
                <a:ext cx="3048000" cy="1714500"/>
              </a:xfrm>
              <a:prstGeom prst="rect">
                <a:avLst/>
              </a:prstGeom>
            </p:spPr>
          </p:pic>
        </mc:Fallback>
      </mc:AlternateContent>
    </p:spTree>
    <p:extLst>
      <p:ext uri="{BB962C8B-B14F-4D97-AF65-F5344CB8AC3E}">
        <p14:creationId xmlns:p14="http://schemas.microsoft.com/office/powerpoint/2010/main" val="33858416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91539B6-9B24-4A25-2199-3CD076E29FB5}"/>
              </a:ext>
            </a:extLst>
          </p:cNvPr>
          <p:cNvGrpSpPr/>
          <p:nvPr/>
        </p:nvGrpSpPr>
        <p:grpSpPr>
          <a:xfrm>
            <a:off x="1124673" y="689609"/>
            <a:ext cx="9942654" cy="5478782"/>
            <a:chOff x="1124673" y="689609"/>
            <a:chExt cx="9942654" cy="5478782"/>
          </a:xfrm>
        </p:grpSpPr>
        <p:sp>
          <p:nvSpPr>
            <p:cNvPr id="4" name="Rectangle: Rounded Corners 3">
              <a:extLst>
                <a:ext uri="{FF2B5EF4-FFF2-40B4-BE49-F238E27FC236}">
                  <a16:creationId xmlns:a16="http://schemas.microsoft.com/office/drawing/2014/main" id="{817F8E54-DCE2-A987-7AB4-3E95D7E6495C}"/>
                </a:ext>
              </a:extLst>
            </p:cNvPr>
            <p:cNvSpPr/>
            <p:nvPr/>
          </p:nvSpPr>
          <p:spPr>
            <a:xfrm>
              <a:off x="1124673" y="689609"/>
              <a:ext cx="9942654" cy="5478782"/>
            </a:xfrm>
            <a:prstGeom prst="roundRect">
              <a:avLst>
                <a:gd name="adj" fmla="val 6526"/>
              </a:avLst>
            </a:prstGeom>
            <a:gradFill>
              <a:gsLst>
                <a:gs pos="85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425C6DB-15AD-AE04-A3A9-38A8D0247CC9}"/>
                </a:ext>
              </a:extLst>
            </p:cNvPr>
            <p:cNvSpPr txBox="1"/>
            <p:nvPr/>
          </p:nvSpPr>
          <p:spPr>
            <a:xfrm>
              <a:off x="1877028" y="857764"/>
              <a:ext cx="8437944" cy="5142471"/>
            </a:xfrm>
            <a:prstGeom prst="rect">
              <a:avLst/>
            </a:prstGeom>
            <a:noFill/>
            <a:ln>
              <a:noFill/>
            </a:ln>
          </p:spPr>
          <p:txBody>
            <a:bodyPr wrap="square" lIns="360000" tIns="360000" rIns="360000" bIns="360000">
              <a:spAutoFit/>
            </a:bodyPr>
            <a:lstStyle/>
            <a:p>
              <a:pPr>
                <a:lnSpc>
                  <a:spcPct val="115000"/>
                </a:lnSpc>
                <a:spcAft>
                  <a:spcPts val="800"/>
                </a:spcAft>
                <a:buNone/>
              </a:pPr>
              <a:r>
                <a:rPr lang="en-IN" sz="1800" kern="100" dirty="0">
                  <a:effectLst/>
                  <a:latin typeface="Alegreya Sans Medium" panose="00000600000000000000" pitchFamily="2" charset="0"/>
                  <a:ea typeface="Aptos" panose="020B0004020202020204" pitchFamily="34" charset="0"/>
                  <a:cs typeface="Times New Roman" panose="02020603050405020304" pitchFamily="18" charset="0"/>
                </a:rPr>
                <a:t>We cannot completely exclude system design during requirement gathering of complex software because</a:t>
              </a:r>
            </a:p>
            <a:p>
              <a:pPr marL="342900" indent="-342900">
                <a:lnSpc>
                  <a:spcPct val="115000"/>
                </a:lnSpc>
                <a:spcAft>
                  <a:spcPts val="800"/>
                </a:spcAft>
                <a:buFont typeface="+mj-lt"/>
                <a:buAutoNum type="arabicPeriod"/>
              </a:pPr>
              <a:r>
                <a:rPr lang="en-IN" sz="1800" kern="100" dirty="0">
                  <a:effectLst/>
                  <a:latin typeface="Alegreya Sans Regular" panose="00000500000000000000" pitchFamily="2" charset="0"/>
                  <a:ea typeface="Aptos" panose="020B0004020202020204" pitchFamily="34" charset="0"/>
                  <a:cs typeface="Times New Roman" panose="02020603050405020304" pitchFamily="18" charset="0"/>
                </a:rPr>
                <a:t>You may have to design an initial architecture of the system to help structure the requirements specification. The system requirements are organised according to the different sub-systems that make up the system. The architectural definition is essential if you want to reuse software components when implementing the system.  </a:t>
              </a:r>
            </a:p>
            <a:p>
              <a:pPr marL="342900" indent="-342900">
                <a:lnSpc>
                  <a:spcPct val="115000"/>
                </a:lnSpc>
                <a:spcAft>
                  <a:spcPts val="800"/>
                </a:spcAft>
                <a:buFont typeface="+mj-lt"/>
                <a:buAutoNum type="arabicPeriod"/>
              </a:pPr>
              <a:r>
                <a:rPr lang="en-IN" sz="1800" kern="100" dirty="0">
                  <a:effectLst/>
                  <a:latin typeface="Alegreya Sans Regular" panose="00000500000000000000" pitchFamily="2" charset="0"/>
                  <a:ea typeface="Aptos" panose="020B0004020202020204" pitchFamily="34" charset="0"/>
                  <a:cs typeface="Times New Roman" panose="02020603050405020304" pitchFamily="18" charset="0"/>
                </a:rPr>
                <a:t>In most cases, systems must interoperate with other existing systems. These constrain the design, and these constraints impose requirements on the new system. </a:t>
              </a:r>
            </a:p>
            <a:p>
              <a:pPr marL="342900" indent="-342900">
                <a:lnSpc>
                  <a:spcPct val="115000"/>
                </a:lnSpc>
                <a:spcAft>
                  <a:spcPts val="800"/>
                </a:spcAft>
                <a:buFont typeface="+mj-lt"/>
                <a:buAutoNum type="arabicPeriod"/>
              </a:pPr>
              <a:r>
                <a:rPr lang="en-IN" sz="1800" kern="100" dirty="0">
                  <a:effectLst/>
                  <a:latin typeface="Alegreya Sans Regular" panose="00000500000000000000" pitchFamily="2" charset="0"/>
                  <a:ea typeface="Aptos" panose="020B0004020202020204" pitchFamily="34" charset="0"/>
                  <a:cs typeface="Times New Roman" panose="02020603050405020304" pitchFamily="18" charset="0"/>
                </a:rPr>
                <a:t>The use of a specific architecture to satisfy non-functional requirements may be necessary. An external regulator who needs to certify that the system is safe may specify that an architectural design that has already been certified be used.</a:t>
              </a:r>
            </a:p>
          </p:txBody>
        </p:sp>
      </p:grpSp>
    </p:spTree>
    <p:extLst>
      <p:ext uri="{BB962C8B-B14F-4D97-AF65-F5344CB8AC3E}">
        <p14:creationId xmlns:p14="http://schemas.microsoft.com/office/powerpoint/2010/main" val="1870096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B1F9AFB-2005-2958-FB0F-7D0F3FC1A64D}"/>
              </a:ext>
            </a:extLst>
          </p:cNvPr>
          <p:cNvGrpSpPr/>
          <p:nvPr/>
        </p:nvGrpSpPr>
        <p:grpSpPr>
          <a:xfrm>
            <a:off x="0" y="2442257"/>
            <a:ext cx="12192000" cy="4525701"/>
            <a:chOff x="0" y="2442257"/>
            <a:chExt cx="12192000" cy="4525701"/>
          </a:xfrm>
        </p:grpSpPr>
        <p:pic>
          <p:nvPicPr>
            <p:cNvPr id="9218" name="Picture 2" descr="Chat bubbles connected with lines">
              <a:extLst>
                <a:ext uri="{FF2B5EF4-FFF2-40B4-BE49-F238E27FC236}">
                  <a16:creationId xmlns:a16="http://schemas.microsoft.com/office/drawing/2014/main" id="{50B41402-0458-E34E-8511-CF964C1E7F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863" b="8276"/>
            <a:stretch>
              <a:fillRect/>
            </a:stretch>
          </p:blipFill>
          <p:spPr bwMode="auto">
            <a:xfrm>
              <a:off x="0" y="2442257"/>
              <a:ext cx="12192000" cy="4502553"/>
            </a:xfrm>
            <a:prstGeom prst="rect">
              <a:avLst/>
            </a:prstGeom>
            <a:gradFill>
              <a:gsLst>
                <a:gs pos="85000">
                  <a:schemeClr val="bg1"/>
                </a:gs>
                <a:gs pos="0">
                  <a:schemeClr val="tx1">
                    <a:lumMod val="95000"/>
                    <a:lumOff val="5000"/>
                  </a:schemeClr>
                </a:gs>
              </a:gsLst>
              <a:lin ang="2700000" scaled="1"/>
            </a:gradFill>
          </p:spPr>
        </p:pic>
        <p:sp>
          <p:nvSpPr>
            <p:cNvPr id="2" name="Rectangle 1">
              <a:extLst>
                <a:ext uri="{FF2B5EF4-FFF2-40B4-BE49-F238E27FC236}">
                  <a16:creationId xmlns:a16="http://schemas.microsoft.com/office/drawing/2014/main" id="{760ED46A-4E08-9E63-D3D8-B25DC11AADF5}"/>
                </a:ext>
              </a:extLst>
            </p:cNvPr>
            <p:cNvSpPr/>
            <p:nvPr/>
          </p:nvSpPr>
          <p:spPr>
            <a:xfrm>
              <a:off x="0" y="2442257"/>
              <a:ext cx="12192000" cy="4525701"/>
            </a:xfrm>
            <a:prstGeom prst="rect">
              <a:avLst/>
            </a:prstGeom>
            <a:gradFill flip="none" rotWithShape="1">
              <a:gsLst>
                <a:gs pos="0">
                  <a:schemeClr val="bg1">
                    <a:alpha val="16000"/>
                  </a:schemeClr>
                </a:gs>
                <a:gs pos="88000">
                  <a:schemeClr val="tx1">
                    <a:lumMod val="95000"/>
                    <a:lumOff val="5000"/>
                    <a:alpha val="44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Title 3">
            <a:extLst>
              <a:ext uri="{FF2B5EF4-FFF2-40B4-BE49-F238E27FC236}">
                <a16:creationId xmlns:a16="http://schemas.microsoft.com/office/drawing/2014/main" id="{76241C7E-4C40-BF5E-5D72-6071659BDDE7}"/>
              </a:ext>
            </a:extLst>
          </p:cNvPr>
          <p:cNvSpPr>
            <a:spLocks noGrp="1"/>
          </p:cNvSpPr>
          <p:nvPr>
            <p:ph type="title"/>
          </p:nvPr>
        </p:nvSpPr>
        <p:spPr>
          <a:xfrm>
            <a:off x="1150717" y="5619247"/>
            <a:ext cx="10515600" cy="1325563"/>
          </a:xfrm>
        </p:spPr>
        <p:txBody>
          <a:bodyPr>
            <a:normAutofit/>
          </a:bodyPr>
          <a:lstStyle/>
          <a:p>
            <a:pPr algn="ctr"/>
            <a:r>
              <a:rPr lang="en-US" sz="3200" dirty="0">
                <a:solidFill>
                  <a:schemeClr val="bg1"/>
                </a:solidFill>
                <a:latin typeface="Alegreya Sans Medium" panose="00000600000000000000" pitchFamily="2" charset="0"/>
              </a:rPr>
              <a:t>Limitations of Using NL for Requirement gathering</a:t>
            </a:r>
            <a:endParaRPr lang="en-IN" sz="3200" dirty="0">
              <a:solidFill>
                <a:schemeClr val="bg1"/>
              </a:solidFill>
              <a:latin typeface="Alegreya Sans Medium" panose="00000600000000000000" pitchFamily="2" charset="0"/>
            </a:endParaRPr>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AC012357-CFBA-6F49-28EB-7F45DCB0FA33}"/>
                  </a:ext>
                </a:extLst>
              </p:cNvPr>
              <p:cNvGraphicFramePr>
                <a:graphicFrameLocks noChangeAspect="1"/>
              </p:cNvGraphicFramePr>
              <p:nvPr>
                <p:extLst>
                  <p:ext uri="{D42A27DB-BD31-4B8C-83A1-F6EECF244321}">
                    <p14:modId xmlns:p14="http://schemas.microsoft.com/office/powerpoint/2010/main" val="376468049"/>
                  </p:ext>
                </p:extLst>
              </p:nvPr>
            </p:nvGraphicFramePr>
            <p:xfrm>
              <a:off x="792866" y="1459002"/>
              <a:ext cx="3048000" cy="1714500"/>
            </p:xfrm>
            <a:graphic>
              <a:graphicData uri="http://schemas.microsoft.com/office/powerpoint/2016/slidezoom">
                <pslz:sldZm>
                  <pslz:sldZmObj sldId="303" cId="4076852489">
                    <pslz:zmPr id="{441AB7E0-9701-444A-8A49-C85F91A5F46B}" returnToParent="0" transitionDur="1000" showBg="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6" name="Slide Zoom 5">
                <a:hlinkClick r:id="rId4" action="ppaction://hlinksldjump"/>
                <a:extLst>
                  <a:ext uri="{FF2B5EF4-FFF2-40B4-BE49-F238E27FC236}">
                    <a16:creationId xmlns:a16="http://schemas.microsoft.com/office/drawing/2014/main" id="{AC012357-CFBA-6F49-28EB-7F45DCB0FA33}"/>
                  </a:ext>
                </a:extLst>
              </p:cNvPr>
              <p:cNvPicPr>
                <a:picLocks noGrp="1" noRot="1" noChangeAspect="1" noMove="1" noResize="1" noEditPoints="1" noAdjustHandles="1" noChangeArrowheads="1" noChangeShapeType="1"/>
              </p:cNvPicPr>
              <p:nvPr/>
            </p:nvPicPr>
            <p:blipFill>
              <a:blip r:embed="rId5"/>
              <a:stretch>
                <a:fillRect/>
              </a:stretch>
            </p:blipFill>
            <p:spPr>
              <a:xfrm>
                <a:off x="792866" y="1459002"/>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A7487E7F-B161-087E-B384-BA1407264710}"/>
                  </a:ext>
                </a:extLst>
              </p:cNvPr>
              <p:cNvGraphicFramePr>
                <a:graphicFrameLocks noChangeAspect="1"/>
              </p:cNvGraphicFramePr>
              <p:nvPr>
                <p:extLst>
                  <p:ext uri="{D42A27DB-BD31-4B8C-83A1-F6EECF244321}">
                    <p14:modId xmlns:p14="http://schemas.microsoft.com/office/powerpoint/2010/main" val="497008530"/>
                  </p:ext>
                </p:extLst>
              </p:nvPr>
            </p:nvGraphicFramePr>
            <p:xfrm>
              <a:off x="4667973" y="727757"/>
              <a:ext cx="3048000" cy="1714500"/>
            </p:xfrm>
            <a:graphic>
              <a:graphicData uri="http://schemas.microsoft.com/office/powerpoint/2016/slidezoom">
                <pslz:sldZm>
                  <pslz:sldZmObj sldId="304" cId="4082676637">
                    <pslz:zmPr id="{89FE766C-1E4E-4D46-A75F-C12200D9F341}" returnToParent="0" transitionDur="1000" showBg="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8" name="Slide Zoom 7">
                <a:hlinkClick r:id="rId7" action="ppaction://hlinksldjump"/>
                <a:extLst>
                  <a:ext uri="{FF2B5EF4-FFF2-40B4-BE49-F238E27FC236}">
                    <a16:creationId xmlns:a16="http://schemas.microsoft.com/office/drawing/2014/main" id="{A7487E7F-B161-087E-B384-BA1407264710}"/>
                  </a:ext>
                </a:extLst>
              </p:cNvPr>
              <p:cNvPicPr>
                <a:picLocks noGrp="1" noRot="1" noChangeAspect="1" noMove="1" noResize="1" noEditPoints="1" noAdjustHandles="1" noChangeArrowheads="1" noChangeShapeType="1"/>
              </p:cNvPicPr>
              <p:nvPr/>
            </p:nvPicPr>
            <p:blipFill>
              <a:blip r:embed="rId8"/>
              <a:stretch>
                <a:fillRect/>
              </a:stretch>
            </p:blipFill>
            <p:spPr>
              <a:xfrm>
                <a:off x="4667973" y="727757"/>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AB733002-21CB-156E-6F26-8D69F570F5B2}"/>
                  </a:ext>
                </a:extLst>
              </p:cNvPr>
              <p:cNvGraphicFramePr>
                <a:graphicFrameLocks noChangeAspect="1"/>
              </p:cNvGraphicFramePr>
              <p:nvPr>
                <p:extLst>
                  <p:ext uri="{D42A27DB-BD31-4B8C-83A1-F6EECF244321}">
                    <p14:modId xmlns:p14="http://schemas.microsoft.com/office/powerpoint/2010/main" val="3107465176"/>
                  </p:ext>
                </p:extLst>
              </p:nvPr>
            </p:nvGraphicFramePr>
            <p:xfrm>
              <a:off x="8543081" y="1359061"/>
              <a:ext cx="3048000" cy="1714500"/>
            </p:xfrm>
            <a:graphic>
              <a:graphicData uri="http://schemas.microsoft.com/office/powerpoint/2016/slidezoom">
                <pslz:sldZm>
                  <pslz:sldZmObj sldId="305" cId="1663260445">
                    <pslz:zmPr id="{E5DD0C1E-FB52-4D17-8A33-E6F8F457186C}" transitionDur="1000" showBg="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0" name="Slide Zoom 9">
                <a:hlinkClick r:id="rId10" action="ppaction://hlinksldjump"/>
                <a:extLst>
                  <a:ext uri="{FF2B5EF4-FFF2-40B4-BE49-F238E27FC236}">
                    <a16:creationId xmlns:a16="http://schemas.microsoft.com/office/drawing/2014/main" id="{AB733002-21CB-156E-6F26-8D69F570F5B2}"/>
                  </a:ext>
                </a:extLst>
              </p:cNvPr>
              <p:cNvPicPr>
                <a:picLocks noGrp="1" noRot="1" noChangeAspect="1" noMove="1" noResize="1" noEditPoints="1" noAdjustHandles="1" noChangeArrowheads="1" noChangeShapeType="1"/>
              </p:cNvPicPr>
              <p:nvPr/>
            </p:nvPicPr>
            <p:blipFill>
              <a:blip r:embed="rId11"/>
              <a:stretch>
                <a:fillRect/>
              </a:stretch>
            </p:blipFill>
            <p:spPr>
              <a:xfrm>
                <a:off x="8543081" y="1359061"/>
                <a:ext cx="3048000" cy="1714500"/>
              </a:xfrm>
              <a:prstGeom prst="rect">
                <a:avLst/>
              </a:prstGeom>
            </p:spPr>
          </p:pic>
        </mc:Fallback>
      </mc:AlternateContent>
    </p:spTree>
    <p:extLst>
      <p:ext uri="{BB962C8B-B14F-4D97-AF65-F5344CB8AC3E}">
        <p14:creationId xmlns:p14="http://schemas.microsoft.com/office/powerpoint/2010/main" val="20942820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43307-855A-7E77-BC7D-5C602914EED8}"/>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66CC03AB-8D9A-FFE0-9DB1-DB48561E549B}"/>
              </a:ext>
            </a:extLst>
          </p:cNvPr>
          <p:cNvGrpSpPr/>
          <p:nvPr/>
        </p:nvGrpSpPr>
        <p:grpSpPr>
          <a:xfrm>
            <a:off x="1500851" y="1930078"/>
            <a:ext cx="9190298" cy="2997843"/>
            <a:chOff x="1124674" y="1944547"/>
            <a:chExt cx="9190298" cy="2997843"/>
          </a:xfrm>
        </p:grpSpPr>
        <p:sp>
          <p:nvSpPr>
            <p:cNvPr id="4" name="Rectangle: Rounded Corners 3">
              <a:extLst>
                <a:ext uri="{FF2B5EF4-FFF2-40B4-BE49-F238E27FC236}">
                  <a16:creationId xmlns:a16="http://schemas.microsoft.com/office/drawing/2014/main" id="{DC91F564-5DCB-4A03-A52E-E6ABEDF6BBB3}"/>
                </a:ext>
              </a:extLst>
            </p:cNvPr>
            <p:cNvSpPr/>
            <p:nvPr/>
          </p:nvSpPr>
          <p:spPr>
            <a:xfrm>
              <a:off x="1124674" y="1944547"/>
              <a:ext cx="8875854" cy="2997843"/>
            </a:xfrm>
            <a:prstGeom prst="roundRect">
              <a:avLst>
                <a:gd name="adj" fmla="val 6526"/>
              </a:avLst>
            </a:prstGeom>
            <a:gradFill>
              <a:gsLst>
                <a:gs pos="85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33FDB33-ACAB-6C4F-1C08-9CAD7E03F163}"/>
                </a:ext>
              </a:extLst>
            </p:cNvPr>
            <p:cNvSpPr txBox="1"/>
            <p:nvPr/>
          </p:nvSpPr>
          <p:spPr>
            <a:xfrm>
              <a:off x="1877028" y="2095988"/>
              <a:ext cx="8437944" cy="2666024"/>
            </a:xfrm>
            <a:prstGeom prst="rect">
              <a:avLst/>
            </a:prstGeom>
            <a:noFill/>
            <a:ln>
              <a:noFill/>
            </a:ln>
          </p:spPr>
          <p:txBody>
            <a:bodyPr wrap="square" lIns="360000" tIns="360000" rIns="360000" bIns="360000">
              <a:spAutoFit/>
            </a:bodyPr>
            <a:lstStyle/>
            <a:p>
              <a:r>
                <a:rPr lang="en-IN" b="1" dirty="0">
                  <a:latin typeface="Alegreya Sans Medium" panose="00000600000000000000" pitchFamily="2" charset="0"/>
                </a:rPr>
                <a:t>Ambiguity in Natural Language</a:t>
              </a:r>
            </a:p>
            <a:p>
              <a:r>
                <a:rPr lang="en-IN" dirty="0">
                  <a:latin typeface="Alegreya Sans Regular" panose="00000500000000000000" pitchFamily="2" charset="0"/>
                </a:rPr>
                <a:t>Same word can mean different things → misinterpretation between reader and writer.</a:t>
              </a:r>
            </a:p>
            <a:p>
              <a:endParaRPr lang="en-IN" dirty="0">
                <a:latin typeface="Alegreya Sans Regular" panose="00000500000000000000" pitchFamily="2" charset="0"/>
              </a:endParaRPr>
            </a:p>
            <a:p>
              <a:r>
                <a:rPr lang="en-IN" b="1" dirty="0">
                  <a:latin typeface="Alegreya Sans Medium" panose="00000600000000000000" pitchFamily="2" charset="0"/>
                </a:rPr>
                <a:t>Example:</a:t>
              </a:r>
            </a:p>
            <a:p>
              <a:r>
                <a:rPr lang="en-IN" dirty="0">
                  <a:latin typeface="Alegreya Sans Regular" panose="00000500000000000000" pitchFamily="2" charset="0"/>
                </a:rPr>
                <a:t>Requirement written: </a:t>
              </a:r>
              <a:r>
                <a:rPr lang="en-IN" i="1" dirty="0">
                  <a:latin typeface="Alegreya Sans Regular" panose="00000500000000000000" pitchFamily="2" charset="0"/>
                </a:rPr>
                <a:t>“The system shall support fast message delivery.”</a:t>
              </a:r>
              <a:endParaRPr lang="en-IN" dirty="0">
                <a:latin typeface="Alegreya Sans Regular" panose="00000500000000000000" pitchFamily="2" charset="0"/>
              </a:endParaRPr>
            </a:p>
            <a:p>
              <a:r>
                <a:rPr lang="en-IN" dirty="0">
                  <a:latin typeface="Alegreya Sans Regular" panose="00000500000000000000" pitchFamily="2" charset="0"/>
                </a:rPr>
                <a:t>Ambiguity: What does </a:t>
              </a:r>
              <a:r>
                <a:rPr lang="en-IN" i="1" dirty="0">
                  <a:latin typeface="Alegreya Sans Regular" panose="00000500000000000000" pitchFamily="2" charset="0"/>
                </a:rPr>
                <a:t>“fast”</a:t>
              </a:r>
              <a:r>
                <a:rPr lang="en-IN" dirty="0">
                  <a:latin typeface="Alegreya Sans Regular" panose="00000500000000000000" pitchFamily="2" charset="0"/>
                </a:rPr>
                <a:t> mean? 1 second? 200 milliseconds? 5 seconds?</a:t>
              </a:r>
            </a:p>
            <a:p>
              <a:r>
                <a:rPr lang="en-IN" dirty="0">
                  <a:latin typeface="Alegreya Sans Regular" panose="00000500000000000000" pitchFamily="2" charset="0"/>
                </a:rPr>
                <a:t>Developers may implement differently → leading to user dissatisfaction.</a:t>
              </a:r>
            </a:p>
          </p:txBody>
        </p:sp>
      </p:grpSp>
    </p:spTree>
    <p:extLst>
      <p:ext uri="{BB962C8B-B14F-4D97-AF65-F5344CB8AC3E}">
        <p14:creationId xmlns:p14="http://schemas.microsoft.com/office/powerpoint/2010/main" val="40768524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1A474-3B11-9642-38BA-3C6406A9A361}"/>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FC7A336D-CE53-2E07-33FF-93E0FBE683A0}"/>
              </a:ext>
            </a:extLst>
          </p:cNvPr>
          <p:cNvGrpSpPr/>
          <p:nvPr/>
        </p:nvGrpSpPr>
        <p:grpSpPr>
          <a:xfrm>
            <a:off x="1658073" y="1466270"/>
            <a:ext cx="8875854" cy="3925460"/>
            <a:chOff x="1439118" y="2020267"/>
            <a:chExt cx="8875854" cy="3925460"/>
          </a:xfrm>
        </p:grpSpPr>
        <p:sp>
          <p:nvSpPr>
            <p:cNvPr id="4" name="Rectangle: Rounded Corners 3">
              <a:extLst>
                <a:ext uri="{FF2B5EF4-FFF2-40B4-BE49-F238E27FC236}">
                  <a16:creationId xmlns:a16="http://schemas.microsoft.com/office/drawing/2014/main" id="{21768F24-3314-0279-339A-37DCBE9C69B9}"/>
                </a:ext>
              </a:extLst>
            </p:cNvPr>
            <p:cNvSpPr/>
            <p:nvPr/>
          </p:nvSpPr>
          <p:spPr>
            <a:xfrm>
              <a:off x="1439118" y="2020267"/>
              <a:ext cx="8875854" cy="3925460"/>
            </a:xfrm>
            <a:prstGeom prst="roundRect">
              <a:avLst>
                <a:gd name="adj" fmla="val 6526"/>
              </a:avLst>
            </a:prstGeom>
            <a:gradFill>
              <a:gsLst>
                <a:gs pos="85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A84F1771-4665-D3ED-5855-8B1A1AECF1F2}"/>
                </a:ext>
              </a:extLst>
            </p:cNvPr>
            <p:cNvSpPr txBox="1"/>
            <p:nvPr/>
          </p:nvSpPr>
          <p:spPr>
            <a:xfrm>
              <a:off x="1877028" y="2095988"/>
              <a:ext cx="8437944" cy="3774019"/>
            </a:xfrm>
            <a:prstGeom prst="rect">
              <a:avLst/>
            </a:prstGeom>
            <a:noFill/>
            <a:ln>
              <a:noFill/>
            </a:ln>
          </p:spPr>
          <p:txBody>
            <a:bodyPr wrap="square" lIns="360000" tIns="360000" rIns="360000" bIns="360000">
              <a:spAutoFit/>
            </a:bodyPr>
            <a:lstStyle/>
            <a:p>
              <a:r>
                <a:rPr lang="en-US" b="1" dirty="0" err="1">
                  <a:latin typeface="Alegreya Sans Medium" panose="00000600000000000000" pitchFamily="2" charset="0"/>
                </a:rPr>
                <a:t>Overflexibility</a:t>
              </a:r>
              <a:r>
                <a:rPr lang="en-US" b="1" dirty="0">
                  <a:latin typeface="Alegreya Sans Medium" panose="00000600000000000000" pitchFamily="2" charset="0"/>
                </a:rPr>
                <a:t> (Same thing written in different ways)</a:t>
              </a:r>
            </a:p>
            <a:p>
              <a:r>
                <a:rPr lang="en-US" dirty="0">
                  <a:latin typeface="Alegreya Sans Regular" panose="00000500000000000000" pitchFamily="2" charset="0"/>
                </a:rPr>
                <a:t>Natural language allows the same requirement to be expressed in multiple ways, which may confuse readers about whether they are different or the same.</a:t>
              </a:r>
            </a:p>
            <a:p>
              <a:endParaRPr lang="en-US" b="1" dirty="0">
                <a:latin typeface="Alegreya Sans Regular" panose="00000500000000000000" pitchFamily="2" charset="0"/>
              </a:endParaRPr>
            </a:p>
            <a:p>
              <a:r>
                <a:rPr lang="en-US" b="1" dirty="0">
                  <a:latin typeface="Alegreya Sans Medium" panose="00000600000000000000" pitchFamily="2" charset="0"/>
                </a:rPr>
                <a:t>Example</a:t>
              </a:r>
              <a:endParaRPr lang="en-US" dirty="0">
                <a:latin typeface="Alegreya Sans Medium" panose="00000600000000000000" pitchFamily="2" charset="0"/>
              </a:endParaRPr>
            </a:p>
            <a:p>
              <a:r>
                <a:rPr lang="en-US" dirty="0">
                  <a:latin typeface="Alegreya Sans Regular" panose="00000500000000000000" pitchFamily="2" charset="0"/>
                </a:rPr>
                <a:t>Requirement 1: </a:t>
              </a:r>
              <a:r>
                <a:rPr lang="en-US" i="1" dirty="0">
                  <a:latin typeface="Alegreya Sans Regular" panose="00000500000000000000" pitchFamily="2" charset="0"/>
                </a:rPr>
                <a:t>“The system shall allow users to send pictures to contacts.”</a:t>
              </a:r>
              <a:endParaRPr lang="en-US" dirty="0">
                <a:latin typeface="Alegreya Sans Regular" panose="00000500000000000000" pitchFamily="2" charset="0"/>
              </a:endParaRPr>
            </a:p>
            <a:p>
              <a:r>
                <a:rPr lang="en-US" dirty="0">
                  <a:latin typeface="Alegreya Sans Regular" panose="00000500000000000000" pitchFamily="2" charset="0"/>
                </a:rPr>
                <a:t>Requirement 2: </a:t>
              </a:r>
              <a:r>
                <a:rPr lang="en-US" i="1" dirty="0">
                  <a:latin typeface="Alegreya Sans Regular" panose="00000500000000000000" pitchFamily="2" charset="0"/>
                </a:rPr>
                <a:t>“Users must be able to share images with their friends.”</a:t>
              </a:r>
              <a:endParaRPr lang="en-US" dirty="0">
                <a:latin typeface="Alegreya Sans Regular" panose="00000500000000000000" pitchFamily="2" charset="0"/>
              </a:endParaRPr>
            </a:p>
            <a:p>
              <a:r>
                <a:rPr lang="en-US" dirty="0">
                  <a:latin typeface="Alegreya Sans Regular" panose="00000500000000000000" pitchFamily="2" charset="0"/>
                </a:rPr>
                <a:t>Requirement 3: </a:t>
              </a:r>
              <a:r>
                <a:rPr lang="en-US" i="1" dirty="0">
                  <a:latin typeface="Alegreya Sans Regular" panose="00000500000000000000" pitchFamily="2" charset="0"/>
                </a:rPr>
                <a:t>“The app should provide functionality to transmit photos.”</a:t>
              </a:r>
              <a:br>
                <a:rPr lang="en-US" dirty="0">
                  <a:latin typeface="Alegreya Sans Regular" panose="00000500000000000000" pitchFamily="2" charset="0"/>
                </a:rPr>
              </a:br>
              <a:endParaRPr lang="en-US" dirty="0">
                <a:latin typeface="Alegreya Sans Regular" panose="00000500000000000000" pitchFamily="2" charset="0"/>
              </a:endParaRPr>
            </a:p>
            <a:p>
              <a:r>
                <a:rPr lang="en-US" dirty="0">
                  <a:latin typeface="Alegreya Sans Regular" panose="00000500000000000000" pitchFamily="2" charset="0"/>
                </a:rPr>
                <a:t>All three mean the same thing, but written differently → the reader may think they are three separate requirements.</a:t>
              </a:r>
            </a:p>
          </p:txBody>
        </p:sp>
      </p:grpSp>
    </p:spTree>
    <p:extLst>
      <p:ext uri="{BB962C8B-B14F-4D97-AF65-F5344CB8AC3E}">
        <p14:creationId xmlns:p14="http://schemas.microsoft.com/office/powerpoint/2010/main" val="4082676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2F37A-AB4B-126C-EDBB-766B1D5C089A}"/>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AC976595-FF2B-CF42-A796-7E4BFD165D2A}"/>
              </a:ext>
            </a:extLst>
          </p:cNvPr>
          <p:cNvGrpSpPr/>
          <p:nvPr/>
        </p:nvGrpSpPr>
        <p:grpSpPr>
          <a:xfrm>
            <a:off x="1658073" y="1227130"/>
            <a:ext cx="8875854" cy="4403739"/>
            <a:chOff x="1439118" y="2020266"/>
            <a:chExt cx="8875854" cy="4403739"/>
          </a:xfrm>
        </p:grpSpPr>
        <p:sp>
          <p:nvSpPr>
            <p:cNvPr id="4" name="Rectangle: Rounded Corners 3">
              <a:extLst>
                <a:ext uri="{FF2B5EF4-FFF2-40B4-BE49-F238E27FC236}">
                  <a16:creationId xmlns:a16="http://schemas.microsoft.com/office/drawing/2014/main" id="{EEE50A66-D15C-33A8-528A-927D59FAA79E}"/>
                </a:ext>
              </a:extLst>
            </p:cNvPr>
            <p:cNvSpPr/>
            <p:nvPr/>
          </p:nvSpPr>
          <p:spPr>
            <a:xfrm>
              <a:off x="1439118" y="2020266"/>
              <a:ext cx="8875854" cy="4328017"/>
            </a:xfrm>
            <a:prstGeom prst="roundRect">
              <a:avLst>
                <a:gd name="adj" fmla="val 6526"/>
              </a:avLst>
            </a:prstGeom>
            <a:gradFill>
              <a:gsLst>
                <a:gs pos="85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7589D9BF-47C2-B933-1C1A-D91B7C90ED54}"/>
                </a:ext>
              </a:extLst>
            </p:cNvPr>
            <p:cNvSpPr txBox="1"/>
            <p:nvPr/>
          </p:nvSpPr>
          <p:spPr>
            <a:xfrm>
              <a:off x="1877028" y="2095988"/>
              <a:ext cx="8437944" cy="4328017"/>
            </a:xfrm>
            <a:prstGeom prst="rect">
              <a:avLst/>
            </a:prstGeom>
            <a:noFill/>
            <a:ln>
              <a:noFill/>
            </a:ln>
          </p:spPr>
          <p:txBody>
            <a:bodyPr wrap="square" lIns="360000" tIns="360000" rIns="360000" bIns="360000">
              <a:spAutoFit/>
            </a:bodyPr>
            <a:lstStyle/>
            <a:p>
              <a:r>
                <a:rPr lang="en-US" b="1" dirty="0">
                  <a:latin typeface="Alegreya Sans Medium" panose="00000600000000000000" pitchFamily="2" charset="0"/>
                </a:rPr>
                <a:t>Lack of Modularity (Hard to group related requirements)</a:t>
              </a:r>
            </a:p>
            <a:p>
              <a:r>
                <a:rPr lang="en-US" dirty="0">
                  <a:latin typeface="Alegreya Sans Regular" panose="00000500000000000000" pitchFamily="2" charset="0"/>
                </a:rPr>
                <a:t>In NL, requirements are written as sentences scattered across the document. It’s hard to group related ones or see how a change affects them.</a:t>
              </a:r>
            </a:p>
            <a:p>
              <a:endParaRPr lang="en-US" b="1" dirty="0">
                <a:latin typeface="Alegreya Sans Regular" panose="00000500000000000000" pitchFamily="2" charset="0"/>
              </a:endParaRPr>
            </a:p>
            <a:p>
              <a:r>
                <a:rPr lang="en-US" b="1" dirty="0">
                  <a:latin typeface="Alegreya Sans Medium" panose="00000600000000000000" pitchFamily="2" charset="0"/>
                </a:rPr>
                <a:t>Example </a:t>
              </a:r>
            </a:p>
            <a:p>
              <a:r>
                <a:rPr lang="en-US" dirty="0">
                  <a:latin typeface="Alegreya Sans Regular" panose="00000500000000000000" pitchFamily="2" charset="0"/>
                </a:rPr>
                <a:t>Requirement A (in one section): </a:t>
              </a:r>
              <a:r>
                <a:rPr lang="en-US" i="1" dirty="0">
                  <a:latin typeface="Alegreya Sans Regular" panose="00000500000000000000" pitchFamily="2" charset="0"/>
                </a:rPr>
                <a:t>“The system shall allow sending of video files.”</a:t>
              </a:r>
              <a:endParaRPr lang="en-US" dirty="0">
                <a:latin typeface="Alegreya Sans Regular" panose="00000500000000000000" pitchFamily="2" charset="0"/>
              </a:endParaRPr>
            </a:p>
            <a:p>
              <a:r>
                <a:rPr lang="en-US" dirty="0">
                  <a:latin typeface="Alegreya Sans Regular" panose="00000500000000000000" pitchFamily="2" charset="0"/>
                </a:rPr>
                <a:t>Requirement B (in another section): </a:t>
              </a:r>
              <a:r>
                <a:rPr lang="en-US" i="1" dirty="0">
                  <a:latin typeface="Alegreya Sans Regular" panose="00000500000000000000" pitchFamily="2" charset="0"/>
                </a:rPr>
                <a:t>“The system shall limit file transfer size to 100 MB.”</a:t>
              </a:r>
              <a:endParaRPr lang="en-US" dirty="0">
                <a:latin typeface="Alegreya Sans Regular" panose="00000500000000000000" pitchFamily="2" charset="0"/>
              </a:endParaRPr>
            </a:p>
            <a:p>
              <a:r>
                <a:rPr lang="en-US" dirty="0">
                  <a:latin typeface="Alegreya Sans Regular" panose="00000500000000000000" pitchFamily="2" charset="0"/>
                </a:rPr>
                <a:t>Requirement C (elsewhere): </a:t>
              </a:r>
              <a:r>
                <a:rPr lang="en-US" i="1" dirty="0">
                  <a:latin typeface="Alegreya Sans Regular" panose="00000500000000000000" pitchFamily="2" charset="0"/>
                </a:rPr>
                <a:t>“The system shall compress large video files before sending.”</a:t>
              </a:r>
            </a:p>
            <a:p>
              <a:endParaRPr lang="en-US" i="1" dirty="0">
                <a:latin typeface="Alegreya Sans Regular" panose="00000500000000000000" pitchFamily="2" charset="0"/>
              </a:endParaRPr>
            </a:p>
            <a:p>
              <a:r>
                <a:rPr lang="en-US" dirty="0">
                  <a:latin typeface="Alegreya Sans Regular" panose="00000500000000000000" pitchFamily="2" charset="0"/>
                </a:rPr>
                <a:t>If the client later says </a:t>
              </a:r>
              <a:r>
                <a:rPr lang="en-US" i="1" dirty="0">
                  <a:latin typeface="Alegreya Sans Regular" panose="00000500000000000000" pitchFamily="2" charset="0"/>
                </a:rPr>
                <a:t>“Increase video size limit to 200 MB”</a:t>
              </a:r>
              <a:r>
                <a:rPr lang="en-US" dirty="0">
                  <a:latin typeface="Alegreya Sans Regular" panose="00000500000000000000" pitchFamily="2" charset="0"/>
                </a:rPr>
                <a:t>, the engineer has to search the entire document to find every place this requirement is mentioned (not modularized).</a:t>
              </a:r>
            </a:p>
          </p:txBody>
        </p:sp>
      </p:grpSp>
    </p:spTree>
    <p:extLst>
      <p:ext uri="{BB962C8B-B14F-4D97-AF65-F5344CB8AC3E}">
        <p14:creationId xmlns:p14="http://schemas.microsoft.com/office/powerpoint/2010/main" val="1663260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alpha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B67CA2-423E-0462-DE2C-3947DC5B61A9}"/>
              </a:ext>
            </a:extLst>
          </p:cNvPr>
          <p:cNvSpPr/>
          <p:nvPr/>
        </p:nvSpPr>
        <p:spPr>
          <a:xfrm>
            <a:off x="747822" y="2009776"/>
            <a:ext cx="10291651" cy="43370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E8C617A4-1955-7DB7-935B-A847A8DFB6A4}"/>
              </a:ext>
            </a:extLst>
          </p:cNvPr>
          <p:cNvSpPr>
            <a:spLocks noGrp="1"/>
          </p:cNvSpPr>
          <p:nvPr>
            <p:ph type="title"/>
          </p:nvPr>
        </p:nvSpPr>
        <p:spPr>
          <a:xfrm>
            <a:off x="679449" y="511175"/>
            <a:ext cx="6925117" cy="742950"/>
          </a:xfrm>
        </p:spPr>
        <p:txBody>
          <a:bodyPr>
            <a:noAutofit/>
          </a:bodyPr>
          <a:lstStyle/>
          <a:p>
            <a:r>
              <a:rPr lang="en-US" sz="3200" b="1" dirty="0">
                <a:latin typeface="Alegreya Sans Medium" panose="00000600000000000000" pitchFamily="2" charset="0"/>
              </a:rPr>
              <a:t>Notation for requirements specification</a:t>
            </a:r>
            <a:endParaRPr lang="en-IN" sz="3200" b="1" dirty="0">
              <a:latin typeface="Alegreya Sans Medium" panose="00000600000000000000" pitchFamily="2" charset="0"/>
            </a:endParaRPr>
          </a:p>
        </p:txBody>
      </p:sp>
      <p:sp>
        <p:nvSpPr>
          <p:cNvPr id="4" name="Rectangle 3">
            <a:extLst>
              <a:ext uri="{FF2B5EF4-FFF2-40B4-BE49-F238E27FC236}">
                <a16:creationId xmlns:a16="http://schemas.microsoft.com/office/drawing/2014/main" id="{9A670A7F-C808-4EF6-4CB0-6030A19B8DB2}"/>
              </a:ext>
            </a:extLst>
          </p:cNvPr>
          <p:cNvSpPr/>
          <p:nvPr/>
        </p:nvSpPr>
        <p:spPr>
          <a:xfrm>
            <a:off x="752476" y="2009775"/>
            <a:ext cx="2571750" cy="4337050"/>
          </a:xfrm>
          <a:prstGeom prst="rect">
            <a:avLst/>
          </a:prstGeom>
          <a:gradFill flip="none" rotWithShape="1">
            <a:gsLst>
              <a:gs pos="54000">
                <a:srgbClr val="FBE5D6">
                  <a:alpha val="54000"/>
                </a:srgbClr>
              </a:gs>
              <a:gs pos="100000">
                <a:schemeClr val="accent2">
                  <a:lumMod val="20000"/>
                  <a:lumOff val="80000"/>
                  <a:alpha val="14000"/>
                </a:schemeClr>
              </a:gs>
              <a:gs pos="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9A4FFD0A-9CF5-D7BA-A94A-E1EA3A93C8EB}"/>
              </a:ext>
            </a:extLst>
          </p:cNvPr>
          <p:cNvSpPr/>
          <p:nvPr/>
        </p:nvSpPr>
        <p:spPr>
          <a:xfrm>
            <a:off x="3324225" y="2009775"/>
            <a:ext cx="2571750" cy="4337050"/>
          </a:xfrm>
          <a:prstGeom prst="rect">
            <a:avLst/>
          </a:prstGeom>
          <a:gradFill flip="none" rotWithShape="1">
            <a:gsLst>
              <a:gs pos="54000">
                <a:schemeClr val="accent3">
                  <a:lumMod val="20000"/>
                  <a:lumOff val="80000"/>
                  <a:alpha val="72000"/>
                </a:schemeClr>
              </a:gs>
              <a:gs pos="100000">
                <a:schemeClr val="accent3">
                  <a:lumMod val="20000"/>
                  <a:lumOff val="80000"/>
                  <a:alpha val="32000"/>
                </a:schemeClr>
              </a:gs>
              <a:gs pos="0">
                <a:schemeClr val="accent3">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DFC3CE0-5441-D003-957D-F7E43E5E7B95}"/>
              </a:ext>
            </a:extLst>
          </p:cNvPr>
          <p:cNvSpPr/>
          <p:nvPr/>
        </p:nvSpPr>
        <p:spPr>
          <a:xfrm>
            <a:off x="5895975" y="2009775"/>
            <a:ext cx="2571750" cy="4337050"/>
          </a:xfrm>
          <a:prstGeom prst="rect">
            <a:avLst/>
          </a:prstGeom>
          <a:gradFill flip="none" rotWithShape="1">
            <a:gsLst>
              <a:gs pos="54000">
                <a:srgbClr val="FBE5D6">
                  <a:alpha val="54000"/>
                </a:srgbClr>
              </a:gs>
              <a:gs pos="100000">
                <a:schemeClr val="accent2">
                  <a:lumMod val="20000"/>
                  <a:lumOff val="80000"/>
                  <a:alpha val="14000"/>
                </a:schemeClr>
              </a:gs>
              <a:gs pos="0">
                <a:schemeClr val="accent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47C34D5B-DA63-0B3B-51EE-C0E535EF9109}"/>
              </a:ext>
            </a:extLst>
          </p:cNvPr>
          <p:cNvSpPr/>
          <p:nvPr/>
        </p:nvSpPr>
        <p:spPr>
          <a:xfrm>
            <a:off x="8467724" y="2009775"/>
            <a:ext cx="2571750" cy="4337050"/>
          </a:xfrm>
          <a:prstGeom prst="rect">
            <a:avLst/>
          </a:prstGeom>
          <a:gradFill flip="none" rotWithShape="1">
            <a:gsLst>
              <a:gs pos="54000">
                <a:schemeClr val="accent3">
                  <a:lumMod val="20000"/>
                  <a:lumOff val="80000"/>
                  <a:alpha val="72000"/>
                </a:schemeClr>
              </a:gs>
              <a:gs pos="100000">
                <a:schemeClr val="accent3">
                  <a:lumMod val="20000"/>
                  <a:lumOff val="80000"/>
                  <a:alpha val="32000"/>
                </a:schemeClr>
              </a:gs>
              <a:gs pos="0">
                <a:schemeClr val="accent3">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20EB65A8-C43D-5183-EB38-6758177000B5}"/>
                  </a:ext>
                </a:extLst>
              </p:cNvPr>
              <p:cNvGraphicFramePr>
                <a:graphicFrameLocks noChangeAspect="1"/>
              </p:cNvGraphicFramePr>
              <p:nvPr>
                <p:extLst>
                  <p:ext uri="{D42A27DB-BD31-4B8C-83A1-F6EECF244321}">
                    <p14:modId xmlns:p14="http://schemas.microsoft.com/office/powerpoint/2010/main" val="2136845374"/>
                  </p:ext>
                </p:extLst>
              </p:nvPr>
            </p:nvGraphicFramePr>
            <p:xfrm>
              <a:off x="747821" y="2331561"/>
              <a:ext cx="2571751" cy="1446610"/>
            </p:xfrm>
            <a:graphic>
              <a:graphicData uri="http://schemas.microsoft.com/office/powerpoint/2016/sectionzoom">
                <psez:sectionZm>
                  <psez:sectionZmObj sectionId="{B8E596EA-853B-4CB8-BCEA-6D3D0E73D7A5}">
                    <psez:zmPr id="{9C3392A1-1F2D-4F96-A8CC-FB26ECAD38EA}" returnToParent="0" transitionDur="1000" showBg="0">
                      <p166:blipFill xmlns:p166="http://schemas.microsoft.com/office/powerpoint/2016/6/main">
                        <a:blip r:embed="rId2"/>
                        <a:stretch>
                          <a:fillRect/>
                        </a:stretch>
                      </p166:blipFill>
                      <p166:spPr xmlns:p166="http://schemas.microsoft.com/office/powerpoint/2016/6/main">
                        <a:xfrm>
                          <a:off x="0" y="0"/>
                          <a:ext cx="2571751" cy="1446610"/>
                        </a:xfrm>
                        <a:prstGeom prst="rect">
                          <a:avLst/>
                        </a:prstGeom>
                      </p166:spPr>
                    </psez:zmPr>
                  </psez:sectionZmObj>
                </psez:sectionZm>
              </a:graphicData>
            </a:graphic>
          </p:graphicFrame>
        </mc:Choice>
        <mc:Fallback xmlns="">
          <p:pic>
            <p:nvPicPr>
              <p:cNvPr id="5" name="Section Zoom 4">
                <a:hlinkClick r:id="rId3" action="ppaction://hlinksldjump"/>
                <a:extLst>
                  <a:ext uri="{FF2B5EF4-FFF2-40B4-BE49-F238E27FC236}">
                    <a16:creationId xmlns:a16="http://schemas.microsoft.com/office/drawing/2014/main" id="{20EB65A8-C43D-5183-EB38-6758177000B5}"/>
                  </a:ext>
                </a:extLst>
              </p:cNvPr>
              <p:cNvPicPr>
                <a:picLocks noGrp="1" noRot="1" noChangeAspect="1" noMove="1" noResize="1" noEditPoints="1" noAdjustHandles="1" noChangeArrowheads="1" noChangeShapeType="1"/>
              </p:cNvPicPr>
              <p:nvPr/>
            </p:nvPicPr>
            <p:blipFill>
              <a:blip r:embed="rId4"/>
              <a:stretch>
                <a:fillRect/>
              </a:stretch>
            </p:blipFill>
            <p:spPr>
              <a:xfrm>
                <a:off x="747821" y="2331561"/>
                <a:ext cx="2571751" cy="144661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2E810F34-C59E-C006-CE58-1206A23CB546}"/>
                  </a:ext>
                </a:extLst>
              </p:cNvPr>
              <p:cNvGraphicFramePr>
                <a:graphicFrameLocks noChangeAspect="1"/>
              </p:cNvGraphicFramePr>
              <p:nvPr>
                <p:extLst>
                  <p:ext uri="{D42A27DB-BD31-4B8C-83A1-F6EECF244321}">
                    <p14:modId xmlns:p14="http://schemas.microsoft.com/office/powerpoint/2010/main" val="3772975736"/>
                  </p:ext>
                </p:extLst>
              </p:nvPr>
            </p:nvGraphicFramePr>
            <p:xfrm>
              <a:off x="3319568" y="4367847"/>
              <a:ext cx="2571751" cy="1446610"/>
            </p:xfrm>
            <a:graphic>
              <a:graphicData uri="http://schemas.microsoft.com/office/powerpoint/2016/sectionzoom">
                <psez:sectionZm>
                  <psez:sectionZmObj sectionId="{422320FA-E80D-4B95-AB46-439E13B589C2}">
                    <psez:zmPr id="{D481B9DB-F8C9-40DF-BEC4-3DE2E574B311}" returnToParent="0" transitionDur="1000" showBg="0">
                      <p166:blipFill xmlns:p166="http://schemas.microsoft.com/office/powerpoint/2016/6/main">
                        <a:blip r:embed="rId5"/>
                        <a:stretch>
                          <a:fillRect/>
                        </a:stretch>
                      </p166:blipFill>
                      <p166:spPr xmlns:p166="http://schemas.microsoft.com/office/powerpoint/2016/6/main">
                        <a:xfrm>
                          <a:off x="0" y="0"/>
                          <a:ext cx="2571751" cy="1446610"/>
                        </a:xfrm>
                        <a:prstGeom prst="rect">
                          <a:avLst/>
                        </a:prstGeom>
                      </p166:spPr>
                    </psez:zmPr>
                  </psez:sectionZmObj>
                </psez:sectionZm>
              </a:graphicData>
            </a:graphic>
          </p:graphicFrame>
        </mc:Choice>
        <mc:Fallback xmlns="">
          <p:pic>
            <p:nvPicPr>
              <p:cNvPr id="9" name="Section Zoom 8">
                <a:hlinkClick r:id="rId6" action="ppaction://hlinksldjump"/>
                <a:extLst>
                  <a:ext uri="{FF2B5EF4-FFF2-40B4-BE49-F238E27FC236}">
                    <a16:creationId xmlns:a16="http://schemas.microsoft.com/office/drawing/2014/main" id="{2E810F34-C59E-C006-CE58-1206A23CB546}"/>
                  </a:ext>
                </a:extLst>
              </p:cNvPr>
              <p:cNvPicPr>
                <a:picLocks noGrp="1" noRot="1" noChangeAspect="1" noMove="1" noResize="1" noEditPoints="1" noAdjustHandles="1" noChangeArrowheads="1" noChangeShapeType="1"/>
              </p:cNvPicPr>
              <p:nvPr/>
            </p:nvPicPr>
            <p:blipFill>
              <a:blip r:embed="rId7"/>
              <a:stretch>
                <a:fillRect/>
              </a:stretch>
            </p:blipFill>
            <p:spPr>
              <a:xfrm>
                <a:off x="3319568" y="4367847"/>
                <a:ext cx="2571751" cy="144661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5ACCFAD3-93AD-669F-CA5E-97699BF0A81A}"/>
                  </a:ext>
                </a:extLst>
              </p:cNvPr>
              <p:cNvGraphicFramePr>
                <a:graphicFrameLocks noChangeAspect="1"/>
              </p:cNvGraphicFramePr>
              <p:nvPr>
                <p:extLst>
                  <p:ext uri="{D42A27DB-BD31-4B8C-83A1-F6EECF244321}">
                    <p14:modId xmlns:p14="http://schemas.microsoft.com/office/powerpoint/2010/main" val="601413022"/>
                  </p:ext>
                </p:extLst>
              </p:nvPr>
            </p:nvGraphicFramePr>
            <p:xfrm>
              <a:off x="5891320" y="2465070"/>
              <a:ext cx="2519256" cy="1417082"/>
            </p:xfrm>
            <a:graphic>
              <a:graphicData uri="http://schemas.microsoft.com/office/powerpoint/2016/sectionzoom">
                <psez:sectionZm>
                  <psez:sectionZmObj sectionId="{8EF780F2-A1D7-4AE3-8C8C-69CC8133A201}">
                    <psez:zmPr id="{9A8487ED-CC15-4EA0-909D-1674609D8062}" returnToParent="0" transitionDur="1000" showBg="0">
                      <p166:blipFill xmlns:p166="http://schemas.microsoft.com/office/powerpoint/2016/6/main">
                        <a:blip r:embed="rId8"/>
                        <a:stretch>
                          <a:fillRect/>
                        </a:stretch>
                      </p166:blipFill>
                      <p166:spPr xmlns:p166="http://schemas.microsoft.com/office/powerpoint/2016/6/main">
                        <a:xfrm>
                          <a:off x="0" y="0"/>
                          <a:ext cx="2519256" cy="1417082"/>
                        </a:xfrm>
                        <a:prstGeom prst="rect">
                          <a:avLst/>
                        </a:prstGeom>
                      </p166:spPr>
                    </psez:zmPr>
                  </psez:sectionZmObj>
                </psez:sectionZm>
              </a:graphicData>
            </a:graphic>
          </p:graphicFrame>
        </mc:Choice>
        <mc:Fallback xmlns="">
          <p:pic>
            <p:nvPicPr>
              <p:cNvPr id="11" name="Section Zoom 10">
                <a:hlinkClick r:id="rId9" action="ppaction://hlinksldjump"/>
                <a:extLst>
                  <a:ext uri="{FF2B5EF4-FFF2-40B4-BE49-F238E27FC236}">
                    <a16:creationId xmlns:a16="http://schemas.microsoft.com/office/drawing/2014/main" id="{5ACCFAD3-93AD-669F-CA5E-97699BF0A81A}"/>
                  </a:ext>
                </a:extLst>
              </p:cNvPr>
              <p:cNvPicPr>
                <a:picLocks noGrp="1" noRot="1" noChangeAspect="1" noMove="1" noResize="1" noEditPoints="1" noAdjustHandles="1" noChangeArrowheads="1" noChangeShapeType="1"/>
              </p:cNvPicPr>
              <p:nvPr/>
            </p:nvPicPr>
            <p:blipFill>
              <a:blip r:embed="rId10"/>
              <a:stretch>
                <a:fillRect/>
              </a:stretch>
            </p:blipFill>
            <p:spPr>
              <a:xfrm>
                <a:off x="5891320" y="2465070"/>
                <a:ext cx="2519256" cy="1417082"/>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94BFD2F1-6A29-261F-274F-5B5D76566B91}"/>
                  </a:ext>
                </a:extLst>
              </p:cNvPr>
              <p:cNvGraphicFramePr>
                <a:graphicFrameLocks noChangeAspect="1"/>
              </p:cNvGraphicFramePr>
              <p:nvPr>
                <p:extLst>
                  <p:ext uri="{D42A27DB-BD31-4B8C-83A1-F6EECF244321}">
                    <p14:modId xmlns:p14="http://schemas.microsoft.com/office/powerpoint/2010/main" val="1551449654"/>
                  </p:ext>
                </p:extLst>
              </p:nvPr>
            </p:nvGraphicFramePr>
            <p:xfrm>
              <a:off x="8472380" y="4255770"/>
              <a:ext cx="2567093" cy="1443990"/>
            </p:xfrm>
            <a:graphic>
              <a:graphicData uri="http://schemas.microsoft.com/office/powerpoint/2016/sectionzoom">
                <psez:sectionZm>
                  <psez:sectionZmObj sectionId="{A7EB7E0B-7681-4430-966D-F3304DDDF8A0}">
                    <psez:zmPr id="{EA24857A-404C-4E7F-A438-7B4CF81E6FF2}" transitionDur="1000" showBg="0">
                      <p166:blipFill xmlns:p166="http://schemas.microsoft.com/office/powerpoint/2016/6/main">
                        <a:blip r:embed="rId11"/>
                        <a:stretch>
                          <a:fillRect/>
                        </a:stretch>
                      </p166:blipFill>
                      <p166:spPr xmlns:p166="http://schemas.microsoft.com/office/powerpoint/2016/6/main">
                        <a:xfrm>
                          <a:off x="0" y="0"/>
                          <a:ext cx="2567093" cy="1443990"/>
                        </a:xfrm>
                        <a:prstGeom prst="rect">
                          <a:avLst/>
                        </a:prstGeom>
                      </p166:spPr>
                    </psez:zmPr>
                  </psez:sectionZmObj>
                </psez:sectionZm>
              </a:graphicData>
            </a:graphic>
          </p:graphicFrame>
        </mc:Choice>
        <mc:Fallback xmlns="">
          <p:pic>
            <p:nvPicPr>
              <p:cNvPr id="13" name="Section Zoom 12">
                <a:hlinkClick r:id="rId12" action="ppaction://hlinksldjump"/>
                <a:extLst>
                  <a:ext uri="{FF2B5EF4-FFF2-40B4-BE49-F238E27FC236}">
                    <a16:creationId xmlns:a16="http://schemas.microsoft.com/office/drawing/2014/main" id="{94BFD2F1-6A29-261F-274F-5B5D76566B91}"/>
                  </a:ext>
                </a:extLst>
              </p:cNvPr>
              <p:cNvPicPr>
                <a:picLocks noGrp="1" noRot="1" noChangeAspect="1" noMove="1" noResize="1" noEditPoints="1" noAdjustHandles="1" noChangeArrowheads="1" noChangeShapeType="1"/>
              </p:cNvPicPr>
              <p:nvPr/>
            </p:nvPicPr>
            <p:blipFill>
              <a:blip r:embed="rId13"/>
              <a:stretch>
                <a:fillRect/>
              </a:stretch>
            </p:blipFill>
            <p:spPr>
              <a:xfrm>
                <a:off x="8472380" y="4255770"/>
                <a:ext cx="2567093" cy="1443990"/>
              </a:xfrm>
              <a:prstGeom prst="rect">
                <a:avLst/>
              </a:prstGeom>
            </p:spPr>
          </p:pic>
        </mc:Fallback>
      </mc:AlternateContent>
    </p:spTree>
    <p:extLst>
      <p:ext uri="{BB962C8B-B14F-4D97-AF65-F5344CB8AC3E}">
        <p14:creationId xmlns:p14="http://schemas.microsoft.com/office/powerpoint/2010/main" val="13753327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4E90A-02DF-71BF-37F3-7187FCC7A0DD}"/>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8A5046D7-B6DC-3992-D3FE-046A6D8A458C}"/>
              </a:ext>
            </a:extLst>
          </p:cNvPr>
          <p:cNvSpPr txBox="1"/>
          <p:nvPr/>
        </p:nvSpPr>
        <p:spPr>
          <a:xfrm>
            <a:off x="1090914" y="253289"/>
            <a:ext cx="6094070" cy="535788"/>
          </a:xfrm>
          <a:prstGeom prst="rect">
            <a:avLst/>
          </a:prstGeom>
          <a:noFill/>
        </p:spPr>
        <p:txBody>
          <a:bodyPr wrap="square">
            <a:spAutoFit/>
          </a:bodyPr>
          <a:lstStyle/>
          <a:p>
            <a:pPr lvl="0">
              <a:lnSpc>
                <a:spcPct val="115000"/>
              </a:lnSpc>
            </a:pPr>
            <a:r>
              <a:rPr lang="en-IN" sz="2800" b="1" kern="100" dirty="0">
                <a:effectLst/>
                <a:latin typeface="Alegreya Sans Medium" panose="00000600000000000000" pitchFamily="2" charset="0"/>
                <a:ea typeface="Aptos" panose="020B0004020202020204" pitchFamily="34" charset="0"/>
                <a:cs typeface="Times New Roman" panose="02020603050405020304" pitchFamily="18" charset="0"/>
              </a:rPr>
              <a:t>Structured language specification </a:t>
            </a:r>
          </a:p>
        </p:txBody>
      </p:sp>
      <p:grpSp>
        <p:nvGrpSpPr>
          <p:cNvPr id="5" name="Group 4">
            <a:extLst>
              <a:ext uri="{FF2B5EF4-FFF2-40B4-BE49-F238E27FC236}">
                <a16:creationId xmlns:a16="http://schemas.microsoft.com/office/drawing/2014/main" id="{AD0A4A7A-8AD1-8E06-C8A4-9EC01937E390}"/>
              </a:ext>
            </a:extLst>
          </p:cNvPr>
          <p:cNvGrpSpPr/>
          <p:nvPr/>
        </p:nvGrpSpPr>
        <p:grpSpPr>
          <a:xfrm>
            <a:off x="679370" y="855312"/>
            <a:ext cx="21198416" cy="5474191"/>
            <a:chOff x="599472" y="1130520"/>
            <a:chExt cx="21198416" cy="5474191"/>
          </a:xfrm>
        </p:grpSpPr>
        <p:sp>
          <p:nvSpPr>
            <p:cNvPr id="6" name="TextBox 5">
              <a:extLst>
                <a:ext uri="{FF2B5EF4-FFF2-40B4-BE49-F238E27FC236}">
                  <a16:creationId xmlns:a16="http://schemas.microsoft.com/office/drawing/2014/main" id="{F738064C-AD5F-E43A-C6D7-4E073FDD7239}"/>
                </a:ext>
              </a:extLst>
            </p:cNvPr>
            <p:cNvSpPr txBox="1"/>
            <p:nvPr/>
          </p:nvSpPr>
          <p:spPr>
            <a:xfrm>
              <a:off x="599472" y="1130520"/>
              <a:ext cx="10993055" cy="5474191"/>
            </a:xfrm>
            <a:prstGeom prst="rect">
              <a:avLst/>
            </a:prstGeom>
            <a:noFill/>
          </p:spPr>
          <p:txBody>
            <a:bodyPr wrap="square">
              <a:spAutoFit/>
            </a:bodyPr>
            <a:lstStyle/>
            <a:p>
              <a:pPr marL="742950" lvl="1" indent="-285750">
                <a:lnSpc>
                  <a:spcPct val="115000"/>
                </a:lnSpc>
                <a:buFont typeface="+mj-lt"/>
                <a:buAutoNum type="alphaLcPeriod"/>
              </a:pPr>
              <a:r>
                <a:rPr lang="en-IN" kern="100" dirty="0">
                  <a:effectLst/>
                  <a:latin typeface="Alegreya Sans Regular" panose="00000500000000000000" pitchFamily="2" charset="0"/>
                  <a:ea typeface="Aptos" panose="020B0004020202020204" pitchFamily="34" charset="0"/>
                  <a:cs typeface="Times New Roman" panose="02020603050405020304" pitchFamily="18" charset="0"/>
                </a:rPr>
                <a:t>This approach depends on defining standard forms or templates to express the requirements specification.</a:t>
              </a:r>
            </a:p>
            <a:p>
              <a:pPr marL="742950" lvl="1" indent="-285750">
                <a:lnSpc>
                  <a:spcPct val="115000"/>
                </a:lnSpc>
                <a:buFont typeface="+mj-lt"/>
                <a:buAutoNum type="alphaLcPeriod"/>
              </a:pPr>
              <a:r>
                <a:rPr lang="en-IN" kern="100" dirty="0">
                  <a:effectLst/>
                  <a:latin typeface="Alegreya Sans Regular" panose="00000500000000000000" pitchFamily="2" charset="0"/>
                  <a:ea typeface="Aptos" panose="020B0004020202020204" pitchFamily="34" charset="0"/>
                  <a:cs typeface="Times New Roman" panose="02020603050405020304" pitchFamily="18" charset="0"/>
                </a:rPr>
                <a:t>Structured natural language is a way of writing system requirements where the freedom of the requirements writer is limited and all requirements are written in a standard way. The advantage of this approach is that it maintains most of the expressiveness and understandability of natural language but ensures that some degree of uniformity is imposed on the specification. Structured language notations limit the technology that can be used and use templates to specify system requirements. They may incorporate control constructs derived from programming languages and graphical highlighting to partition the specification.</a:t>
              </a:r>
            </a:p>
            <a:p>
              <a:pPr marL="742950" lvl="1" indent="-285750">
                <a:lnSpc>
                  <a:spcPct val="115000"/>
                </a:lnSpc>
                <a:buFont typeface="+mj-lt"/>
                <a:buAutoNum type="alphaLcPeriod"/>
              </a:pPr>
              <a:r>
                <a:rPr lang="en-IN" kern="100" dirty="0">
                  <a:effectLst/>
                  <a:latin typeface="Alegreya Sans Regular" panose="00000500000000000000" pitchFamily="2" charset="0"/>
                  <a:ea typeface="Aptos" panose="020B0004020202020204" pitchFamily="34" charset="0"/>
                  <a:cs typeface="Times New Roman" panose="02020603050405020304" pitchFamily="18" charset="0"/>
                </a:rPr>
                <a:t>When a standard form is used for specifying functional requirements, the following information should be included: </a:t>
              </a:r>
            </a:p>
            <a:p>
              <a:pPr marL="1143000" lvl="2" indent="-228600">
                <a:lnSpc>
                  <a:spcPct val="115000"/>
                </a:lnSpc>
                <a:buFont typeface="+mj-lt"/>
                <a:buAutoNum type="romanLcPeriod"/>
              </a:pPr>
              <a:r>
                <a:rPr lang="en-IN" kern="100" dirty="0">
                  <a:effectLst/>
                  <a:latin typeface="Alegreya Sans Regular" panose="00000500000000000000" pitchFamily="2" charset="0"/>
                  <a:ea typeface="Aptos" panose="020B0004020202020204" pitchFamily="34" charset="0"/>
                  <a:cs typeface="Times New Roman" panose="02020603050405020304" pitchFamily="18" charset="0"/>
                </a:rPr>
                <a:t>Description of the function or entity being specified </a:t>
              </a:r>
            </a:p>
            <a:p>
              <a:pPr marL="1143000" lvl="2" indent="-228600">
                <a:lnSpc>
                  <a:spcPct val="115000"/>
                </a:lnSpc>
                <a:buFont typeface="+mj-lt"/>
                <a:buAutoNum type="romanLcPeriod"/>
              </a:pPr>
              <a:r>
                <a:rPr lang="en-IN" kern="100" dirty="0">
                  <a:effectLst/>
                  <a:latin typeface="Alegreya Sans Regular" panose="00000500000000000000" pitchFamily="2" charset="0"/>
                  <a:ea typeface="Aptos" panose="020B0004020202020204" pitchFamily="34" charset="0"/>
                  <a:cs typeface="Times New Roman" panose="02020603050405020304" pitchFamily="18" charset="0"/>
                </a:rPr>
                <a:t> Description of its inputs and where these come from</a:t>
              </a:r>
            </a:p>
            <a:p>
              <a:pPr marL="1143000" lvl="2" indent="-228600">
                <a:lnSpc>
                  <a:spcPct val="115000"/>
                </a:lnSpc>
                <a:buFont typeface="+mj-lt"/>
                <a:buAutoNum type="romanLcPeriod"/>
              </a:pPr>
              <a:r>
                <a:rPr lang="en-IN" kern="100" dirty="0">
                  <a:effectLst/>
                  <a:latin typeface="Alegreya Sans Regular" panose="00000500000000000000" pitchFamily="2" charset="0"/>
                  <a:ea typeface="Aptos" panose="020B0004020202020204" pitchFamily="34" charset="0"/>
                  <a:cs typeface="Times New Roman" panose="02020603050405020304" pitchFamily="18" charset="0"/>
                </a:rPr>
                <a:t>Description of its outputs and where these go to </a:t>
              </a:r>
            </a:p>
            <a:p>
              <a:pPr marL="1143000" lvl="2" indent="-228600">
                <a:lnSpc>
                  <a:spcPct val="115000"/>
                </a:lnSpc>
                <a:buFont typeface="+mj-lt"/>
                <a:buAutoNum type="romanLcPeriod"/>
              </a:pPr>
              <a:r>
                <a:rPr lang="en-IN" kern="100" dirty="0">
                  <a:effectLst/>
                  <a:latin typeface="Alegreya Sans Regular" panose="00000500000000000000" pitchFamily="2" charset="0"/>
                  <a:ea typeface="Aptos" panose="020B0004020202020204" pitchFamily="34" charset="0"/>
                  <a:cs typeface="Times New Roman" panose="02020603050405020304" pitchFamily="18" charset="0"/>
                </a:rPr>
                <a:t>Indication of what other entities are used (the requires part) </a:t>
              </a:r>
            </a:p>
            <a:p>
              <a:pPr marL="1143000" lvl="2" indent="-228600">
                <a:lnSpc>
                  <a:spcPct val="115000"/>
                </a:lnSpc>
                <a:buFont typeface="+mj-lt"/>
                <a:buAutoNum type="romanLcPeriod"/>
              </a:pPr>
              <a:r>
                <a:rPr lang="en-IN" kern="100" dirty="0">
                  <a:effectLst/>
                  <a:latin typeface="Alegreya Sans Regular" panose="00000500000000000000" pitchFamily="2" charset="0"/>
                  <a:ea typeface="Aptos" panose="020B0004020202020204" pitchFamily="34" charset="0"/>
                  <a:cs typeface="Times New Roman" panose="02020603050405020304" pitchFamily="18" charset="0"/>
                </a:rPr>
                <a:t>Description of the action to be taken </a:t>
              </a:r>
            </a:p>
            <a:p>
              <a:pPr marL="1143000" lvl="2" indent="-228600">
                <a:lnSpc>
                  <a:spcPct val="115000"/>
                </a:lnSpc>
                <a:buFont typeface="+mj-lt"/>
                <a:buAutoNum type="romanLcPeriod"/>
              </a:pPr>
              <a:r>
                <a:rPr lang="en-IN" kern="100" dirty="0">
                  <a:effectLst/>
                  <a:latin typeface="Alegreya Sans Regular" panose="00000500000000000000" pitchFamily="2" charset="0"/>
                  <a:ea typeface="Aptos" panose="020B0004020202020204" pitchFamily="34" charset="0"/>
                  <a:cs typeface="Times New Roman" panose="02020603050405020304" pitchFamily="18" charset="0"/>
                </a:rPr>
                <a:t>If a functional approach is used, a pre-condition setting out what must be true before the function is called and a post-condition specifying what is true after the function is called </a:t>
              </a:r>
            </a:p>
            <a:p>
              <a:pPr marL="1143000" lvl="2" indent="-228600">
                <a:lnSpc>
                  <a:spcPct val="115000"/>
                </a:lnSpc>
                <a:spcAft>
                  <a:spcPts val="800"/>
                </a:spcAft>
                <a:buFont typeface="+mj-lt"/>
                <a:buAutoNum type="romanLcPeriod"/>
              </a:pPr>
              <a:r>
                <a:rPr lang="en-IN" kern="100" dirty="0">
                  <a:effectLst/>
                  <a:latin typeface="Alegreya Sans Regular" panose="00000500000000000000" pitchFamily="2" charset="0"/>
                  <a:ea typeface="Aptos" panose="020B0004020202020204" pitchFamily="34" charset="0"/>
                  <a:cs typeface="Times New Roman" panose="02020603050405020304" pitchFamily="18" charset="0"/>
                </a:rPr>
                <a:t>Description of the side effects (if any) of the operation.</a:t>
              </a:r>
            </a:p>
          </p:txBody>
        </p:sp>
        <p:sp>
          <p:nvSpPr>
            <p:cNvPr id="4" name="Rectangle 3">
              <a:extLst>
                <a:ext uri="{FF2B5EF4-FFF2-40B4-BE49-F238E27FC236}">
                  <a16:creationId xmlns:a16="http://schemas.microsoft.com/office/drawing/2014/main" id="{70FBFC46-7951-DBD8-4630-B0D0313B7799}"/>
                </a:ext>
              </a:extLst>
            </p:cNvPr>
            <p:cNvSpPr>
              <a:spLocks noChangeArrowheads="1"/>
            </p:cNvSpPr>
            <p:nvPr/>
          </p:nvSpPr>
          <p:spPr bwMode="auto">
            <a:xfrm>
              <a:off x="14499940" y="1997839"/>
              <a:ext cx="729794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legreya Sans Regular" panose="00000500000000000000" pitchFamily="2" charset="0"/>
                </a:rPr>
                <a:t>Function</a:t>
              </a:r>
              <a:r>
                <a:rPr kumimoji="0" lang="en-US" altLang="en-US" sz="1800" b="0" i="0" u="none" strike="noStrike" cap="none" normalizeH="0" baseline="0" dirty="0">
                  <a:ln>
                    <a:noFill/>
                  </a:ln>
                  <a:solidFill>
                    <a:schemeClr val="tx1"/>
                  </a:solidFill>
                  <a:effectLst/>
                  <a:latin typeface="Alegreya Sans Regular" panose="00000500000000000000" pitchFamily="2" charset="0"/>
                </a:rPr>
                <a:t>: Send Message</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legreya Sans Regular" panose="00000500000000000000" pitchFamily="2" charset="0"/>
                </a:rPr>
                <a:t>Inputs</a:t>
              </a:r>
              <a:r>
                <a:rPr kumimoji="0" lang="en-US" altLang="en-US" sz="1800" b="0" i="0" u="none" strike="noStrike" cap="none" normalizeH="0" baseline="0" dirty="0">
                  <a:ln>
                    <a:noFill/>
                  </a:ln>
                  <a:solidFill>
                    <a:schemeClr val="tx1"/>
                  </a:solidFill>
                  <a:effectLst/>
                  <a:latin typeface="Alegreya Sans Regular" panose="00000500000000000000" pitchFamily="2" charset="0"/>
                </a:rPr>
                <a:t>: Text typed by the user in chat box</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legreya Sans Regular" panose="00000500000000000000" pitchFamily="2" charset="0"/>
                </a:rPr>
                <a:t>Source of Input</a:t>
              </a:r>
              <a:r>
                <a:rPr kumimoji="0" lang="en-US" altLang="en-US" sz="1800" b="0" i="0" u="none" strike="noStrike" cap="none" normalizeH="0" baseline="0" dirty="0">
                  <a:ln>
                    <a:noFill/>
                  </a:ln>
                  <a:solidFill>
                    <a:schemeClr val="tx1"/>
                  </a:solidFill>
                  <a:effectLst/>
                  <a:latin typeface="Alegreya Sans Regular" panose="00000500000000000000" pitchFamily="2" charset="0"/>
                </a:rPr>
                <a:t>: User typing on mobile keyboard</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legreya Sans Regular" panose="00000500000000000000" pitchFamily="2" charset="0"/>
                </a:rPr>
                <a:t>Outputs</a:t>
              </a:r>
              <a:r>
                <a:rPr kumimoji="0" lang="en-US" altLang="en-US" sz="1800" b="0" i="0" u="none" strike="noStrike" cap="none" normalizeH="0" baseline="0" dirty="0">
                  <a:ln>
                    <a:noFill/>
                  </a:ln>
                  <a:solidFill>
                    <a:schemeClr val="tx1"/>
                  </a:solidFill>
                  <a:effectLst/>
                  <a:latin typeface="Alegreya Sans Regular" panose="00000500000000000000" pitchFamily="2" charset="0"/>
                </a:rPr>
                <a:t>: Message delivered to recipient’s chat window</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legreya Sans Regular" panose="00000500000000000000" pitchFamily="2" charset="0"/>
                </a:rPr>
                <a:t>Destination of Output</a:t>
              </a:r>
              <a:r>
                <a:rPr kumimoji="0" lang="en-US" altLang="en-US" sz="1800" b="0" i="0" u="none" strike="noStrike" cap="none" normalizeH="0" baseline="0" dirty="0">
                  <a:ln>
                    <a:noFill/>
                  </a:ln>
                  <a:solidFill>
                    <a:schemeClr val="tx1"/>
                  </a:solidFill>
                  <a:effectLst/>
                  <a:latin typeface="Alegreya Sans Regular" panose="00000500000000000000" pitchFamily="2" charset="0"/>
                </a:rPr>
                <a:t>: Recipient’s device</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legreya Sans Regular" panose="00000500000000000000" pitchFamily="2" charset="0"/>
                </a:rPr>
                <a:t>Requires</a:t>
              </a:r>
              <a:r>
                <a:rPr kumimoji="0" lang="en-US" altLang="en-US" sz="1800" b="0" i="0" u="none" strike="noStrike" cap="none" normalizeH="0" baseline="0" dirty="0">
                  <a:ln>
                    <a:noFill/>
                  </a:ln>
                  <a:solidFill>
                    <a:schemeClr val="tx1"/>
                  </a:solidFill>
                  <a:effectLst/>
                  <a:latin typeface="Alegreya Sans Regular" panose="00000500000000000000" pitchFamily="2" charset="0"/>
                </a:rPr>
                <a:t>: Active internet connection, recipient registered on WhatsApp</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legreya Sans Regular" panose="00000500000000000000" pitchFamily="2" charset="0"/>
                </a:rPr>
                <a:t>Action</a:t>
              </a:r>
              <a:r>
                <a:rPr kumimoji="0" lang="en-US" altLang="en-US" sz="1800" b="0" i="0" u="none" strike="noStrike" cap="none" normalizeH="0" baseline="0" dirty="0">
                  <a:ln>
                    <a:noFill/>
                  </a:ln>
                  <a:solidFill>
                    <a:schemeClr val="tx1"/>
                  </a:solidFill>
                  <a:effectLst/>
                  <a:latin typeface="Alegreya Sans Regular" panose="00000500000000000000" pitchFamily="2" charset="0"/>
                </a:rPr>
                <a:t>: Encrypt message, send via WhatsApp server, deliver to recipient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legreya Sans Regular" panose="00000500000000000000" pitchFamily="2" charset="0"/>
                </a:rPr>
                <a:t>Pre-condition</a:t>
              </a:r>
              <a:r>
                <a:rPr kumimoji="0" lang="en-US" altLang="en-US" sz="1800" b="0" i="0" u="none" strike="noStrike" cap="none" normalizeH="0" baseline="0" dirty="0">
                  <a:ln>
                    <a:noFill/>
                  </a:ln>
                  <a:solidFill>
                    <a:schemeClr val="tx1"/>
                  </a:solidFill>
                  <a:effectLst/>
                  <a:latin typeface="Alegreya Sans Regular" panose="00000500000000000000" pitchFamily="2" charset="0"/>
                </a:rPr>
                <a:t>: User must be logged in</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legreya Sans Regular" panose="00000500000000000000" pitchFamily="2" charset="0"/>
                </a:rPr>
                <a:t>Post-condition</a:t>
              </a:r>
              <a:r>
                <a:rPr kumimoji="0" lang="en-US" altLang="en-US" sz="1800" b="0" i="0" u="none" strike="noStrike" cap="none" normalizeH="0" baseline="0" dirty="0">
                  <a:ln>
                    <a:noFill/>
                  </a:ln>
                  <a:solidFill>
                    <a:schemeClr val="tx1"/>
                  </a:solidFill>
                  <a:effectLst/>
                  <a:latin typeface="Alegreya Sans Regular" panose="00000500000000000000" pitchFamily="2" charset="0"/>
                </a:rPr>
                <a:t>: Recipient receives the message and delivery status is updated</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legreya Sans Regular" panose="00000500000000000000" pitchFamily="2" charset="0"/>
                </a:rPr>
                <a:t>Side-effects</a:t>
              </a:r>
              <a:r>
                <a:rPr kumimoji="0" lang="en-US" altLang="en-US" sz="1800" b="0" i="0" u="none" strike="noStrike" cap="none" normalizeH="0" baseline="0" dirty="0">
                  <a:ln>
                    <a:noFill/>
                  </a:ln>
                  <a:solidFill>
                    <a:schemeClr val="tx1"/>
                  </a:solidFill>
                  <a:effectLst/>
                  <a:latin typeface="Alegreya Sans Regular" panose="00000500000000000000" pitchFamily="2" charset="0"/>
                </a:rPr>
                <a:t>: Message stored in local chat history</a:t>
              </a:r>
            </a:p>
          </p:txBody>
        </p:sp>
      </p:grpSp>
    </p:spTree>
    <p:extLst>
      <p:ext uri="{BB962C8B-B14F-4D97-AF65-F5344CB8AC3E}">
        <p14:creationId xmlns:p14="http://schemas.microsoft.com/office/powerpoint/2010/main" val="1441469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992DB2A5-ABFF-8EFD-1D3C-1E90C36F37BD}"/>
              </a:ext>
            </a:extLst>
          </p:cNvPr>
          <p:cNvSpPr/>
          <p:nvPr/>
        </p:nvSpPr>
        <p:spPr>
          <a:xfrm>
            <a:off x="6096000" y="228600"/>
            <a:ext cx="5943600" cy="7534275"/>
          </a:xfrm>
          <a:prstGeom prst="roundRect">
            <a:avLst>
              <a:gd name="adj" fmla="val 336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4CE88E17-3640-D106-EEE4-845987E9B148}"/>
              </a:ext>
            </a:extLst>
          </p:cNvPr>
          <p:cNvSpPr/>
          <p:nvPr/>
        </p:nvSpPr>
        <p:spPr>
          <a:xfrm>
            <a:off x="152400" y="228600"/>
            <a:ext cx="5943600" cy="7534275"/>
          </a:xfrm>
          <a:prstGeom prst="roundRect">
            <a:avLst>
              <a:gd name="adj" fmla="val 3366"/>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2EC29C61-8493-786B-3374-B1B2569323BF}"/>
              </a:ext>
            </a:extLst>
          </p:cNvPr>
          <p:cNvGrpSpPr/>
          <p:nvPr/>
        </p:nvGrpSpPr>
        <p:grpSpPr>
          <a:xfrm>
            <a:off x="152400" y="716230"/>
            <a:ext cx="5791200" cy="2577016"/>
            <a:chOff x="152400" y="716230"/>
            <a:chExt cx="5791200" cy="2577016"/>
          </a:xfrm>
        </p:grpSpPr>
        <p:sp>
          <p:nvSpPr>
            <p:cNvPr id="3" name="TextBox 2">
              <a:extLst>
                <a:ext uri="{FF2B5EF4-FFF2-40B4-BE49-F238E27FC236}">
                  <a16:creationId xmlns:a16="http://schemas.microsoft.com/office/drawing/2014/main" id="{E4E79469-1443-1A44-505A-E232E1232684}"/>
                </a:ext>
              </a:extLst>
            </p:cNvPr>
            <p:cNvSpPr txBox="1"/>
            <p:nvPr/>
          </p:nvSpPr>
          <p:spPr>
            <a:xfrm>
              <a:off x="304800" y="716230"/>
              <a:ext cx="5486400" cy="400110"/>
            </a:xfrm>
            <a:prstGeom prst="rect">
              <a:avLst/>
            </a:prstGeom>
            <a:noFill/>
          </p:spPr>
          <p:txBody>
            <a:bodyPr wrap="square">
              <a:spAutoFit/>
            </a:bodyPr>
            <a:lstStyle/>
            <a:p>
              <a:pPr algn="ctr"/>
              <a:r>
                <a:rPr lang="en-IN" sz="2000" b="1" dirty="0">
                  <a:latin typeface="Alegreya Sans Medium" panose="00000600000000000000" pitchFamily="2" charset="0"/>
                </a:rPr>
                <a:t>User Requirements:  What the Users Want</a:t>
              </a:r>
            </a:p>
          </p:txBody>
        </p:sp>
        <p:sp>
          <p:nvSpPr>
            <p:cNvPr id="5" name="TextBox 4">
              <a:extLst>
                <a:ext uri="{FF2B5EF4-FFF2-40B4-BE49-F238E27FC236}">
                  <a16:creationId xmlns:a16="http://schemas.microsoft.com/office/drawing/2014/main" id="{615E3C90-56ED-6187-CE43-AED697C9A788}"/>
                </a:ext>
              </a:extLst>
            </p:cNvPr>
            <p:cNvSpPr txBox="1"/>
            <p:nvPr/>
          </p:nvSpPr>
          <p:spPr>
            <a:xfrm>
              <a:off x="152400" y="1311421"/>
              <a:ext cx="5791200" cy="1981825"/>
            </a:xfrm>
            <a:prstGeom prst="rect">
              <a:avLst/>
            </a:prstGeom>
            <a:noFill/>
          </p:spPr>
          <p:txBody>
            <a:bodyPr wrap="square">
              <a:spAutoFit/>
            </a:bodyPr>
            <a:lstStyle/>
            <a:p>
              <a:pPr algn="ctr">
                <a:lnSpc>
                  <a:spcPct val="115000"/>
                </a:lnSpc>
                <a:spcAft>
                  <a:spcPts val="800"/>
                </a:spcAft>
                <a:buNone/>
              </a:pPr>
              <a:r>
                <a:rPr lang="en-IN" sz="1800" kern="100" dirty="0">
                  <a:effectLst/>
                  <a:latin typeface="Alegreya Sans Regular" panose="00000500000000000000" pitchFamily="2" charset="0"/>
                  <a:ea typeface="Aptos" panose="020B0004020202020204" pitchFamily="34" charset="0"/>
                  <a:cs typeface="Times New Roman" panose="02020603050405020304" pitchFamily="18" charset="0"/>
                </a:rPr>
                <a:t>They are statements, in a natural language plus diagrams, of what services the system is expected to provide and the constraints under which it must operate. </a:t>
              </a:r>
              <a:r>
                <a:rPr lang="en-IN" dirty="0">
                  <a:latin typeface="Alegreya Sans Regular" panose="00000500000000000000" pitchFamily="2" charset="0"/>
                </a:rPr>
                <a:t>The readers of the user requirements are not usually concerned with how the system will be implemented and may be managers who are not interested in the detailed facilities of the system. </a:t>
              </a:r>
              <a:endParaRPr lang="en-IN" sz="1800" kern="100" dirty="0">
                <a:effectLst/>
                <a:latin typeface="Alegreya Sans Regular" panose="00000500000000000000" pitchFamily="2" charset="0"/>
                <a:ea typeface="Aptos" panose="020B0004020202020204" pitchFamily="34"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3BC5658D-3654-994A-10D9-34BDC81CA943}"/>
              </a:ext>
            </a:extLst>
          </p:cNvPr>
          <p:cNvGrpSpPr/>
          <p:nvPr/>
        </p:nvGrpSpPr>
        <p:grpSpPr>
          <a:xfrm>
            <a:off x="5876925" y="3995737"/>
            <a:ext cx="6162675" cy="2463266"/>
            <a:chOff x="5876925" y="716230"/>
            <a:chExt cx="6162675" cy="2463266"/>
          </a:xfrm>
        </p:grpSpPr>
        <p:sp>
          <p:nvSpPr>
            <p:cNvPr id="7" name="TextBox 6">
              <a:extLst>
                <a:ext uri="{FF2B5EF4-FFF2-40B4-BE49-F238E27FC236}">
                  <a16:creationId xmlns:a16="http://schemas.microsoft.com/office/drawing/2014/main" id="{127FD204-D532-3825-9476-5F39A44C8CD6}"/>
                </a:ext>
              </a:extLst>
            </p:cNvPr>
            <p:cNvSpPr txBox="1"/>
            <p:nvPr/>
          </p:nvSpPr>
          <p:spPr>
            <a:xfrm>
              <a:off x="5876925" y="716230"/>
              <a:ext cx="6096000" cy="400110"/>
            </a:xfrm>
            <a:prstGeom prst="rect">
              <a:avLst/>
            </a:prstGeom>
            <a:noFill/>
          </p:spPr>
          <p:txBody>
            <a:bodyPr wrap="square">
              <a:spAutoFit/>
            </a:bodyPr>
            <a:lstStyle/>
            <a:p>
              <a:pPr algn="ctr"/>
              <a:r>
                <a:rPr lang="en-IN" sz="2000" b="1" dirty="0">
                  <a:latin typeface="Alegreya Sans Medium" panose="00000600000000000000" pitchFamily="2" charset="0"/>
                </a:rPr>
                <a:t>System Requirements: How the System Works</a:t>
              </a:r>
            </a:p>
          </p:txBody>
        </p:sp>
        <p:sp>
          <p:nvSpPr>
            <p:cNvPr id="9" name="TextBox 8">
              <a:extLst>
                <a:ext uri="{FF2B5EF4-FFF2-40B4-BE49-F238E27FC236}">
                  <a16:creationId xmlns:a16="http://schemas.microsoft.com/office/drawing/2014/main" id="{FDAD6988-F914-5598-E57E-35864421D894}"/>
                </a:ext>
              </a:extLst>
            </p:cNvPr>
            <p:cNvSpPr txBox="1"/>
            <p:nvPr/>
          </p:nvSpPr>
          <p:spPr>
            <a:xfrm>
              <a:off x="6096000" y="1425170"/>
              <a:ext cx="5943600" cy="1754326"/>
            </a:xfrm>
            <a:prstGeom prst="rect">
              <a:avLst/>
            </a:prstGeom>
            <a:noFill/>
          </p:spPr>
          <p:txBody>
            <a:bodyPr wrap="square">
              <a:spAutoFit/>
            </a:bodyPr>
            <a:lstStyle/>
            <a:p>
              <a:pPr algn="ctr"/>
              <a:r>
                <a:rPr lang="en-IN" sz="1800" dirty="0">
                  <a:effectLst/>
                  <a:latin typeface="Alegreya Sans Regular" panose="00000500000000000000" pitchFamily="2" charset="0"/>
                  <a:ea typeface="Aptos" panose="020B0004020202020204" pitchFamily="34" charset="0"/>
                  <a:cs typeface="Times New Roman" panose="02020603050405020304" pitchFamily="18" charset="0"/>
                </a:rPr>
                <a:t>It set out the system's functions, services and operational constraints in detail. The system requirements document (sometimes called a functional specification) should be precise. It should define exactly what is to be implemented. It may be part of the contract between the system buyer and the software developers </a:t>
              </a:r>
              <a:endParaRPr lang="en-IN" dirty="0">
                <a:latin typeface="Alegreya Sans Regular" panose="00000500000000000000" pitchFamily="2" charset="0"/>
              </a:endParaRPr>
            </a:p>
          </p:txBody>
        </p:sp>
      </p:grpSp>
      <p:pic>
        <p:nvPicPr>
          <p:cNvPr id="3076" name="Picture 4" descr="WordPress 101: Understanding System Requirements &amp; Hosting - Codeable">
            <a:extLst>
              <a:ext uri="{FF2B5EF4-FFF2-40B4-BE49-F238E27FC236}">
                <a16:creationId xmlns:a16="http://schemas.microsoft.com/office/drawing/2014/main" id="{A98C5B5A-1C23-DD1C-0304-2F5FF872AB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500"/>
          <a:stretch>
            <a:fillRect/>
          </a:stretch>
        </p:blipFill>
        <p:spPr bwMode="auto">
          <a:xfrm>
            <a:off x="6096000" y="228600"/>
            <a:ext cx="5943600" cy="34352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igh resolution 3D isometric floor plan of a modern restaurant dining area with tables, chairs, and service station in monochrome.">
            <a:extLst>
              <a:ext uri="{FF2B5EF4-FFF2-40B4-BE49-F238E27FC236}">
                <a16:creationId xmlns:a16="http://schemas.microsoft.com/office/drawing/2014/main" id="{8820B4AB-ABAD-063D-7A93-5565213B19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0" t="15471"/>
          <a:stretch>
            <a:fillRect/>
          </a:stretch>
        </p:blipFill>
        <p:spPr bwMode="auto">
          <a:xfrm>
            <a:off x="152400" y="3422736"/>
            <a:ext cx="5943600" cy="3435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071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8D0DC-0107-849C-C3D5-78106ED8341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DD7DDA4A-01BC-AE5A-B001-218A54A34830}"/>
              </a:ext>
            </a:extLst>
          </p:cNvPr>
          <p:cNvSpPr txBox="1"/>
          <p:nvPr/>
        </p:nvSpPr>
        <p:spPr>
          <a:xfrm>
            <a:off x="1090914" y="253289"/>
            <a:ext cx="6094070" cy="535788"/>
          </a:xfrm>
          <a:prstGeom prst="rect">
            <a:avLst/>
          </a:prstGeom>
          <a:noFill/>
        </p:spPr>
        <p:txBody>
          <a:bodyPr wrap="square">
            <a:spAutoFit/>
          </a:bodyPr>
          <a:lstStyle/>
          <a:p>
            <a:pPr lvl="0">
              <a:lnSpc>
                <a:spcPct val="115000"/>
              </a:lnSpc>
            </a:pPr>
            <a:r>
              <a:rPr lang="en-IN" sz="2800" b="1" kern="100" dirty="0">
                <a:effectLst/>
                <a:latin typeface="Alegreya Sans Medium" panose="00000600000000000000" pitchFamily="2" charset="0"/>
                <a:ea typeface="Aptos" panose="020B0004020202020204" pitchFamily="34" charset="0"/>
                <a:cs typeface="Times New Roman" panose="02020603050405020304" pitchFamily="18" charset="0"/>
              </a:rPr>
              <a:t>Structured natural language </a:t>
            </a:r>
          </a:p>
        </p:txBody>
      </p:sp>
      <p:grpSp>
        <p:nvGrpSpPr>
          <p:cNvPr id="5" name="Group 4">
            <a:extLst>
              <a:ext uri="{FF2B5EF4-FFF2-40B4-BE49-F238E27FC236}">
                <a16:creationId xmlns:a16="http://schemas.microsoft.com/office/drawing/2014/main" id="{8902ECFB-EB05-AFCB-3880-256B091EECD9}"/>
              </a:ext>
            </a:extLst>
          </p:cNvPr>
          <p:cNvGrpSpPr/>
          <p:nvPr/>
        </p:nvGrpSpPr>
        <p:grpSpPr>
          <a:xfrm>
            <a:off x="-12625150" y="855312"/>
            <a:ext cx="21198416" cy="5474191"/>
            <a:chOff x="599472" y="1130520"/>
            <a:chExt cx="21198416" cy="5474191"/>
          </a:xfrm>
        </p:grpSpPr>
        <p:sp>
          <p:nvSpPr>
            <p:cNvPr id="6" name="TextBox 5">
              <a:extLst>
                <a:ext uri="{FF2B5EF4-FFF2-40B4-BE49-F238E27FC236}">
                  <a16:creationId xmlns:a16="http://schemas.microsoft.com/office/drawing/2014/main" id="{2482AF5B-2F71-636D-119F-500F3A39C703}"/>
                </a:ext>
              </a:extLst>
            </p:cNvPr>
            <p:cNvSpPr txBox="1"/>
            <p:nvPr/>
          </p:nvSpPr>
          <p:spPr>
            <a:xfrm>
              <a:off x="599472" y="1130520"/>
              <a:ext cx="10993055" cy="5474191"/>
            </a:xfrm>
            <a:prstGeom prst="rect">
              <a:avLst/>
            </a:prstGeom>
            <a:noFill/>
          </p:spPr>
          <p:txBody>
            <a:bodyPr wrap="square">
              <a:spAutoFit/>
            </a:bodyPr>
            <a:lstStyle/>
            <a:p>
              <a:pPr marL="742950" lvl="1" indent="-285750">
                <a:lnSpc>
                  <a:spcPct val="115000"/>
                </a:lnSpc>
                <a:buFont typeface="+mj-lt"/>
                <a:buAutoNum type="alphaLcPeriod"/>
              </a:pPr>
              <a:r>
                <a:rPr lang="en-IN" kern="100" dirty="0">
                  <a:effectLst/>
                  <a:latin typeface="Alegreya Sans Regular" panose="00000500000000000000" pitchFamily="2" charset="0"/>
                  <a:ea typeface="Aptos" panose="020B0004020202020204" pitchFamily="34" charset="0"/>
                  <a:cs typeface="Times New Roman" panose="02020603050405020304" pitchFamily="18" charset="0"/>
                </a:rPr>
                <a:t>This approach depends on defining standard forms or templates to express the requirements specification.</a:t>
              </a:r>
            </a:p>
            <a:p>
              <a:pPr marL="742950" lvl="1" indent="-285750">
                <a:lnSpc>
                  <a:spcPct val="115000"/>
                </a:lnSpc>
                <a:buFont typeface="+mj-lt"/>
                <a:buAutoNum type="alphaLcPeriod"/>
              </a:pPr>
              <a:r>
                <a:rPr lang="en-IN" kern="100" dirty="0">
                  <a:effectLst/>
                  <a:latin typeface="Alegreya Sans Regular" panose="00000500000000000000" pitchFamily="2" charset="0"/>
                  <a:ea typeface="Aptos" panose="020B0004020202020204" pitchFamily="34" charset="0"/>
                  <a:cs typeface="Times New Roman" panose="02020603050405020304" pitchFamily="18" charset="0"/>
                </a:rPr>
                <a:t>Structured natural language is a way of writing system requirements where the freedom of the requirements writer is limited and all requirements are written in a standard way. The advantage of this approach is that it maintains most of the expressiveness and understandability of natural language but ensures that some degree of uniformity is imposed on the specification. Structured language notations limit the technology that can be used and use templates to specify system requirements. They may incorporate control constructs derived from programming languages and graphical highlighting to partition the specification.</a:t>
              </a:r>
            </a:p>
            <a:p>
              <a:pPr marL="742950" lvl="1" indent="-285750">
                <a:lnSpc>
                  <a:spcPct val="115000"/>
                </a:lnSpc>
                <a:buFont typeface="+mj-lt"/>
                <a:buAutoNum type="alphaLcPeriod"/>
              </a:pPr>
              <a:r>
                <a:rPr lang="en-IN" kern="100" dirty="0">
                  <a:effectLst/>
                  <a:latin typeface="Alegreya Sans Regular" panose="00000500000000000000" pitchFamily="2" charset="0"/>
                  <a:ea typeface="Aptos" panose="020B0004020202020204" pitchFamily="34" charset="0"/>
                  <a:cs typeface="Times New Roman" panose="02020603050405020304" pitchFamily="18" charset="0"/>
                </a:rPr>
                <a:t>When a standard form is used for specifying functional requirements, the following information should be included: </a:t>
              </a:r>
            </a:p>
            <a:p>
              <a:pPr marL="1143000" lvl="2" indent="-228600">
                <a:lnSpc>
                  <a:spcPct val="115000"/>
                </a:lnSpc>
                <a:buFont typeface="+mj-lt"/>
                <a:buAutoNum type="romanLcPeriod"/>
              </a:pPr>
              <a:r>
                <a:rPr lang="en-IN" kern="100" dirty="0">
                  <a:effectLst/>
                  <a:latin typeface="Alegreya Sans Regular" panose="00000500000000000000" pitchFamily="2" charset="0"/>
                  <a:ea typeface="Aptos" panose="020B0004020202020204" pitchFamily="34" charset="0"/>
                  <a:cs typeface="Times New Roman" panose="02020603050405020304" pitchFamily="18" charset="0"/>
                </a:rPr>
                <a:t>Description of the function or entity being specified </a:t>
              </a:r>
            </a:p>
            <a:p>
              <a:pPr marL="1143000" lvl="2" indent="-228600">
                <a:lnSpc>
                  <a:spcPct val="115000"/>
                </a:lnSpc>
                <a:buFont typeface="+mj-lt"/>
                <a:buAutoNum type="romanLcPeriod"/>
              </a:pPr>
              <a:r>
                <a:rPr lang="en-IN" kern="100" dirty="0">
                  <a:effectLst/>
                  <a:latin typeface="Alegreya Sans Regular" panose="00000500000000000000" pitchFamily="2" charset="0"/>
                  <a:ea typeface="Aptos" panose="020B0004020202020204" pitchFamily="34" charset="0"/>
                  <a:cs typeface="Times New Roman" panose="02020603050405020304" pitchFamily="18" charset="0"/>
                </a:rPr>
                <a:t> Description of its inputs and where these come from</a:t>
              </a:r>
            </a:p>
            <a:p>
              <a:pPr marL="1143000" lvl="2" indent="-228600">
                <a:lnSpc>
                  <a:spcPct val="115000"/>
                </a:lnSpc>
                <a:buFont typeface="+mj-lt"/>
                <a:buAutoNum type="romanLcPeriod"/>
              </a:pPr>
              <a:r>
                <a:rPr lang="en-IN" kern="100" dirty="0">
                  <a:effectLst/>
                  <a:latin typeface="Alegreya Sans Regular" panose="00000500000000000000" pitchFamily="2" charset="0"/>
                  <a:ea typeface="Aptos" panose="020B0004020202020204" pitchFamily="34" charset="0"/>
                  <a:cs typeface="Times New Roman" panose="02020603050405020304" pitchFamily="18" charset="0"/>
                </a:rPr>
                <a:t>Description of its outputs and where these go to </a:t>
              </a:r>
            </a:p>
            <a:p>
              <a:pPr marL="1143000" lvl="2" indent="-228600">
                <a:lnSpc>
                  <a:spcPct val="115000"/>
                </a:lnSpc>
                <a:buFont typeface="+mj-lt"/>
                <a:buAutoNum type="romanLcPeriod"/>
              </a:pPr>
              <a:r>
                <a:rPr lang="en-IN" kern="100" dirty="0">
                  <a:effectLst/>
                  <a:latin typeface="Alegreya Sans Regular" panose="00000500000000000000" pitchFamily="2" charset="0"/>
                  <a:ea typeface="Aptos" panose="020B0004020202020204" pitchFamily="34" charset="0"/>
                  <a:cs typeface="Times New Roman" panose="02020603050405020304" pitchFamily="18" charset="0"/>
                </a:rPr>
                <a:t>Indication of what other entities are used (the requires part) </a:t>
              </a:r>
            </a:p>
            <a:p>
              <a:pPr marL="1143000" lvl="2" indent="-228600">
                <a:lnSpc>
                  <a:spcPct val="115000"/>
                </a:lnSpc>
                <a:buFont typeface="+mj-lt"/>
                <a:buAutoNum type="romanLcPeriod"/>
              </a:pPr>
              <a:r>
                <a:rPr lang="en-IN" kern="100" dirty="0">
                  <a:effectLst/>
                  <a:latin typeface="Alegreya Sans Regular" panose="00000500000000000000" pitchFamily="2" charset="0"/>
                  <a:ea typeface="Aptos" panose="020B0004020202020204" pitchFamily="34" charset="0"/>
                  <a:cs typeface="Times New Roman" panose="02020603050405020304" pitchFamily="18" charset="0"/>
                </a:rPr>
                <a:t>Description of the action to be taken </a:t>
              </a:r>
            </a:p>
            <a:p>
              <a:pPr marL="1143000" lvl="2" indent="-228600">
                <a:lnSpc>
                  <a:spcPct val="115000"/>
                </a:lnSpc>
                <a:buFont typeface="+mj-lt"/>
                <a:buAutoNum type="romanLcPeriod"/>
              </a:pPr>
              <a:r>
                <a:rPr lang="en-IN" kern="100" dirty="0">
                  <a:effectLst/>
                  <a:latin typeface="Alegreya Sans Regular" panose="00000500000000000000" pitchFamily="2" charset="0"/>
                  <a:ea typeface="Aptos" panose="020B0004020202020204" pitchFamily="34" charset="0"/>
                  <a:cs typeface="Times New Roman" panose="02020603050405020304" pitchFamily="18" charset="0"/>
                </a:rPr>
                <a:t>If a functional approach is used, a pre-condition setting out what must be true before the function is called and a post-condition specifying what is true after the function is called </a:t>
              </a:r>
            </a:p>
            <a:p>
              <a:pPr marL="1143000" lvl="2" indent="-228600">
                <a:lnSpc>
                  <a:spcPct val="115000"/>
                </a:lnSpc>
                <a:spcAft>
                  <a:spcPts val="800"/>
                </a:spcAft>
                <a:buFont typeface="+mj-lt"/>
                <a:buAutoNum type="romanLcPeriod"/>
              </a:pPr>
              <a:r>
                <a:rPr lang="en-IN" kern="100" dirty="0">
                  <a:effectLst/>
                  <a:latin typeface="Alegreya Sans Regular" panose="00000500000000000000" pitchFamily="2" charset="0"/>
                  <a:ea typeface="Aptos" panose="020B0004020202020204" pitchFamily="34" charset="0"/>
                  <a:cs typeface="Times New Roman" panose="02020603050405020304" pitchFamily="18" charset="0"/>
                </a:rPr>
                <a:t>Description of the side effects (if any) of the operation.</a:t>
              </a:r>
            </a:p>
          </p:txBody>
        </p:sp>
        <p:sp>
          <p:nvSpPr>
            <p:cNvPr id="4" name="Rectangle 3">
              <a:extLst>
                <a:ext uri="{FF2B5EF4-FFF2-40B4-BE49-F238E27FC236}">
                  <a16:creationId xmlns:a16="http://schemas.microsoft.com/office/drawing/2014/main" id="{ABD2D9A6-A879-E180-8A7E-38CD8E5C534F}"/>
                </a:ext>
              </a:extLst>
            </p:cNvPr>
            <p:cNvSpPr>
              <a:spLocks noChangeArrowheads="1"/>
            </p:cNvSpPr>
            <p:nvPr/>
          </p:nvSpPr>
          <p:spPr bwMode="auto">
            <a:xfrm>
              <a:off x="14499940" y="1997839"/>
              <a:ext cx="729794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legreya Sans Regular" panose="00000500000000000000" pitchFamily="2" charset="0"/>
                </a:rPr>
                <a:t>Function</a:t>
              </a:r>
              <a:r>
                <a:rPr kumimoji="0" lang="en-US" altLang="en-US" sz="1800" b="0" i="0" u="none" strike="noStrike" cap="none" normalizeH="0" baseline="0" dirty="0">
                  <a:ln>
                    <a:noFill/>
                  </a:ln>
                  <a:solidFill>
                    <a:schemeClr val="tx1"/>
                  </a:solidFill>
                  <a:effectLst/>
                  <a:latin typeface="Alegreya Sans Regular" panose="00000500000000000000" pitchFamily="2" charset="0"/>
                </a:rPr>
                <a:t>: Send Message</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legreya Sans Regular" panose="00000500000000000000" pitchFamily="2" charset="0"/>
                </a:rPr>
                <a:t>Inputs</a:t>
              </a:r>
              <a:r>
                <a:rPr kumimoji="0" lang="en-US" altLang="en-US" sz="1800" b="0" i="0" u="none" strike="noStrike" cap="none" normalizeH="0" baseline="0" dirty="0">
                  <a:ln>
                    <a:noFill/>
                  </a:ln>
                  <a:solidFill>
                    <a:schemeClr val="tx1"/>
                  </a:solidFill>
                  <a:effectLst/>
                  <a:latin typeface="Alegreya Sans Regular" panose="00000500000000000000" pitchFamily="2" charset="0"/>
                </a:rPr>
                <a:t>: Text typed by the user in chat box</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legreya Sans Regular" panose="00000500000000000000" pitchFamily="2" charset="0"/>
                </a:rPr>
                <a:t>Source of Input</a:t>
              </a:r>
              <a:r>
                <a:rPr kumimoji="0" lang="en-US" altLang="en-US" sz="1800" b="0" i="0" u="none" strike="noStrike" cap="none" normalizeH="0" baseline="0" dirty="0">
                  <a:ln>
                    <a:noFill/>
                  </a:ln>
                  <a:solidFill>
                    <a:schemeClr val="tx1"/>
                  </a:solidFill>
                  <a:effectLst/>
                  <a:latin typeface="Alegreya Sans Regular" panose="00000500000000000000" pitchFamily="2" charset="0"/>
                </a:rPr>
                <a:t>: User typing on mobile keyboard</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legreya Sans Regular" panose="00000500000000000000" pitchFamily="2" charset="0"/>
                </a:rPr>
                <a:t>Outputs</a:t>
              </a:r>
              <a:r>
                <a:rPr kumimoji="0" lang="en-US" altLang="en-US" sz="1800" b="0" i="0" u="none" strike="noStrike" cap="none" normalizeH="0" baseline="0" dirty="0">
                  <a:ln>
                    <a:noFill/>
                  </a:ln>
                  <a:solidFill>
                    <a:schemeClr val="tx1"/>
                  </a:solidFill>
                  <a:effectLst/>
                  <a:latin typeface="Alegreya Sans Regular" panose="00000500000000000000" pitchFamily="2" charset="0"/>
                </a:rPr>
                <a:t>: Message delivered to recipient’s chat window</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legreya Sans Regular" panose="00000500000000000000" pitchFamily="2" charset="0"/>
                </a:rPr>
                <a:t>Destination of Output</a:t>
              </a:r>
              <a:r>
                <a:rPr kumimoji="0" lang="en-US" altLang="en-US" sz="1800" b="0" i="0" u="none" strike="noStrike" cap="none" normalizeH="0" baseline="0" dirty="0">
                  <a:ln>
                    <a:noFill/>
                  </a:ln>
                  <a:solidFill>
                    <a:schemeClr val="tx1"/>
                  </a:solidFill>
                  <a:effectLst/>
                  <a:latin typeface="Alegreya Sans Regular" panose="00000500000000000000" pitchFamily="2" charset="0"/>
                </a:rPr>
                <a:t>: Recipient’s device</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legreya Sans Regular" panose="00000500000000000000" pitchFamily="2" charset="0"/>
                </a:rPr>
                <a:t>Requires</a:t>
              </a:r>
              <a:r>
                <a:rPr kumimoji="0" lang="en-US" altLang="en-US" sz="1800" b="0" i="0" u="none" strike="noStrike" cap="none" normalizeH="0" baseline="0" dirty="0">
                  <a:ln>
                    <a:noFill/>
                  </a:ln>
                  <a:solidFill>
                    <a:schemeClr val="tx1"/>
                  </a:solidFill>
                  <a:effectLst/>
                  <a:latin typeface="Alegreya Sans Regular" panose="00000500000000000000" pitchFamily="2" charset="0"/>
                </a:rPr>
                <a:t>: Active internet connection, recipient registered on WhatsApp</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legreya Sans Regular" panose="00000500000000000000" pitchFamily="2" charset="0"/>
                </a:rPr>
                <a:t>Action</a:t>
              </a:r>
              <a:r>
                <a:rPr kumimoji="0" lang="en-US" altLang="en-US" sz="1800" b="0" i="0" u="none" strike="noStrike" cap="none" normalizeH="0" baseline="0" dirty="0">
                  <a:ln>
                    <a:noFill/>
                  </a:ln>
                  <a:solidFill>
                    <a:schemeClr val="tx1"/>
                  </a:solidFill>
                  <a:effectLst/>
                  <a:latin typeface="Alegreya Sans Regular" panose="00000500000000000000" pitchFamily="2" charset="0"/>
                </a:rPr>
                <a:t>: Encrypt message, send via WhatsApp server, deliver to recipient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legreya Sans Regular" panose="00000500000000000000" pitchFamily="2" charset="0"/>
                </a:rPr>
                <a:t>Pre-condition</a:t>
              </a:r>
              <a:r>
                <a:rPr kumimoji="0" lang="en-US" altLang="en-US" sz="1800" b="0" i="0" u="none" strike="noStrike" cap="none" normalizeH="0" baseline="0" dirty="0">
                  <a:ln>
                    <a:noFill/>
                  </a:ln>
                  <a:solidFill>
                    <a:schemeClr val="tx1"/>
                  </a:solidFill>
                  <a:effectLst/>
                  <a:latin typeface="Alegreya Sans Regular" panose="00000500000000000000" pitchFamily="2" charset="0"/>
                </a:rPr>
                <a:t>: User must be logged in</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legreya Sans Regular" panose="00000500000000000000" pitchFamily="2" charset="0"/>
                </a:rPr>
                <a:t>Post-condition</a:t>
              </a:r>
              <a:r>
                <a:rPr kumimoji="0" lang="en-US" altLang="en-US" sz="1800" b="0" i="0" u="none" strike="noStrike" cap="none" normalizeH="0" baseline="0" dirty="0">
                  <a:ln>
                    <a:noFill/>
                  </a:ln>
                  <a:solidFill>
                    <a:schemeClr val="tx1"/>
                  </a:solidFill>
                  <a:effectLst/>
                  <a:latin typeface="Alegreya Sans Regular" panose="00000500000000000000" pitchFamily="2" charset="0"/>
                </a:rPr>
                <a:t>: Recipient receives the message and delivery status is updated</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legreya Sans Regular" panose="00000500000000000000" pitchFamily="2" charset="0"/>
                </a:rPr>
                <a:t>Side-effects</a:t>
              </a:r>
              <a:r>
                <a:rPr kumimoji="0" lang="en-US" altLang="en-US" sz="1800" b="0" i="0" u="none" strike="noStrike" cap="none" normalizeH="0" baseline="0" dirty="0">
                  <a:ln>
                    <a:noFill/>
                  </a:ln>
                  <a:solidFill>
                    <a:schemeClr val="tx1"/>
                  </a:solidFill>
                  <a:effectLst/>
                  <a:latin typeface="Alegreya Sans Regular" panose="00000500000000000000" pitchFamily="2" charset="0"/>
                </a:rPr>
                <a:t>: Message stored in local chat history</a:t>
              </a:r>
            </a:p>
          </p:txBody>
        </p:sp>
      </p:grpSp>
    </p:spTree>
    <p:extLst>
      <p:ext uri="{BB962C8B-B14F-4D97-AF65-F5344CB8AC3E}">
        <p14:creationId xmlns:p14="http://schemas.microsoft.com/office/powerpoint/2010/main" val="3389929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47A45915-26C3-0050-5144-5A3980B9EECD}"/>
              </a:ext>
            </a:extLst>
          </p:cNvPr>
          <p:cNvSpPr/>
          <p:nvPr/>
        </p:nvSpPr>
        <p:spPr>
          <a:xfrm>
            <a:off x="8440837" y="3086732"/>
            <a:ext cx="922117" cy="864870"/>
          </a:xfrm>
          <a:prstGeom prst="roundRect">
            <a:avLst>
              <a:gd name="adj" fmla="val 1889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FB6ECE55-93C0-B9E5-A57A-B5311A355016}"/>
              </a:ext>
            </a:extLst>
          </p:cNvPr>
          <p:cNvSpPr/>
          <p:nvPr/>
        </p:nvSpPr>
        <p:spPr>
          <a:xfrm>
            <a:off x="944880" y="2945420"/>
            <a:ext cx="746760" cy="746760"/>
          </a:xfrm>
          <a:prstGeom prst="roundRect">
            <a:avLst>
              <a:gd name="adj" fmla="val 3299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EC69CA75-748F-D704-CC79-C0078051B1FC}"/>
              </a:ext>
            </a:extLst>
          </p:cNvPr>
          <p:cNvSpPr/>
          <p:nvPr/>
        </p:nvSpPr>
        <p:spPr>
          <a:xfrm>
            <a:off x="3901440" y="1310982"/>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7DA0D503-3CFB-C453-C618-BBDFDC574B5D}"/>
              </a:ext>
            </a:extLst>
          </p:cNvPr>
          <p:cNvSpPr txBox="1"/>
          <p:nvPr/>
        </p:nvSpPr>
        <p:spPr>
          <a:xfrm>
            <a:off x="3268884" y="2243212"/>
            <a:ext cx="6094070" cy="535788"/>
          </a:xfrm>
          <a:prstGeom prst="rect">
            <a:avLst/>
          </a:prstGeom>
          <a:noFill/>
        </p:spPr>
        <p:txBody>
          <a:bodyPr wrap="square">
            <a:spAutoFit/>
          </a:bodyPr>
          <a:lstStyle/>
          <a:p>
            <a:pPr lvl="0">
              <a:lnSpc>
                <a:spcPct val="115000"/>
              </a:lnSpc>
            </a:pPr>
            <a:r>
              <a:rPr lang="en-IN" sz="2800" b="1" kern="100" dirty="0">
                <a:effectLst/>
                <a:latin typeface="Alegreya Sans Medium" panose="00000600000000000000" pitchFamily="2" charset="0"/>
                <a:ea typeface="Aptos" panose="020B0004020202020204" pitchFamily="34" charset="0"/>
                <a:cs typeface="Times New Roman" panose="02020603050405020304" pitchFamily="18" charset="0"/>
              </a:rPr>
              <a:t>Design description languages </a:t>
            </a:r>
          </a:p>
        </p:txBody>
      </p:sp>
      <p:grpSp>
        <p:nvGrpSpPr>
          <p:cNvPr id="7" name="Group 6">
            <a:extLst>
              <a:ext uri="{FF2B5EF4-FFF2-40B4-BE49-F238E27FC236}">
                <a16:creationId xmlns:a16="http://schemas.microsoft.com/office/drawing/2014/main" id="{453DE159-D6C2-3B6A-6FB2-0DA05064C4CB}"/>
              </a:ext>
            </a:extLst>
          </p:cNvPr>
          <p:cNvGrpSpPr/>
          <p:nvPr/>
        </p:nvGrpSpPr>
        <p:grpSpPr>
          <a:xfrm>
            <a:off x="3016361" y="2921991"/>
            <a:ext cx="15533466" cy="1754326"/>
            <a:chOff x="3002184" y="2926370"/>
            <a:chExt cx="15533466" cy="1754326"/>
          </a:xfrm>
        </p:grpSpPr>
        <p:sp>
          <p:nvSpPr>
            <p:cNvPr id="3" name="TextBox 2">
              <a:extLst>
                <a:ext uri="{FF2B5EF4-FFF2-40B4-BE49-F238E27FC236}">
                  <a16:creationId xmlns:a16="http://schemas.microsoft.com/office/drawing/2014/main" id="{3857F470-F282-64FB-88DE-532D5CBBDCEA}"/>
                </a:ext>
              </a:extLst>
            </p:cNvPr>
            <p:cNvSpPr txBox="1"/>
            <p:nvPr/>
          </p:nvSpPr>
          <p:spPr>
            <a:xfrm>
              <a:off x="3002184" y="2945420"/>
              <a:ext cx="5920932" cy="1669368"/>
            </a:xfrm>
            <a:prstGeom prst="rect">
              <a:avLst/>
            </a:prstGeom>
            <a:noFill/>
          </p:spPr>
          <p:txBody>
            <a:bodyPr wrap="square">
              <a:spAutoFit/>
            </a:bodyPr>
            <a:lstStyle/>
            <a:p>
              <a:pPr lvl="1">
                <a:lnSpc>
                  <a:spcPct val="115000"/>
                </a:lnSpc>
                <a:spcAft>
                  <a:spcPts val="800"/>
                </a:spcAft>
              </a:pPr>
              <a:r>
                <a:rPr lang="en-IN" kern="100" dirty="0">
                  <a:effectLst/>
                  <a:latin typeface="Alegreya Sans Regular" panose="00000500000000000000" pitchFamily="2" charset="0"/>
                  <a:ea typeface="Aptos" panose="020B0004020202020204" pitchFamily="34" charset="0"/>
                  <a:cs typeface="Times New Roman" panose="02020603050405020304" pitchFamily="18" charset="0"/>
                </a:rPr>
                <a:t>This approach uses a language like a programming language but with more abstract feature; to specify the requirements by defining an operational model of the system. This approach is not now widely used although it can be useful for interface specifications.</a:t>
              </a:r>
            </a:p>
          </p:txBody>
        </p:sp>
        <p:sp>
          <p:nvSpPr>
            <p:cNvPr id="4" name="TextBox 3">
              <a:extLst>
                <a:ext uri="{FF2B5EF4-FFF2-40B4-BE49-F238E27FC236}">
                  <a16:creationId xmlns:a16="http://schemas.microsoft.com/office/drawing/2014/main" id="{177C274F-1055-3C62-6374-40E059021A03}"/>
                </a:ext>
              </a:extLst>
            </p:cNvPr>
            <p:cNvSpPr txBox="1"/>
            <p:nvPr/>
          </p:nvSpPr>
          <p:spPr>
            <a:xfrm>
              <a:off x="12439650" y="2926370"/>
              <a:ext cx="6096000" cy="1754326"/>
            </a:xfrm>
            <a:prstGeom prst="rect">
              <a:avLst/>
            </a:prstGeom>
            <a:noFill/>
          </p:spPr>
          <p:txBody>
            <a:bodyPr wrap="square">
              <a:spAutoFit/>
            </a:bodyPr>
            <a:lstStyle/>
            <a:p>
              <a:r>
                <a:rPr lang="en-IN" dirty="0">
                  <a:latin typeface="Alegreya Sans Regular" panose="00000500000000000000" pitchFamily="2" charset="0"/>
                </a:rPr>
                <a:t>FUNCTION Login(</a:t>
              </a:r>
              <a:r>
                <a:rPr lang="en-IN" dirty="0" err="1">
                  <a:latin typeface="Alegreya Sans Regular" panose="00000500000000000000" pitchFamily="2" charset="0"/>
                </a:rPr>
                <a:t>userID</a:t>
              </a:r>
              <a:r>
                <a:rPr lang="en-IN" dirty="0">
                  <a:latin typeface="Alegreya Sans Regular" panose="00000500000000000000" pitchFamily="2" charset="0"/>
                </a:rPr>
                <a:t>, password):</a:t>
              </a:r>
            </a:p>
            <a:p>
              <a:r>
                <a:rPr lang="en-IN" dirty="0">
                  <a:latin typeface="Alegreya Sans Regular" panose="00000500000000000000" pitchFamily="2" charset="0"/>
                </a:rPr>
                <a:t>    IF </a:t>
              </a:r>
              <a:r>
                <a:rPr lang="en-IN" dirty="0" err="1">
                  <a:latin typeface="Alegreya Sans Regular" panose="00000500000000000000" pitchFamily="2" charset="0"/>
                </a:rPr>
                <a:t>verifyCredentials</a:t>
              </a:r>
              <a:r>
                <a:rPr lang="en-IN" dirty="0">
                  <a:latin typeface="Alegreya Sans Regular" panose="00000500000000000000" pitchFamily="2" charset="0"/>
                </a:rPr>
                <a:t>(</a:t>
              </a:r>
              <a:r>
                <a:rPr lang="en-IN" dirty="0" err="1">
                  <a:latin typeface="Alegreya Sans Regular" panose="00000500000000000000" pitchFamily="2" charset="0"/>
                </a:rPr>
                <a:t>userID</a:t>
              </a:r>
              <a:r>
                <a:rPr lang="en-IN" dirty="0">
                  <a:latin typeface="Alegreya Sans Regular" panose="00000500000000000000" pitchFamily="2" charset="0"/>
                </a:rPr>
                <a:t>, password) = TRUE THEN</a:t>
              </a:r>
            </a:p>
            <a:p>
              <a:r>
                <a:rPr lang="en-IN" dirty="0">
                  <a:latin typeface="Alegreya Sans Regular" panose="00000500000000000000" pitchFamily="2" charset="0"/>
                </a:rPr>
                <a:t>        OPEN </a:t>
              </a:r>
              <a:r>
                <a:rPr lang="en-IN" dirty="0" err="1">
                  <a:latin typeface="Alegreya Sans Regular" panose="00000500000000000000" pitchFamily="2" charset="0"/>
                </a:rPr>
                <a:t>HomeScreen</a:t>
              </a:r>
              <a:endParaRPr lang="en-IN" dirty="0">
                <a:latin typeface="Alegreya Sans Regular" panose="00000500000000000000" pitchFamily="2" charset="0"/>
              </a:endParaRPr>
            </a:p>
            <a:p>
              <a:r>
                <a:rPr lang="en-IN" dirty="0">
                  <a:latin typeface="Alegreya Sans Regular" panose="00000500000000000000" pitchFamily="2" charset="0"/>
                </a:rPr>
                <a:t>    ELSE</a:t>
              </a:r>
            </a:p>
            <a:p>
              <a:r>
                <a:rPr lang="en-IN" dirty="0">
                  <a:latin typeface="Alegreya Sans Regular" panose="00000500000000000000" pitchFamily="2" charset="0"/>
                </a:rPr>
                <a:t>        DISPLAY "Invalid credentials"</a:t>
              </a:r>
            </a:p>
            <a:p>
              <a:r>
                <a:rPr lang="en-IN" dirty="0">
                  <a:latin typeface="Alegreya Sans Regular" panose="00000500000000000000" pitchFamily="2" charset="0"/>
                </a:rPr>
                <a:t>END FUNCTION</a:t>
              </a:r>
            </a:p>
          </p:txBody>
        </p:sp>
      </p:grpSp>
      <p:sp>
        <p:nvSpPr>
          <p:cNvPr id="8" name="Rectangle 7">
            <a:extLst>
              <a:ext uri="{FF2B5EF4-FFF2-40B4-BE49-F238E27FC236}">
                <a16:creationId xmlns:a16="http://schemas.microsoft.com/office/drawing/2014/main" id="{25E1C6EC-D883-7448-FDF8-F3E62EECFB1B}"/>
              </a:ext>
            </a:extLst>
          </p:cNvPr>
          <p:cNvSpPr/>
          <p:nvPr/>
        </p:nvSpPr>
        <p:spPr>
          <a:xfrm>
            <a:off x="426720" y="411480"/>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90AC39EF-31CA-1558-22A9-C4DEEF82BE2E}"/>
              </a:ext>
            </a:extLst>
          </p:cNvPr>
          <p:cNvSpPr/>
          <p:nvPr/>
        </p:nvSpPr>
        <p:spPr>
          <a:xfrm>
            <a:off x="8616194" y="4616268"/>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84775513-CB61-854E-515D-3E6676630972}"/>
              </a:ext>
            </a:extLst>
          </p:cNvPr>
          <p:cNvSpPr/>
          <p:nvPr/>
        </p:nvSpPr>
        <p:spPr>
          <a:xfrm>
            <a:off x="5042317" y="5566068"/>
            <a:ext cx="1053683" cy="10009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6AF9FBD2-79D3-C3F6-175C-46D6D5AB985F}"/>
              </a:ext>
            </a:extLst>
          </p:cNvPr>
          <p:cNvSpPr/>
          <p:nvPr/>
        </p:nvSpPr>
        <p:spPr>
          <a:xfrm>
            <a:off x="10210800" y="937602"/>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9CF097C8-A42F-86E9-ABF4-E2320411C2BA}"/>
              </a:ext>
            </a:extLst>
          </p:cNvPr>
          <p:cNvSpPr/>
          <p:nvPr/>
        </p:nvSpPr>
        <p:spPr>
          <a:xfrm>
            <a:off x="2522123" y="4819308"/>
            <a:ext cx="1053683" cy="1000920"/>
          </a:xfrm>
          <a:prstGeom prst="roundRect">
            <a:avLst>
              <a:gd name="adj" fmla="val 3299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E1162011-92C8-6ABD-CF5B-E2626B6014FF}"/>
              </a:ext>
            </a:extLst>
          </p:cNvPr>
          <p:cNvSpPr/>
          <p:nvPr/>
        </p:nvSpPr>
        <p:spPr>
          <a:xfrm>
            <a:off x="7261763" y="1070610"/>
            <a:ext cx="922117" cy="864870"/>
          </a:xfrm>
          <a:prstGeom prst="roundRect">
            <a:avLst>
              <a:gd name="adj" fmla="val 1889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363F38FA-9CBD-FF71-76A5-76E552842CB1}"/>
              </a:ext>
            </a:extLst>
          </p:cNvPr>
          <p:cNvSpPr/>
          <p:nvPr/>
        </p:nvSpPr>
        <p:spPr>
          <a:xfrm>
            <a:off x="10957560" y="5698308"/>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143191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DAE10-AF93-1FD7-B504-786B6B510E18}"/>
            </a:ext>
          </a:extLst>
        </p:cNvPr>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23C7E9B6-7633-2B47-9933-E1DCF78EF59C}"/>
              </a:ext>
            </a:extLst>
          </p:cNvPr>
          <p:cNvSpPr/>
          <p:nvPr/>
        </p:nvSpPr>
        <p:spPr>
          <a:xfrm>
            <a:off x="6712592" y="5363028"/>
            <a:ext cx="922117" cy="864870"/>
          </a:xfrm>
          <a:prstGeom prst="roundRect">
            <a:avLst>
              <a:gd name="adj" fmla="val 1889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6C2EC3E9-E95E-F6D0-4DA8-4F6A9520D2DB}"/>
              </a:ext>
            </a:extLst>
          </p:cNvPr>
          <p:cNvSpPr/>
          <p:nvPr/>
        </p:nvSpPr>
        <p:spPr>
          <a:xfrm>
            <a:off x="2642981" y="5566068"/>
            <a:ext cx="746760" cy="746760"/>
          </a:xfrm>
          <a:prstGeom prst="roundRect">
            <a:avLst>
              <a:gd name="adj" fmla="val 3299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3980908-77A1-827C-F1D4-BC7D409EF577}"/>
              </a:ext>
            </a:extLst>
          </p:cNvPr>
          <p:cNvSpPr/>
          <p:nvPr/>
        </p:nvSpPr>
        <p:spPr>
          <a:xfrm>
            <a:off x="8258149" y="4429920"/>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1ACB908-7688-043B-6AA2-65398BF80C06}"/>
              </a:ext>
            </a:extLst>
          </p:cNvPr>
          <p:cNvSpPr txBox="1"/>
          <p:nvPr/>
        </p:nvSpPr>
        <p:spPr>
          <a:xfrm>
            <a:off x="3268884" y="2243212"/>
            <a:ext cx="6094070" cy="535788"/>
          </a:xfrm>
          <a:prstGeom prst="rect">
            <a:avLst/>
          </a:prstGeom>
          <a:noFill/>
        </p:spPr>
        <p:txBody>
          <a:bodyPr wrap="square">
            <a:spAutoFit/>
          </a:bodyPr>
          <a:lstStyle/>
          <a:p>
            <a:pPr lvl="0">
              <a:lnSpc>
                <a:spcPct val="115000"/>
              </a:lnSpc>
            </a:pPr>
            <a:r>
              <a:rPr lang="en-IN" sz="2800" b="1" kern="100" dirty="0">
                <a:effectLst/>
                <a:latin typeface="Alegreya Sans Medium" panose="00000600000000000000" pitchFamily="2" charset="0"/>
                <a:ea typeface="Aptos" panose="020B0004020202020204" pitchFamily="34" charset="0"/>
                <a:cs typeface="Times New Roman" panose="02020603050405020304" pitchFamily="18" charset="0"/>
              </a:rPr>
              <a:t>Design description languages </a:t>
            </a:r>
          </a:p>
        </p:txBody>
      </p:sp>
      <p:grpSp>
        <p:nvGrpSpPr>
          <p:cNvPr id="7" name="Group 6">
            <a:extLst>
              <a:ext uri="{FF2B5EF4-FFF2-40B4-BE49-F238E27FC236}">
                <a16:creationId xmlns:a16="http://schemas.microsoft.com/office/drawing/2014/main" id="{5BA28B21-22F4-9A0F-A117-019EC3999229}"/>
              </a:ext>
            </a:extLst>
          </p:cNvPr>
          <p:cNvGrpSpPr/>
          <p:nvPr/>
        </p:nvGrpSpPr>
        <p:grpSpPr>
          <a:xfrm>
            <a:off x="-5976203" y="2870752"/>
            <a:ext cx="15533466" cy="1754326"/>
            <a:chOff x="3002184" y="2926370"/>
            <a:chExt cx="15533466" cy="1754326"/>
          </a:xfrm>
        </p:grpSpPr>
        <p:sp>
          <p:nvSpPr>
            <p:cNvPr id="3" name="TextBox 2">
              <a:extLst>
                <a:ext uri="{FF2B5EF4-FFF2-40B4-BE49-F238E27FC236}">
                  <a16:creationId xmlns:a16="http://schemas.microsoft.com/office/drawing/2014/main" id="{111E4591-F0C2-B7CA-8705-DEB6EA57BEAE}"/>
                </a:ext>
              </a:extLst>
            </p:cNvPr>
            <p:cNvSpPr txBox="1"/>
            <p:nvPr/>
          </p:nvSpPr>
          <p:spPr>
            <a:xfrm>
              <a:off x="3002184" y="2945420"/>
              <a:ext cx="5920932" cy="1669368"/>
            </a:xfrm>
            <a:prstGeom prst="rect">
              <a:avLst/>
            </a:prstGeom>
            <a:noFill/>
          </p:spPr>
          <p:txBody>
            <a:bodyPr wrap="square">
              <a:spAutoFit/>
            </a:bodyPr>
            <a:lstStyle/>
            <a:p>
              <a:pPr lvl="1">
                <a:lnSpc>
                  <a:spcPct val="115000"/>
                </a:lnSpc>
                <a:spcAft>
                  <a:spcPts val="800"/>
                </a:spcAft>
              </a:pPr>
              <a:r>
                <a:rPr lang="en-IN" kern="100" dirty="0">
                  <a:effectLst/>
                  <a:latin typeface="Alegreya Sans Regular" panose="00000500000000000000" pitchFamily="2" charset="0"/>
                  <a:ea typeface="Aptos" panose="020B0004020202020204" pitchFamily="34" charset="0"/>
                  <a:cs typeface="Times New Roman" panose="02020603050405020304" pitchFamily="18" charset="0"/>
                </a:rPr>
                <a:t>This approach uses a language like a programming language but with more abstract feature; to specify the requirements by defining an operational model of the system. This approach is not now widely used although it can be useful for interface specifications.</a:t>
              </a:r>
            </a:p>
          </p:txBody>
        </p:sp>
        <p:sp>
          <p:nvSpPr>
            <p:cNvPr id="4" name="TextBox 3">
              <a:extLst>
                <a:ext uri="{FF2B5EF4-FFF2-40B4-BE49-F238E27FC236}">
                  <a16:creationId xmlns:a16="http://schemas.microsoft.com/office/drawing/2014/main" id="{59D0E132-39C9-4744-3CC3-6034AD6D8483}"/>
                </a:ext>
              </a:extLst>
            </p:cNvPr>
            <p:cNvSpPr txBox="1"/>
            <p:nvPr/>
          </p:nvSpPr>
          <p:spPr>
            <a:xfrm>
              <a:off x="12439650" y="2926370"/>
              <a:ext cx="6096000" cy="1754326"/>
            </a:xfrm>
            <a:prstGeom prst="rect">
              <a:avLst/>
            </a:prstGeom>
            <a:noFill/>
          </p:spPr>
          <p:txBody>
            <a:bodyPr wrap="square">
              <a:spAutoFit/>
            </a:bodyPr>
            <a:lstStyle/>
            <a:p>
              <a:r>
                <a:rPr lang="en-IN" dirty="0">
                  <a:latin typeface="Alegreya Sans Regular" panose="00000500000000000000" pitchFamily="2" charset="0"/>
                </a:rPr>
                <a:t>FUNCTION Login(</a:t>
              </a:r>
              <a:r>
                <a:rPr lang="en-IN" dirty="0" err="1">
                  <a:latin typeface="Alegreya Sans Regular" panose="00000500000000000000" pitchFamily="2" charset="0"/>
                </a:rPr>
                <a:t>userID</a:t>
              </a:r>
              <a:r>
                <a:rPr lang="en-IN" dirty="0">
                  <a:latin typeface="Alegreya Sans Regular" panose="00000500000000000000" pitchFamily="2" charset="0"/>
                </a:rPr>
                <a:t>, password):</a:t>
              </a:r>
            </a:p>
            <a:p>
              <a:r>
                <a:rPr lang="en-IN" dirty="0">
                  <a:latin typeface="Alegreya Sans Regular" panose="00000500000000000000" pitchFamily="2" charset="0"/>
                </a:rPr>
                <a:t>    IF </a:t>
              </a:r>
              <a:r>
                <a:rPr lang="en-IN" dirty="0" err="1">
                  <a:latin typeface="Alegreya Sans Regular" panose="00000500000000000000" pitchFamily="2" charset="0"/>
                </a:rPr>
                <a:t>verifyCredentials</a:t>
              </a:r>
              <a:r>
                <a:rPr lang="en-IN" dirty="0">
                  <a:latin typeface="Alegreya Sans Regular" panose="00000500000000000000" pitchFamily="2" charset="0"/>
                </a:rPr>
                <a:t>(</a:t>
              </a:r>
              <a:r>
                <a:rPr lang="en-IN" dirty="0" err="1">
                  <a:latin typeface="Alegreya Sans Regular" panose="00000500000000000000" pitchFamily="2" charset="0"/>
                </a:rPr>
                <a:t>userID</a:t>
              </a:r>
              <a:r>
                <a:rPr lang="en-IN" dirty="0">
                  <a:latin typeface="Alegreya Sans Regular" panose="00000500000000000000" pitchFamily="2" charset="0"/>
                </a:rPr>
                <a:t>, password) = TRUE THEN</a:t>
              </a:r>
            </a:p>
            <a:p>
              <a:r>
                <a:rPr lang="en-IN" dirty="0">
                  <a:latin typeface="Alegreya Sans Regular" panose="00000500000000000000" pitchFamily="2" charset="0"/>
                </a:rPr>
                <a:t>        OPEN </a:t>
              </a:r>
              <a:r>
                <a:rPr lang="en-IN" dirty="0" err="1">
                  <a:latin typeface="Alegreya Sans Regular" panose="00000500000000000000" pitchFamily="2" charset="0"/>
                </a:rPr>
                <a:t>HomeScreen</a:t>
              </a:r>
              <a:endParaRPr lang="en-IN" dirty="0">
                <a:latin typeface="Alegreya Sans Regular" panose="00000500000000000000" pitchFamily="2" charset="0"/>
              </a:endParaRPr>
            </a:p>
            <a:p>
              <a:r>
                <a:rPr lang="en-IN" dirty="0">
                  <a:latin typeface="Alegreya Sans Regular" panose="00000500000000000000" pitchFamily="2" charset="0"/>
                </a:rPr>
                <a:t>    ELSE</a:t>
              </a:r>
            </a:p>
            <a:p>
              <a:r>
                <a:rPr lang="en-IN" dirty="0">
                  <a:latin typeface="Alegreya Sans Regular" panose="00000500000000000000" pitchFamily="2" charset="0"/>
                </a:rPr>
                <a:t>        DISPLAY "Invalid credentials"</a:t>
              </a:r>
            </a:p>
            <a:p>
              <a:r>
                <a:rPr lang="en-IN" dirty="0">
                  <a:latin typeface="Alegreya Sans Regular" panose="00000500000000000000" pitchFamily="2" charset="0"/>
                </a:rPr>
                <a:t>END FUNCTION</a:t>
              </a:r>
            </a:p>
          </p:txBody>
        </p:sp>
      </p:grpSp>
      <p:sp>
        <p:nvSpPr>
          <p:cNvPr id="8" name="Rectangle 7">
            <a:extLst>
              <a:ext uri="{FF2B5EF4-FFF2-40B4-BE49-F238E27FC236}">
                <a16:creationId xmlns:a16="http://schemas.microsoft.com/office/drawing/2014/main" id="{30B661EC-B8EE-601E-4898-8C1643C31710}"/>
              </a:ext>
            </a:extLst>
          </p:cNvPr>
          <p:cNvSpPr/>
          <p:nvPr/>
        </p:nvSpPr>
        <p:spPr>
          <a:xfrm>
            <a:off x="426720" y="411480"/>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5F67550-1659-D281-7686-A7BE18388063}"/>
              </a:ext>
            </a:extLst>
          </p:cNvPr>
          <p:cNvSpPr/>
          <p:nvPr/>
        </p:nvSpPr>
        <p:spPr>
          <a:xfrm>
            <a:off x="8808817" y="2685282"/>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77D973D-2D5D-DDD4-5E7A-9F94BA66DC25}"/>
              </a:ext>
            </a:extLst>
          </p:cNvPr>
          <p:cNvSpPr/>
          <p:nvPr/>
        </p:nvSpPr>
        <p:spPr>
          <a:xfrm>
            <a:off x="357078" y="3429000"/>
            <a:ext cx="1053683" cy="10009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014BC34C-64B3-7357-ECF2-CE9DA753712B}"/>
              </a:ext>
            </a:extLst>
          </p:cNvPr>
          <p:cNvSpPr/>
          <p:nvPr/>
        </p:nvSpPr>
        <p:spPr>
          <a:xfrm>
            <a:off x="10850635" y="4056540"/>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F8F4157D-476E-9B83-5DC0-AE768F24A024}"/>
              </a:ext>
            </a:extLst>
          </p:cNvPr>
          <p:cNvSpPr/>
          <p:nvPr/>
        </p:nvSpPr>
        <p:spPr>
          <a:xfrm>
            <a:off x="2166781" y="1684362"/>
            <a:ext cx="1053683" cy="1000920"/>
          </a:xfrm>
          <a:prstGeom prst="roundRect">
            <a:avLst>
              <a:gd name="adj" fmla="val 3299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A4D5AC24-6750-D79A-AFEA-540AF09B3B79}"/>
              </a:ext>
            </a:extLst>
          </p:cNvPr>
          <p:cNvSpPr/>
          <p:nvPr/>
        </p:nvSpPr>
        <p:spPr>
          <a:xfrm>
            <a:off x="6096000" y="486117"/>
            <a:ext cx="922117" cy="864870"/>
          </a:xfrm>
          <a:prstGeom prst="roundRect">
            <a:avLst>
              <a:gd name="adj" fmla="val 1889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F98B7726-5989-1CF7-EF52-6DC30378353D}"/>
              </a:ext>
            </a:extLst>
          </p:cNvPr>
          <p:cNvSpPr/>
          <p:nvPr/>
        </p:nvSpPr>
        <p:spPr>
          <a:xfrm>
            <a:off x="9845040" y="842010"/>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19567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C77F3D-93A7-81D2-EA59-DA4CA7611C1B}"/>
              </a:ext>
            </a:extLst>
          </p:cNvPr>
          <p:cNvSpPr/>
          <p:nvPr/>
        </p:nvSpPr>
        <p:spPr>
          <a:xfrm>
            <a:off x="8808817" y="2685282"/>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A09D03A7-7444-6DAB-24A3-1502DE6BA11A}"/>
              </a:ext>
            </a:extLst>
          </p:cNvPr>
          <p:cNvSpPr/>
          <p:nvPr/>
        </p:nvSpPr>
        <p:spPr>
          <a:xfrm>
            <a:off x="6712592" y="5363028"/>
            <a:ext cx="922117" cy="864870"/>
          </a:xfrm>
          <a:prstGeom prst="roundRect">
            <a:avLst>
              <a:gd name="adj" fmla="val 1889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B125A7A0-14AA-CB6F-B4BF-AF80E1A3701E}"/>
              </a:ext>
            </a:extLst>
          </p:cNvPr>
          <p:cNvSpPr/>
          <p:nvPr/>
        </p:nvSpPr>
        <p:spPr>
          <a:xfrm>
            <a:off x="2642981" y="5566068"/>
            <a:ext cx="746760" cy="746760"/>
          </a:xfrm>
          <a:prstGeom prst="roundRect">
            <a:avLst>
              <a:gd name="adj" fmla="val 3299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97112EC8-751C-07D6-FC73-EADAD7D72EBF}"/>
              </a:ext>
            </a:extLst>
          </p:cNvPr>
          <p:cNvSpPr/>
          <p:nvPr/>
        </p:nvSpPr>
        <p:spPr>
          <a:xfrm>
            <a:off x="8258149" y="4429920"/>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39C9DE06-8862-20DB-9346-316ABC7CF125}"/>
              </a:ext>
            </a:extLst>
          </p:cNvPr>
          <p:cNvSpPr/>
          <p:nvPr/>
        </p:nvSpPr>
        <p:spPr>
          <a:xfrm>
            <a:off x="426720" y="411480"/>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8900A648-E3AC-911A-517B-7F27FFF86F3C}"/>
              </a:ext>
            </a:extLst>
          </p:cNvPr>
          <p:cNvSpPr/>
          <p:nvPr/>
        </p:nvSpPr>
        <p:spPr>
          <a:xfrm>
            <a:off x="357078" y="3429000"/>
            <a:ext cx="1053683" cy="10009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9B3A5AE2-BFE0-35E9-658B-8159AB7818A9}"/>
              </a:ext>
            </a:extLst>
          </p:cNvPr>
          <p:cNvSpPr/>
          <p:nvPr/>
        </p:nvSpPr>
        <p:spPr>
          <a:xfrm>
            <a:off x="10850635" y="4056540"/>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FC76FE9D-4702-9EE0-24D1-9BF12B45FECE}"/>
              </a:ext>
            </a:extLst>
          </p:cNvPr>
          <p:cNvSpPr/>
          <p:nvPr/>
        </p:nvSpPr>
        <p:spPr>
          <a:xfrm>
            <a:off x="2166781" y="1684362"/>
            <a:ext cx="1053683" cy="1000920"/>
          </a:xfrm>
          <a:prstGeom prst="roundRect">
            <a:avLst>
              <a:gd name="adj" fmla="val 3299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3B3C8712-2C29-2155-A2C7-318BBC0D2A31}"/>
              </a:ext>
            </a:extLst>
          </p:cNvPr>
          <p:cNvSpPr/>
          <p:nvPr/>
        </p:nvSpPr>
        <p:spPr>
          <a:xfrm>
            <a:off x="6096000" y="486117"/>
            <a:ext cx="922117" cy="864870"/>
          </a:xfrm>
          <a:prstGeom prst="roundRect">
            <a:avLst>
              <a:gd name="adj" fmla="val 1889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42A3D573-B332-CC92-1EBF-C33697554DB2}"/>
              </a:ext>
            </a:extLst>
          </p:cNvPr>
          <p:cNvSpPr/>
          <p:nvPr/>
        </p:nvSpPr>
        <p:spPr>
          <a:xfrm>
            <a:off x="9845040" y="842010"/>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EEDEAD0F-2173-D5DB-C49A-783B809940E5}"/>
              </a:ext>
            </a:extLst>
          </p:cNvPr>
          <p:cNvSpPr txBox="1"/>
          <p:nvPr/>
        </p:nvSpPr>
        <p:spPr>
          <a:xfrm>
            <a:off x="3268884" y="2082249"/>
            <a:ext cx="6094070" cy="535788"/>
          </a:xfrm>
          <a:prstGeom prst="rect">
            <a:avLst/>
          </a:prstGeom>
          <a:noFill/>
        </p:spPr>
        <p:txBody>
          <a:bodyPr wrap="square">
            <a:spAutoFit/>
          </a:bodyPr>
          <a:lstStyle/>
          <a:p>
            <a:pPr lvl="0">
              <a:lnSpc>
                <a:spcPct val="115000"/>
              </a:lnSpc>
            </a:pPr>
            <a:r>
              <a:rPr lang="en-IN" sz="2800" b="1" kern="100" dirty="0">
                <a:effectLst/>
                <a:latin typeface="Alegreya Sans Medium" panose="00000600000000000000" pitchFamily="2" charset="0"/>
                <a:ea typeface="Aptos" panose="020B0004020202020204" pitchFamily="34" charset="0"/>
                <a:cs typeface="Times New Roman" panose="02020603050405020304" pitchFamily="18" charset="0"/>
              </a:rPr>
              <a:t>Graphical notations </a:t>
            </a:r>
          </a:p>
        </p:txBody>
      </p:sp>
      <p:grpSp>
        <p:nvGrpSpPr>
          <p:cNvPr id="15" name="Group 14">
            <a:extLst>
              <a:ext uri="{FF2B5EF4-FFF2-40B4-BE49-F238E27FC236}">
                <a16:creationId xmlns:a16="http://schemas.microsoft.com/office/drawing/2014/main" id="{1934B9C4-D95C-0883-8B7F-02EE08A75392}"/>
              </a:ext>
            </a:extLst>
          </p:cNvPr>
          <p:cNvGrpSpPr/>
          <p:nvPr/>
        </p:nvGrpSpPr>
        <p:grpSpPr>
          <a:xfrm>
            <a:off x="2829046" y="2414088"/>
            <a:ext cx="17379194" cy="3381375"/>
            <a:chOff x="2829046" y="2414088"/>
            <a:chExt cx="17379194" cy="3381375"/>
          </a:xfrm>
        </p:grpSpPr>
        <p:sp>
          <p:nvSpPr>
            <p:cNvPr id="3" name="TextBox 2">
              <a:extLst>
                <a:ext uri="{FF2B5EF4-FFF2-40B4-BE49-F238E27FC236}">
                  <a16:creationId xmlns:a16="http://schemas.microsoft.com/office/drawing/2014/main" id="{6B5EF1CD-C28F-0D7F-B808-6B59609B0814}"/>
                </a:ext>
              </a:extLst>
            </p:cNvPr>
            <p:cNvSpPr txBox="1"/>
            <p:nvPr/>
          </p:nvSpPr>
          <p:spPr>
            <a:xfrm>
              <a:off x="2829046" y="2805596"/>
              <a:ext cx="6094070" cy="1970155"/>
            </a:xfrm>
            <a:prstGeom prst="rect">
              <a:avLst/>
            </a:prstGeom>
            <a:noFill/>
          </p:spPr>
          <p:txBody>
            <a:bodyPr wrap="square">
              <a:spAutoFit/>
            </a:bodyPr>
            <a:lstStyle/>
            <a:p>
              <a:pPr lvl="1">
                <a:lnSpc>
                  <a:spcPct val="115000"/>
                </a:lnSpc>
                <a:spcAft>
                  <a:spcPts val="800"/>
                </a:spcAft>
              </a:pPr>
              <a:r>
                <a:rPr lang="en-IN" kern="100" dirty="0">
                  <a:effectLst/>
                  <a:latin typeface="Alegreya Sans Regular" panose="00000500000000000000" pitchFamily="2" charset="0"/>
                  <a:ea typeface="Aptos" panose="020B0004020202020204" pitchFamily="34" charset="0"/>
                  <a:cs typeface="Times New Roman" panose="02020603050405020304" pitchFamily="18" charset="0"/>
                </a:rPr>
                <a:t>A graphical language, supplemented by text annotations is used to define the functional requirements for the system. An early example of such a graphical language was SADT (Ross, 1977) (</a:t>
              </a:r>
              <a:r>
                <a:rPr lang="en-IN" kern="100" dirty="0" err="1">
                  <a:effectLst/>
                  <a:latin typeface="Alegreya Sans Regular" panose="00000500000000000000" pitchFamily="2" charset="0"/>
                  <a:ea typeface="Aptos" panose="020B0004020202020204" pitchFamily="34" charset="0"/>
                  <a:cs typeface="Times New Roman" panose="02020603050405020304" pitchFamily="18" charset="0"/>
                </a:rPr>
                <a:t>SChoman</a:t>
              </a:r>
              <a:r>
                <a:rPr lang="en-IN" kern="100" dirty="0">
                  <a:effectLst/>
                  <a:latin typeface="Alegreya Sans Regular" panose="00000500000000000000" pitchFamily="2" charset="0"/>
                  <a:ea typeface="Aptos" panose="020B0004020202020204" pitchFamily="34" charset="0"/>
                  <a:cs typeface="Times New Roman" panose="02020603050405020304" pitchFamily="18" charset="0"/>
                </a:rPr>
                <a:t> and Ross, 19n). Now, use-case descriptions (Jacobsen, et 411., 1993) and sequence diagrams are commonly used (Stevens and Pooley, 1999).</a:t>
              </a:r>
            </a:p>
          </p:txBody>
        </p:sp>
        <p:pic>
          <p:nvPicPr>
            <p:cNvPr id="2050" name="Picture 2">
              <a:extLst>
                <a:ext uri="{FF2B5EF4-FFF2-40B4-BE49-F238E27FC236}">
                  <a16:creationId xmlns:a16="http://schemas.microsoft.com/office/drawing/2014/main" id="{8748A0C2-2AF9-AB2C-1FD9-8B609F0F521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59640" y="2414088"/>
              <a:ext cx="7848600" cy="33813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6513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46798-AE99-CB81-39BF-FFC12F50A35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3FD2F79-D0F6-F118-20A4-A891362AB5B0}"/>
              </a:ext>
            </a:extLst>
          </p:cNvPr>
          <p:cNvSpPr/>
          <p:nvPr/>
        </p:nvSpPr>
        <p:spPr>
          <a:xfrm>
            <a:off x="7361017" y="2024546"/>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90449CE7-810D-B118-C588-1698A2DB1EA7}"/>
              </a:ext>
            </a:extLst>
          </p:cNvPr>
          <p:cNvSpPr/>
          <p:nvPr/>
        </p:nvSpPr>
        <p:spPr>
          <a:xfrm>
            <a:off x="4136404" y="5556801"/>
            <a:ext cx="922117" cy="864870"/>
          </a:xfrm>
          <a:prstGeom prst="roundRect">
            <a:avLst>
              <a:gd name="adj" fmla="val 1889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8C696380-2A1E-B360-B41A-0769F6B9BD62}"/>
              </a:ext>
            </a:extLst>
          </p:cNvPr>
          <p:cNvSpPr/>
          <p:nvPr/>
        </p:nvSpPr>
        <p:spPr>
          <a:xfrm>
            <a:off x="585581" y="5779241"/>
            <a:ext cx="746760" cy="746760"/>
          </a:xfrm>
          <a:prstGeom prst="roundRect">
            <a:avLst>
              <a:gd name="adj" fmla="val 3299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6541A9A5-B1B0-67A4-F6B3-F7E928EED9F1}"/>
              </a:ext>
            </a:extLst>
          </p:cNvPr>
          <p:cNvSpPr/>
          <p:nvPr/>
        </p:nvSpPr>
        <p:spPr>
          <a:xfrm>
            <a:off x="10258447" y="5989236"/>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0225699-7826-DBC4-9F93-BFA7A4C317EF}"/>
              </a:ext>
            </a:extLst>
          </p:cNvPr>
          <p:cNvSpPr/>
          <p:nvPr/>
        </p:nvSpPr>
        <p:spPr>
          <a:xfrm>
            <a:off x="2082286" y="936789"/>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37108162-3C75-F153-23F9-46D20C98CE06}"/>
              </a:ext>
            </a:extLst>
          </p:cNvPr>
          <p:cNvSpPr/>
          <p:nvPr/>
        </p:nvSpPr>
        <p:spPr>
          <a:xfrm>
            <a:off x="1173480" y="3604315"/>
            <a:ext cx="1053683" cy="10009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0ABB8265-8AA8-AA2F-938C-AB7ECC79F0BC}"/>
              </a:ext>
            </a:extLst>
          </p:cNvPr>
          <p:cNvSpPr/>
          <p:nvPr/>
        </p:nvSpPr>
        <p:spPr>
          <a:xfrm>
            <a:off x="11211044" y="2855679"/>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E42530AD-DE1E-A998-2E31-18C4A38B38E9}"/>
              </a:ext>
            </a:extLst>
          </p:cNvPr>
          <p:cNvSpPr/>
          <p:nvPr/>
        </p:nvSpPr>
        <p:spPr>
          <a:xfrm>
            <a:off x="4300381" y="436329"/>
            <a:ext cx="1053683" cy="1000920"/>
          </a:xfrm>
          <a:prstGeom prst="roundRect">
            <a:avLst>
              <a:gd name="adj" fmla="val 3299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91270DA5-3E54-1702-3D24-2018C64F256D}"/>
              </a:ext>
            </a:extLst>
          </p:cNvPr>
          <p:cNvSpPr/>
          <p:nvPr/>
        </p:nvSpPr>
        <p:spPr>
          <a:xfrm>
            <a:off x="11018520" y="259080"/>
            <a:ext cx="922117" cy="864870"/>
          </a:xfrm>
          <a:prstGeom prst="roundRect">
            <a:avLst>
              <a:gd name="adj" fmla="val 1889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81D1A3B6-0DBE-532C-2263-8E2FCCCD46F4}"/>
              </a:ext>
            </a:extLst>
          </p:cNvPr>
          <p:cNvSpPr/>
          <p:nvPr/>
        </p:nvSpPr>
        <p:spPr>
          <a:xfrm>
            <a:off x="404921" y="2108919"/>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6A15286D-1015-3AA4-A108-FC76A3D556C2}"/>
              </a:ext>
            </a:extLst>
          </p:cNvPr>
          <p:cNvSpPr txBox="1"/>
          <p:nvPr/>
        </p:nvSpPr>
        <p:spPr>
          <a:xfrm>
            <a:off x="3268884" y="2082249"/>
            <a:ext cx="6094070" cy="535788"/>
          </a:xfrm>
          <a:prstGeom prst="rect">
            <a:avLst/>
          </a:prstGeom>
          <a:noFill/>
        </p:spPr>
        <p:txBody>
          <a:bodyPr wrap="square">
            <a:spAutoFit/>
          </a:bodyPr>
          <a:lstStyle/>
          <a:p>
            <a:pPr lvl="0">
              <a:lnSpc>
                <a:spcPct val="115000"/>
              </a:lnSpc>
            </a:pPr>
            <a:r>
              <a:rPr lang="en-IN" sz="2800" b="1" kern="100" dirty="0">
                <a:effectLst/>
                <a:latin typeface="Alegreya Sans Medium" panose="00000600000000000000" pitchFamily="2" charset="0"/>
                <a:ea typeface="Aptos" panose="020B0004020202020204" pitchFamily="34" charset="0"/>
                <a:cs typeface="Times New Roman" panose="02020603050405020304" pitchFamily="18" charset="0"/>
              </a:rPr>
              <a:t>Graphical notations </a:t>
            </a:r>
          </a:p>
        </p:txBody>
      </p:sp>
      <p:grpSp>
        <p:nvGrpSpPr>
          <p:cNvPr id="15" name="Group 14">
            <a:extLst>
              <a:ext uri="{FF2B5EF4-FFF2-40B4-BE49-F238E27FC236}">
                <a16:creationId xmlns:a16="http://schemas.microsoft.com/office/drawing/2014/main" id="{968D1C98-D25A-370C-424B-7B02AB022008}"/>
              </a:ext>
            </a:extLst>
          </p:cNvPr>
          <p:cNvGrpSpPr/>
          <p:nvPr/>
        </p:nvGrpSpPr>
        <p:grpSpPr>
          <a:xfrm>
            <a:off x="-7092194" y="2414088"/>
            <a:ext cx="17379194" cy="3381375"/>
            <a:chOff x="2829046" y="2414088"/>
            <a:chExt cx="17379194" cy="3381375"/>
          </a:xfrm>
        </p:grpSpPr>
        <p:sp>
          <p:nvSpPr>
            <p:cNvPr id="3" name="TextBox 2">
              <a:extLst>
                <a:ext uri="{FF2B5EF4-FFF2-40B4-BE49-F238E27FC236}">
                  <a16:creationId xmlns:a16="http://schemas.microsoft.com/office/drawing/2014/main" id="{85F9DD96-4960-1929-A5F6-B3D32B98BEAB}"/>
                </a:ext>
              </a:extLst>
            </p:cNvPr>
            <p:cNvSpPr txBox="1"/>
            <p:nvPr/>
          </p:nvSpPr>
          <p:spPr>
            <a:xfrm>
              <a:off x="2829046" y="2805596"/>
              <a:ext cx="6094070" cy="1970155"/>
            </a:xfrm>
            <a:prstGeom prst="rect">
              <a:avLst/>
            </a:prstGeom>
            <a:noFill/>
          </p:spPr>
          <p:txBody>
            <a:bodyPr wrap="square">
              <a:spAutoFit/>
            </a:bodyPr>
            <a:lstStyle/>
            <a:p>
              <a:pPr lvl="1">
                <a:lnSpc>
                  <a:spcPct val="115000"/>
                </a:lnSpc>
                <a:spcAft>
                  <a:spcPts val="800"/>
                </a:spcAft>
              </a:pPr>
              <a:r>
                <a:rPr lang="en-IN" kern="100" dirty="0">
                  <a:effectLst/>
                  <a:latin typeface="Alegreya Sans Regular" panose="00000500000000000000" pitchFamily="2" charset="0"/>
                  <a:ea typeface="Aptos" panose="020B0004020202020204" pitchFamily="34" charset="0"/>
                  <a:cs typeface="Times New Roman" panose="02020603050405020304" pitchFamily="18" charset="0"/>
                </a:rPr>
                <a:t>A graphical language, supplemented by text annotations is used to define the functional requirements for the system. An early example of such a graphical language was SADT (Ross, 1977) (</a:t>
              </a:r>
              <a:r>
                <a:rPr lang="en-IN" kern="100" dirty="0" err="1">
                  <a:effectLst/>
                  <a:latin typeface="Alegreya Sans Regular" panose="00000500000000000000" pitchFamily="2" charset="0"/>
                  <a:ea typeface="Aptos" panose="020B0004020202020204" pitchFamily="34" charset="0"/>
                  <a:cs typeface="Times New Roman" panose="02020603050405020304" pitchFamily="18" charset="0"/>
                </a:rPr>
                <a:t>SChoman</a:t>
              </a:r>
              <a:r>
                <a:rPr lang="en-IN" kern="100" dirty="0">
                  <a:effectLst/>
                  <a:latin typeface="Alegreya Sans Regular" panose="00000500000000000000" pitchFamily="2" charset="0"/>
                  <a:ea typeface="Aptos" panose="020B0004020202020204" pitchFamily="34" charset="0"/>
                  <a:cs typeface="Times New Roman" panose="02020603050405020304" pitchFamily="18" charset="0"/>
                </a:rPr>
                <a:t> and Ross, 19n). Now, use-case descriptions (Jacobsen, et 411., 1993) and sequence diagrams are commonly used (Stevens and Pooley, 1999).</a:t>
              </a:r>
            </a:p>
          </p:txBody>
        </p:sp>
        <p:pic>
          <p:nvPicPr>
            <p:cNvPr id="2050" name="Picture 2">
              <a:extLst>
                <a:ext uri="{FF2B5EF4-FFF2-40B4-BE49-F238E27FC236}">
                  <a16:creationId xmlns:a16="http://schemas.microsoft.com/office/drawing/2014/main" id="{1D0908B0-E883-6AF3-A358-22822C1C27A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59640" y="2414088"/>
              <a:ext cx="7848600" cy="33813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23708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870AC-CC58-7CE9-B471-7F32E2DC8E5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BCB057-5F0D-0903-4157-CA1E93536970}"/>
              </a:ext>
            </a:extLst>
          </p:cNvPr>
          <p:cNvSpPr/>
          <p:nvPr/>
        </p:nvSpPr>
        <p:spPr>
          <a:xfrm>
            <a:off x="7361017" y="2024546"/>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C5CE8189-AA3F-07A7-561D-65D5059E44B8}"/>
              </a:ext>
            </a:extLst>
          </p:cNvPr>
          <p:cNvSpPr/>
          <p:nvPr/>
        </p:nvSpPr>
        <p:spPr>
          <a:xfrm>
            <a:off x="4136404" y="5556801"/>
            <a:ext cx="922117" cy="864870"/>
          </a:xfrm>
          <a:prstGeom prst="roundRect">
            <a:avLst>
              <a:gd name="adj" fmla="val 1889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03B044F9-67D7-3B32-7878-EF1E0E0939E3}"/>
              </a:ext>
            </a:extLst>
          </p:cNvPr>
          <p:cNvSpPr/>
          <p:nvPr/>
        </p:nvSpPr>
        <p:spPr>
          <a:xfrm>
            <a:off x="585581" y="5779241"/>
            <a:ext cx="746760" cy="746760"/>
          </a:xfrm>
          <a:prstGeom prst="roundRect">
            <a:avLst>
              <a:gd name="adj" fmla="val 3299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D75AFAC-450E-BB06-B590-D9199FB50116}"/>
              </a:ext>
            </a:extLst>
          </p:cNvPr>
          <p:cNvSpPr/>
          <p:nvPr/>
        </p:nvSpPr>
        <p:spPr>
          <a:xfrm>
            <a:off x="10258447" y="5989236"/>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6E2FF9CC-805B-2949-64F7-E56FD7FAA793}"/>
              </a:ext>
            </a:extLst>
          </p:cNvPr>
          <p:cNvSpPr/>
          <p:nvPr/>
        </p:nvSpPr>
        <p:spPr>
          <a:xfrm>
            <a:off x="2082286" y="936789"/>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08DF133D-1EA1-7AC5-927F-59D370798941}"/>
              </a:ext>
            </a:extLst>
          </p:cNvPr>
          <p:cNvSpPr/>
          <p:nvPr/>
        </p:nvSpPr>
        <p:spPr>
          <a:xfrm>
            <a:off x="1173480" y="3604315"/>
            <a:ext cx="1053683" cy="10009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B13F2F0F-602F-620E-C239-D05896D51429}"/>
              </a:ext>
            </a:extLst>
          </p:cNvPr>
          <p:cNvSpPr/>
          <p:nvPr/>
        </p:nvSpPr>
        <p:spPr>
          <a:xfrm>
            <a:off x="11211044" y="2855679"/>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8DA9E77E-A545-6552-B2DA-E40C2DF2BF8F}"/>
              </a:ext>
            </a:extLst>
          </p:cNvPr>
          <p:cNvSpPr/>
          <p:nvPr/>
        </p:nvSpPr>
        <p:spPr>
          <a:xfrm>
            <a:off x="4300381" y="436329"/>
            <a:ext cx="1053683" cy="1000920"/>
          </a:xfrm>
          <a:prstGeom prst="roundRect">
            <a:avLst>
              <a:gd name="adj" fmla="val 3299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D40E6159-8FAC-75B1-B5D6-6C5B6FCBC403}"/>
              </a:ext>
            </a:extLst>
          </p:cNvPr>
          <p:cNvSpPr/>
          <p:nvPr/>
        </p:nvSpPr>
        <p:spPr>
          <a:xfrm>
            <a:off x="11018520" y="259080"/>
            <a:ext cx="922117" cy="864870"/>
          </a:xfrm>
          <a:prstGeom prst="roundRect">
            <a:avLst>
              <a:gd name="adj" fmla="val 1889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E670B61B-2FDB-1483-5B07-7F89D7658039}"/>
              </a:ext>
            </a:extLst>
          </p:cNvPr>
          <p:cNvSpPr/>
          <p:nvPr/>
        </p:nvSpPr>
        <p:spPr>
          <a:xfrm>
            <a:off x="404921" y="2108919"/>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912BE3D0-D6CF-5CBD-B7B7-41B82FD23549}"/>
              </a:ext>
            </a:extLst>
          </p:cNvPr>
          <p:cNvGrpSpPr/>
          <p:nvPr/>
        </p:nvGrpSpPr>
        <p:grpSpPr>
          <a:xfrm>
            <a:off x="3134327" y="2809513"/>
            <a:ext cx="15449502" cy="3462486"/>
            <a:chOff x="3134327" y="2809513"/>
            <a:chExt cx="15449502" cy="3462486"/>
          </a:xfrm>
        </p:grpSpPr>
        <p:sp>
          <p:nvSpPr>
            <p:cNvPr id="4" name="TextBox 3">
              <a:extLst>
                <a:ext uri="{FF2B5EF4-FFF2-40B4-BE49-F238E27FC236}">
                  <a16:creationId xmlns:a16="http://schemas.microsoft.com/office/drawing/2014/main" id="{2907D330-9E86-B531-D09F-79C683225274}"/>
                </a:ext>
              </a:extLst>
            </p:cNvPr>
            <p:cNvSpPr txBox="1"/>
            <p:nvPr/>
          </p:nvSpPr>
          <p:spPr>
            <a:xfrm>
              <a:off x="3134327" y="2809513"/>
              <a:ext cx="6094070" cy="1754326"/>
            </a:xfrm>
            <a:prstGeom prst="rect">
              <a:avLst/>
            </a:prstGeom>
            <a:noFill/>
          </p:spPr>
          <p:txBody>
            <a:bodyPr wrap="square">
              <a:spAutoFit/>
            </a:bodyPr>
            <a:lstStyle/>
            <a:p>
              <a:pPr>
                <a:buNone/>
              </a:pPr>
              <a:r>
                <a:rPr lang="en-IN" dirty="0">
                  <a:effectLst/>
                  <a:latin typeface="Alegreya Sans Regular" panose="00000500000000000000" pitchFamily="2" charset="0"/>
                  <a:ea typeface="Aptos" panose="020B0004020202020204" pitchFamily="34" charset="0"/>
                  <a:cs typeface="Times New Roman" panose="02020603050405020304" pitchFamily="18" charset="0"/>
                </a:rPr>
                <a:t>These are notations based on mathematical concepts such as finite-state machines or sets. These unambiguous specifications reduce the arguments between customer and contractor about system functionality. However, most customers don't understand formal specifications and are reluctant to accept it as a system contract.</a:t>
              </a:r>
              <a:endParaRPr lang="en-IN" dirty="0">
                <a:latin typeface="Alegreya Sans Regular" panose="00000500000000000000" pitchFamily="2" charset="0"/>
              </a:endParaRPr>
            </a:p>
          </p:txBody>
        </p:sp>
        <p:sp>
          <p:nvSpPr>
            <p:cNvPr id="14" name="TextBox 13">
              <a:extLst>
                <a:ext uri="{FF2B5EF4-FFF2-40B4-BE49-F238E27FC236}">
                  <a16:creationId xmlns:a16="http://schemas.microsoft.com/office/drawing/2014/main" id="{82C88348-AEB4-226B-69A0-F7C53479DC96}"/>
                </a:ext>
              </a:extLst>
            </p:cNvPr>
            <p:cNvSpPr txBox="1"/>
            <p:nvPr/>
          </p:nvSpPr>
          <p:spPr>
            <a:xfrm>
              <a:off x="12487829" y="2855679"/>
              <a:ext cx="6096000" cy="3416320"/>
            </a:xfrm>
            <a:prstGeom prst="rect">
              <a:avLst/>
            </a:prstGeom>
            <a:noFill/>
          </p:spPr>
          <p:txBody>
            <a:bodyPr wrap="square" numCol="2">
              <a:spAutoFit/>
            </a:bodyPr>
            <a:lstStyle/>
            <a:p>
              <a:pPr>
                <a:buNone/>
              </a:pPr>
              <a:r>
                <a:rPr lang="en-US" dirty="0"/>
                <a:t>States:</a:t>
              </a:r>
            </a:p>
            <a:p>
              <a:pPr>
                <a:buFont typeface="Arial" panose="020B0604020202020204" pitchFamily="34" charset="0"/>
                <a:buChar char="•"/>
              </a:pPr>
              <a:r>
                <a:rPr lang="en-US" dirty="0"/>
                <a:t>S1 = Message Typed</a:t>
              </a:r>
            </a:p>
            <a:p>
              <a:pPr>
                <a:buFont typeface="Arial" panose="020B0604020202020204" pitchFamily="34" charset="0"/>
                <a:buChar char="•"/>
              </a:pPr>
              <a:r>
                <a:rPr lang="en-US" dirty="0"/>
                <a:t>S2 = Message Sent</a:t>
              </a:r>
            </a:p>
            <a:p>
              <a:pPr>
                <a:buFont typeface="Arial" panose="020B0604020202020204" pitchFamily="34" charset="0"/>
                <a:buChar char="•"/>
              </a:pPr>
              <a:r>
                <a:rPr lang="en-US" dirty="0"/>
                <a:t>S3 = Message Delivered</a:t>
              </a:r>
            </a:p>
            <a:p>
              <a:pPr>
                <a:buFont typeface="Arial" panose="020B0604020202020204" pitchFamily="34" charset="0"/>
                <a:buChar char="•"/>
              </a:pPr>
              <a:r>
                <a:rPr lang="en-US" dirty="0"/>
                <a:t>S4 = Message Read</a:t>
              </a:r>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r>
                <a:rPr lang="en-US" dirty="0"/>
                <a:t>Transitions:</a:t>
              </a:r>
            </a:p>
            <a:p>
              <a:pPr>
                <a:buFont typeface="Arial" panose="020B0604020202020204" pitchFamily="34" charset="0"/>
                <a:buChar char="•"/>
              </a:pPr>
              <a:r>
                <a:rPr lang="en-US" dirty="0"/>
                <a:t>δ(S1, </a:t>
              </a:r>
              <a:r>
                <a:rPr lang="en-US" dirty="0" err="1"/>
                <a:t>pressSend</a:t>
              </a:r>
              <a:r>
                <a:rPr lang="en-US" dirty="0"/>
                <a:t>) → S2</a:t>
              </a:r>
            </a:p>
            <a:p>
              <a:pPr>
                <a:buFont typeface="Arial" panose="020B0604020202020204" pitchFamily="34" charset="0"/>
                <a:buChar char="•"/>
              </a:pPr>
              <a:r>
                <a:rPr lang="en-US" dirty="0"/>
                <a:t>δ(S2, </a:t>
              </a:r>
              <a:r>
                <a:rPr lang="en-US" dirty="0" err="1"/>
                <a:t>serverAck</a:t>
              </a:r>
              <a:r>
                <a:rPr lang="en-US" dirty="0"/>
                <a:t>) → S3</a:t>
              </a:r>
            </a:p>
            <a:p>
              <a:pPr>
                <a:buFont typeface="Arial" panose="020B0604020202020204" pitchFamily="34" charset="0"/>
                <a:buChar char="•"/>
              </a:pPr>
              <a:r>
                <a:rPr lang="en-US" dirty="0"/>
                <a:t>δ(S3, </a:t>
              </a:r>
              <a:r>
                <a:rPr lang="en-US" dirty="0" err="1"/>
                <a:t>recipientRead</a:t>
              </a:r>
              <a:r>
                <a:rPr lang="en-US" dirty="0"/>
                <a:t>) → S4</a:t>
              </a:r>
            </a:p>
            <a:p>
              <a:pPr>
                <a:buNone/>
              </a:pPr>
              <a:endParaRPr lang="en-US" dirty="0"/>
            </a:p>
            <a:p>
              <a:pPr>
                <a:buNone/>
              </a:pPr>
              <a:endParaRPr lang="en-US" dirty="0"/>
            </a:p>
            <a:p>
              <a:pPr>
                <a:buNone/>
              </a:pPr>
              <a:endParaRPr lang="en-US" dirty="0"/>
            </a:p>
            <a:p>
              <a:pPr>
                <a:buNone/>
              </a:pPr>
              <a:r>
                <a:rPr lang="en-US" dirty="0"/>
                <a:t>Here, δ is a </a:t>
              </a:r>
              <a:r>
                <a:rPr lang="en-US" b="1" dirty="0"/>
                <a:t>state transition function</a:t>
              </a:r>
              <a:r>
                <a:rPr lang="en-US" dirty="0"/>
                <a:t> (common in finite-state machines).</a:t>
              </a:r>
            </a:p>
          </p:txBody>
        </p:sp>
      </p:grpSp>
      <p:sp>
        <p:nvSpPr>
          <p:cNvPr id="16" name="TextBox 15">
            <a:extLst>
              <a:ext uri="{FF2B5EF4-FFF2-40B4-BE49-F238E27FC236}">
                <a16:creationId xmlns:a16="http://schemas.microsoft.com/office/drawing/2014/main" id="{780A69B2-54C1-C95F-D742-6B362A613CE9}"/>
              </a:ext>
            </a:extLst>
          </p:cNvPr>
          <p:cNvSpPr txBox="1"/>
          <p:nvPr/>
        </p:nvSpPr>
        <p:spPr>
          <a:xfrm>
            <a:off x="3134327" y="1936212"/>
            <a:ext cx="9288780" cy="535788"/>
          </a:xfrm>
          <a:prstGeom prst="rect">
            <a:avLst/>
          </a:prstGeom>
          <a:noFill/>
        </p:spPr>
        <p:txBody>
          <a:bodyPr wrap="square">
            <a:spAutoFit/>
          </a:bodyPr>
          <a:lstStyle/>
          <a:p>
            <a:pPr lvl="0">
              <a:lnSpc>
                <a:spcPct val="115000"/>
              </a:lnSpc>
              <a:spcAft>
                <a:spcPts val="800"/>
              </a:spcAft>
            </a:pPr>
            <a:r>
              <a:rPr lang="en-IN" sz="2800" b="1" kern="100" dirty="0">
                <a:effectLst/>
                <a:latin typeface="Alegreya Sans Medium" panose="00000600000000000000" pitchFamily="2" charset="0"/>
                <a:ea typeface="Aptos" panose="020B0004020202020204" pitchFamily="34" charset="0"/>
                <a:cs typeface="Times New Roman" panose="02020603050405020304" pitchFamily="18" charset="0"/>
              </a:rPr>
              <a:t>Mathematical specifications </a:t>
            </a:r>
          </a:p>
        </p:txBody>
      </p:sp>
    </p:spTree>
    <p:extLst>
      <p:ext uri="{BB962C8B-B14F-4D97-AF65-F5344CB8AC3E}">
        <p14:creationId xmlns:p14="http://schemas.microsoft.com/office/powerpoint/2010/main" val="2174242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CB4DE-DFE1-86EE-7B79-B0F492654ED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396737E-46C3-DC20-4279-C589AE5BFF00}"/>
              </a:ext>
            </a:extLst>
          </p:cNvPr>
          <p:cNvSpPr/>
          <p:nvPr/>
        </p:nvSpPr>
        <p:spPr>
          <a:xfrm>
            <a:off x="7361017" y="2024546"/>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0AB57574-0D80-BD81-AB2A-659730109714}"/>
              </a:ext>
            </a:extLst>
          </p:cNvPr>
          <p:cNvSpPr/>
          <p:nvPr/>
        </p:nvSpPr>
        <p:spPr>
          <a:xfrm>
            <a:off x="4827222" y="4901352"/>
            <a:ext cx="922117" cy="864870"/>
          </a:xfrm>
          <a:prstGeom prst="roundRect">
            <a:avLst>
              <a:gd name="adj" fmla="val 1889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C0E8AA3A-35F3-3088-17CC-1563D2AE43C2}"/>
              </a:ext>
            </a:extLst>
          </p:cNvPr>
          <p:cNvSpPr/>
          <p:nvPr/>
        </p:nvSpPr>
        <p:spPr>
          <a:xfrm>
            <a:off x="1433427" y="6370975"/>
            <a:ext cx="746760" cy="746760"/>
          </a:xfrm>
          <a:prstGeom prst="roundRect">
            <a:avLst>
              <a:gd name="adj" fmla="val 3299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337F8874-DC16-C857-C77B-EF3FB748E99E}"/>
              </a:ext>
            </a:extLst>
          </p:cNvPr>
          <p:cNvSpPr/>
          <p:nvPr/>
        </p:nvSpPr>
        <p:spPr>
          <a:xfrm>
            <a:off x="9228397" y="4228666"/>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A9B5162C-9A01-9A71-1509-45B24900A4D0}"/>
              </a:ext>
            </a:extLst>
          </p:cNvPr>
          <p:cNvSpPr/>
          <p:nvPr/>
        </p:nvSpPr>
        <p:spPr>
          <a:xfrm>
            <a:off x="2082286" y="936789"/>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5B8BFB3-1633-E0F0-84AE-7CC7D1C4797C}"/>
              </a:ext>
            </a:extLst>
          </p:cNvPr>
          <p:cNvSpPr/>
          <p:nvPr/>
        </p:nvSpPr>
        <p:spPr>
          <a:xfrm>
            <a:off x="533302" y="3909115"/>
            <a:ext cx="1053683" cy="10009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7B348F0-9C20-16EB-E300-A471CB0D1971}"/>
              </a:ext>
            </a:extLst>
          </p:cNvPr>
          <p:cNvSpPr/>
          <p:nvPr/>
        </p:nvSpPr>
        <p:spPr>
          <a:xfrm>
            <a:off x="8855017" y="563409"/>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D8F614AB-BC3E-1940-0C3C-BF880E19F784}"/>
              </a:ext>
            </a:extLst>
          </p:cNvPr>
          <p:cNvSpPr/>
          <p:nvPr/>
        </p:nvSpPr>
        <p:spPr>
          <a:xfrm>
            <a:off x="7538059" y="5766222"/>
            <a:ext cx="1053683" cy="1000920"/>
          </a:xfrm>
          <a:prstGeom prst="roundRect">
            <a:avLst>
              <a:gd name="adj" fmla="val 3299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B0052CC3-54FD-4297-F936-EB350F5CBC07}"/>
              </a:ext>
            </a:extLst>
          </p:cNvPr>
          <p:cNvSpPr/>
          <p:nvPr/>
        </p:nvSpPr>
        <p:spPr>
          <a:xfrm>
            <a:off x="10728960" y="1370658"/>
            <a:ext cx="922117" cy="864870"/>
          </a:xfrm>
          <a:prstGeom prst="roundRect">
            <a:avLst>
              <a:gd name="adj" fmla="val 1889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E7B5EFD3-3DE7-0758-958D-7B97CE54FEBF}"/>
              </a:ext>
            </a:extLst>
          </p:cNvPr>
          <p:cNvSpPr/>
          <p:nvPr/>
        </p:nvSpPr>
        <p:spPr>
          <a:xfrm>
            <a:off x="348013" y="436329"/>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312442EF-A591-B4F2-B9C9-4749B36B4629}"/>
              </a:ext>
            </a:extLst>
          </p:cNvPr>
          <p:cNvGrpSpPr/>
          <p:nvPr/>
        </p:nvGrpSpPr>
        <p:grpSpPr>
          <a:xfrm>
            <a:off x="-6162073" y="2809513"/>
            <a:ext cx="15449502" cy="3462486"/>
            <a:chOff x="3134327" y="2809513"/>
            <a:chExt cx="15449502" cy="3462486"/>
          </a:xfrm>
        </p:grpSpPr>
        <p:sp>
          <p:nvSpPr>
            <p:cNvPr id="4" name="TextBox 3">
              <a:extLst>
                <a:ext uri="{FF2B5EF4-FFF2-40B4-BE49-F238E27FC236}">
                  <a16:creationId xmlns:a16="http://schemas.microsoft.com/office/drawing/2014/main" id="{6963E9E4-952F-6401-219A-A4F030BA0B79}"/>
                </a:ext>
              </a:extLst>
            </p:cNvPr>
            <p:cNvSpPr txBox="1"/>
            <p:nvPr/>
          </p:nvSpPr>
          <p:spPr>
            <a:xfrm>
              <a:off x="3134327" y="2809513"/>
              <a:ext cx="6094070" cy="1754326"/>
            </a:xfrm>
            <a:prstGeom prst="rect">
              <a:avLst/>
            </a:prstGeom>
            <a:noFill/>
          </p:spPr>
          <p:txBody>
            <a:bodyPr wrap="square">
              <a:spAutoFit/>
            </a:bodyPr>
            <a:lstStyle/>
            <a:p>
              <a:pPr>
                <a:buNone/>
              </a:pPr>
              <a:r>
                <a:rPr lang="en-IN" dirty="0">
                  <a:effectLst/>
                  <a:latin typeface="Alegreya Sans Regular" panose="00000500000000000000" pitchFamily="2" charset="0"/>
                  <a:ea typeface="Aptos" panose="020B0004020202020204" pitchFamily="34" charset="0"/>
                  <a:cs typeface="Times New Roman" panose="02020603050405020304" pitchFamily="18" charset="0"/>
                </a:rPr>
                <a:t>These are notations based on mathematical concepts such as finite-state machines or sets. These unambiguous specifications reduce the arguments between customer and contractor about system functionality. However, most customers don't understand formal specifications and are reluctant to accept it as a system contract.</a:t>
              </a:r>
              <a:endParaRPr lang="en-IN" dirty="0">
                <a:latin typeface="Alegreya Sans Regular" panose="00000500000000000000" pitchFamily="2" charset="0"/>
              </a:endParaRPr>
            </a:p>
          </p:txBody>
        </p:sp>
        <p:sp>
          <p:nvSpPr>
            <p:cNvPr id="14" name="TextBox 13">
              <a:extLst>
                <a:ext uri="{FF2B5EF4-FFF2-40B4-BE49-F238E27FC236}">
                  <a16:creationId xmlns:a16="http://schemas.microsoft.com/office/drawing/2014/main" id="{ADF91F3A-9929-58E0-9E82-D728B241731F}"/>
                </a:ext>
              </a:extLst>
            </p:cNvPr>
            <p:cNvSpPr txBox="1"/>
            <p:nvPr/>
          </p:nvSpPr>
          <p:spPr>
            <a:xfrm>
              <a:off x="12487829" y="2855679"/>
              <a:ext cx="6096000" cy="3416320"/>
            </a:xfrm>
            <a:prstGeom prst="rect">
              <a:avLst/>
            </a:prstGeom>
            <a:noFill/>
          </p:spPr>
          <p:txBody>
            <a:bodyPr wrap="square" numCol="2">
              <a:spAutoFit/>
            </a:bodyPr>
            <a:lstStyle/>
            <a:p>
              <a:pPr>
                <a:buNone/>
              </a:pPr>
              <a:r>
                <a:rPr lang="en-US" dirty="0"/>
                <a:t>States:</a:t>
              </a:r>
            </a:p>
            <a:p>
              <a:pPr>
                <a:buFont typeface="Arial" panose="020B0604020202020204" pitchFamily="34" charset="0"/>
                <a:buChar char="•"/>
              </a:pPr>
              <a:r>
                <a:rPr lang="en-US" dirty="0"/>
                <a:t>S1 = Message Typed</a:t>
              </a:r>
            </a:p>
            <a:p>
              <a:pPr>
                <a:buFont typeface="Arial" panose="020B0604020202020204" pitchFamily="34" charset="0"/>
                <a:buChar char="•"/>
              </a:pPr>
              <a:r>
                <a:rPr lang="en-US" dirty="0"/>
                <a:t>S2 = Message Sent</a:t>
              </a:r>
            </a:p>
            <a:p>
              <a:pPr>
                <a:buFont typeface="Arial" panose="020B0604020202020204" pitchFamily="34" charset="0"/>
                <a:buChar char="•"/>
              </a:pPr>
              <a:r>
                <a:rPr lang="en-US" dirty="0"/>
                <a:t>S3 = Message Delivered</a:t>
              </a:r>
            </a:p>
            <a:p>
              <a:pPr>
                <a:buFont typeface="Arial" panose="020B0604020202020204" pitchFamily="34" charset="0"/>
                <a:buChar char="•"/>
              </a:pPr>
              <a:r>
                <a:rPr lang="en-US" dirty="0"/>
                <a:t>S4 = Message Read</a:t>
              </a:r>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r>
                <a:rPr lang="en-US" dirty="0"/>
                <a:t>Transitions:</a:t>
              </a:r>
            </a:p>
            <a:p>
              <a:pPr>
                <a:buFont typeface="Arial" panose="020B0604020202020204" pitchFamily="34" charset="0"/>
                <a:buChar char="•"/>
              </a:pPr>
              <a:r>
                <a:rPr lang="en-US" dirty="0"/>
                <a:t>δ(S1, </a:t>
              </a:r>
              <a:r>
                <a:rPr lang="en-US" dirty="0" err="1"/>
                <a:t>pressSend</a:t>
              </a:r>
              <a:r>
                <a:rPr lang="en-US" dirty="0"/>
                <a:t>) → S2</a:t>
              </a:r>
            </a:p>
            <a:p>
              <a:pPr>
                <a:buFont typeface="Arial" panose="020B0604020202020204" pitchFamily="34" charset="0"/>
                <a:buChar char="•"/>
              </a:pPr>
              <a:r>
                <a:rPr lang="en-US" dirty="0"/>
                <a:t>δ(S2, </a:t>
              </a:r>
              <a:r>
                <a:rPr lang="en-US" dirty="0" err="1"/>
                <a:t>serverAck</a:t>
              </a:r>
              <a:r>
                <a:rPr lang="en-US" dirty="0"/>
                <a:t>) → S3</a:t>
              </a:r>
            </a:p>
            <a:p>
              <a:pPr>
                <a:buFont typeface="Arial" panose="020B0604020202020204" pitchFamily="34" charset="0"/>
                <a:buChar char="•"/>
              </a:pPr>
              <a:r>
                <a:rPr lang="en-US" dirty="0"/>
                <a:t>δ(S3, </a:t>
              </a:r>
              <a:r>
                <a:rPr lang="en-US" dirty="0" err="1"/>
                <a:t>recipientRead</a:t>
              </a:r>
              <a:r>
                <a:rPr lang="en-US" dirty="0"/>
                <a:t>) → S4</a:t>
              </a:r>
            </a:p>
            <a:p>
              <a:pPr>
                <a:buNone/>
              </a:pPr>
              <a:endParaRPr lang="en-US" dirty="0"/>
            </a:p>
            <a:p>
              <a:pPr>
                <a:buNone/>
              </a:pPr>
              <a:endParaRPr lang="en-US" dirty="0"/>
            </a:p>
            <a:p>
              <a:pPr>
                <a:buNone/>
              </a:pPr>
              <a:endParaRPr lang="en-US" dirty="0"/>
            </a:p>
            <a:p>
              <a:pPr>
                <a:buNone/>
              </a:pPr>
              <a:r>
                <a:rPr lang="en-US" dirty="0"/>
                <a:t>Here, δ is a </a:t>
              </a:r>
              <a:r>
                <a:rPr lang="en-US" b="1" dirty="0"/>
                <a:t>state transition function</a:t>
              </a:r>
              <a:r>
                <a:rPr lang="en-US" dirty="0"/>
                <a:t> (common in finite-state machines).</a:t>
              </a:r>
            </a:p>
          </p:txBody>
        </p:sp>
      </p:grpSp>
      <p:sp>
        <p:nvSpPr>
          <p:cNvPr id="16" name="TextBox 15">
            <a:extLst>
              <a:ext uri="{FF2B5EF4-FFF2-40B4-BE49-F238E27FC236}">
                <a16:creationId xmlns:a16="http://schemas.microsoft.com/office/drawing/2014/main" id="{C38BF19B-7427-61E4-FFBC-6FC3A0BC32C0}"/>
              </a:ext>
            </a:extLst>
          </p:cNvPr>
          <p:cNvSpPr txBox="1"/>
          <p:nvPr/>
        </p:nvSpPr>
        <p:spPr>
          <a:xfrm>
            <a:off x="3134327" y="1936212"/>
            <a:ext cx="9288780" cy="535788"/>
          </a:xfrm>
          <a:prstGeom prst="rect">
            <a:avLst/>
          </a:prstGeom>
          <a:noFill/>
        </p:spPr>
        <p:txBody>
          <a:bodyPr wrap="square">
            <a:spAutoFit/>
          </a:bodyPr>
          <a:lstStyle/>
          <a:p>
            <a:pPr lvl="0">
              <a:lnSpc>
                <a:spcPct val="115000"/>
              </a:lnSpc>
              <a:spcAft>
                <a:spcPts val="800"/>
              </a:spcAft>
            </a:pPr>
            <a:r>
              <a:rPr lang="en-IN" sz="2800" b="1" kern="100" dirty="0">
                <a:effectLst/>
                <a:latin typeface="Alegreya Sans Medium" panose="00000600000000000000" pitchFamily="2" charset="0"/>
                <a:ea typeface="Aptos" panose="020B0004020202020204" pitchFamily="34" charset="0"/>
                <a:cs typeface="Times New Roman" panose="02020603050405020304" pitchFamily="18" charset="0"/>
              </a:rPr>
              <a:t>Mathematical specifications </a:t>
            </a:r>
          </a:p>
        </p:txBody>
      </p:sp>
    </p:spTree>
    <p:extLst>
      <p:ext uri="{BB962C8B-B14F-4D97-AF65-F5344CB8AC3E}">
        <p14:creationId xmlns:p14="http://schemas.microsoft.com/office/powerpoint/2010/main" val="445364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D55AA7-3EF4-75B4-26F2-CF7D90343D39}"/>
              </a:ext>
            </a:extLst>
          </p:cNvPr>
          <p:cNvSpPr txBox="1"/>
          <p:nvPr/>
        </p:nvSpPr>
        <p:spPr>
          <a:xfrm>
            <a:off x="838200" y="1344184"/>
            <a:ext cx="11023121" cy="2031325"/>
          </a:xfrm>
          <a:prstGeom prst="rect">
            <a:avLst/>
          </a:prstGeom>
          <a:noFill/>
        </p:spPr>
        <p:txBody>
          <a:bodyPr wrap="square">
            <a:spAutoFit/>
          </a:bodyPr>
          <a:lstStyle/>
          <a:p>
            <a:r>
              <a:rPr lang="en-US" dirty="0"/>
              <a:t>Almost all software systems must operate with existing systems that have already been implemented and installed in an environment. If the new system and the existing systems must work together, the interfaces of existing systems have to be precisely specified. These specifications should be defined early in the process and included in the requirements document. There are three types of interface: that may have to be defined: </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p:txBody>
      </p:sp>
      <p:sp>
        <p:nvSpPr>
          <p:cNvPr id="4" name="Title 3">
            <a:extLst>
              <a:ext uri="{FF2B5EF4-FFF2-40B4-BE49-F238E27FC236}">
                <a16:creationId xmlns:a16="http://schemas.microsoft.com/office/drawing/2014/main" id="{EBC3B236-CD9C-DE72-95E2-9D4C8715C569}"/>
              </a:ext>
            </a:extLst>
          </p:cNvPr>
          <p:cNvSpPr>
            <a:spLocks noGrp="1"/>
          </p:cNvSpPr>
          <p:nvPr>
            <p:ph type="title"/>
          </p:nvPr>
        </p:nvSpPr>
        <p:spPr>
          <a:xfrm>
            <a:off x="838200" y="460017"/>
            <a:ext cx="7175740" cy="704550"/>
          </a:xfrm>
        </p:spPr>
        <p:txBody>
          <a:bodyPr>
            <a:normAutofit/>
          </a:bodyPr>
          <a:lstStyle/>
          <a:p>
            <a:r>
              <a:rPr lang="en-US" sz="3000" dirty="0">
                <a:latin typeface="Alegreya Sans Medium" panose="00000600000000000000" pitchFamily="2" charset="0"/>
              </a:rPr>
              <a:t>Interface specification </a:t>
            </a:r>
            <a:endParaRPr lang="en-IN" sz="3000" dirty="0">
              <a:latin typeface="Alegreya Sans Medium" panose="00000600000000000000" pitchFamily="2" charset="0"/>
            </a:endParaRPr>
          </a:p>
        </p:txBody>
      </p:sp>
      <p:cxnSp>
        <p:nvCxnSpPr>
          <p:cNvPr id="6" name="Straight Connector 5">
            <a:extLst>
              <a:ext uri="{FF2B5EF4-FFF2-40B4-BE49-F238E27FC236}">
                <a16:creationId xmlns:a16="http://schemas.microsoft.com/office/drawing/2014/main" id="{F2992F08-F255-204F-54AC-A975AC6C87B2}"/>
              </a:ext>
            </a:extLst>
          </p:cNvPr>
          <p:cNvCxnSpPr>
            <a:cxnSpLocks/>
          </p:cNvCxnSpPr>
          <p:nvPr/>
        </p:nvCxnSpPr>
        <p:spPr>
          <a:xfrm>
            <a:off x="6082345" y="3375509"/>
            <a:ext cx="0" cy="6012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30081AC-19CD-8EFD-0E5F-E8E71D6233DA}"/>
              </a:ext>
            </a:extLst>
          </p:cNvPr>
          <p:cNvCxnSpPr>
            <a:cxnSpLocks/>
          </p:cNvCxnSpPr>
          <p:nvPr/>
        </p:nvCxnSpPr>
        <p:spPr>
          <a:xfrm flipH="1">
            <a:off x="3636485" y="3976777"/>
            <a:ext cx="49190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9B04D68-6A9E-3DA3-620B-912E1843DCFF}"/>
              </a:ext>
            </a:extLst>
          </p:cNvPr>
          <p:cNvCxnSpPr/>
          <p:nvPr/>
        </p:nvCxnSpPr>
        <p:spPr>
          <a:xfrm>
            <a:off x="3665060" y="3976777"/>
            <a:ext cx="0" cy="67142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19465CB-B575-9C00-A200-944BD11D9448}"/>
              </a:ext>
            </a:extLst>
          </p:cNvPr>
          <p:cNvCxnSpPr/>
          <p:nvPr/>
        </p:nvCxnSpPr>
        <p:spPr>
          <a:xfrm>
            <a:off x="6082345" y="3976777"/>
            <a:ext cx="0" cy="67142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32DCE96-3286-59E9-DF40-57C69A9DFF22}"/>
              </a:ext>
            </a:extLst>
          </p:cNvPr>
          <p:cNvCxnSpPr/>
          <p:nvPr/>
        </p:nvCxnSpPr>
        <p:spPr>
          <a:xfrm>
            <a:off x="8555515" y="3976777"/>
            <a:ext cx="0" cy="67142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3F870782-CE3D-B82F-CC4B-EDC5B589F2D6}"/>
                  </a:ext>
                </a:extLst>
              </p:cNvPr>
              <p:cNvGraphicFramePr>
                <a:graphicFrameLocks noChangeAspect="1"/>
              </p:cNvGraphicFramePr>
              <p:nvPr>
                <p:extLst>
                  <p:ext uri="{D42A27DB-BD31-4B8C-83A1-F6EECF244321}">
                    <p14:modId xmlns:p14="http://schemas.microsoft.com/office/powerpoint/2010/main" val="2129070121"/>
                  </p:ext>
                </p:extLst>
              </p:nvPr>
            </p:nvGraphicFramePr>
            <p:xfrm>
              <a:off x="2789120" y="4656566"/>
              <a:ext cx="2063510" cy="1160724"/>
            </p:xfrm>
            <a:graphic>
              <a:graphicData uri="http://schemas.microsoft.com/office/powerpoint/2016/slidezoom">
                <pslz:sldZm>
                  <pslz:sldZmObj sldId="317" cId="2228419088">
                    <pslz:zmPr id="{8AA3C86F-2EFA-4EB7-97A0-44DBAB5BCB6B}" returnToParent="0" transitionDur="1000" showBg="0">
                      <p166:blipFill xmlns:p166="http://schemas.microsoft.com/office/powerpoint/2016/6/main">
                        <a:blip r:embed="rId2"/>
                        <a:stretch>
                          <a:fillRect/>
                        </a:stretch>
                      </p166:blipFill>
                      <p166:spPr xmlns:p166="http://schemas.microsoft.com/office/powerpoint/2016/6/main">
                        <a:xfrm>
                          <a:off x="0" y="0"/>
                          <a:ext cx="2063510" cy="1160724"/>
                        </a:xfrm>
                        <a:prstGeom prst="rect">
                          <a:avLst/>
                        </a:prstGeom>
                      </p166:spPr>
                    </pslz:zmPr>
                  </pslz:sldZmObj>
                </pslz:sldZm>
              </a:graphicData>
            </a:graphic>
          </p:graphicFrame>
        </mc:Choice>
        <mc:Fallback xmlns="">
          <p:pic>
            <p:nvPicPr>
              <p:cNvPr id="16" name="Slide Zoom 15">
                <a:hlinkClick r:id="rId3" action="ppaction://hlinksldjump"/>
                <a:extLst>
                  <a:ext uri="{FF2B5EF4-FFF2-40B4-BE49-F238E27FC236}">
                    <a16:creationId xmlns:a16="http://schemas.microsoft.com/office/drawing/2014/main" id="{3F870782-CE3D-B82F-CC4B-EDC5B589F2D6}"/>
                  </a:ext>
                </a:extLst>
              </p:cNvPr>
              <p:cNvPicPr>
                <a:picLocks noGrp="1" noRot="1" noChangeAspect="1" noMove="1" noResize="1" noEditPoints="1" noAdjustHandles="1" noChangeArrowheads="1" noChangeShapeType="1"/>
              </p:cNvPicPr>
              <p:nvPr/>
            </p:nvPicPr>
            <p:blipFill>
              <a:blip r:embed="rId4"/>
              <a:stretch>
                <a:fillRect/>
              </a:stretch>
            </p:blipFill>
            <p:spPr>
              <a:xfrm>
                <a:off x="2789120" y="4656566"/>
                <a:ext cx="2063510" cy="116072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BCA84188-E635-104A-ED8D-57A967CF1947}"/>
                  </a:ext>
                </a:extLst>
              </p:cNvPr>
              <p:cNvGraphicFramePr>
                <a:graphicFrameLocks noChangeAspect="1"/>
              </p:cNvGraphicFramePr>
              <p:nvPr>
                <p:extLst>
                  <p:ext uri="{D42A27DB-BD31-4B8C-83A1-F6EECF244321}">
                    <p14:modId xmlns:p14="http://schemas.microsoft.com/office/powerpoint/2010/main" val="1752595858"/>
                  </p:ext>
                </p:extLst>
              </p:nvPr>
            </p:nvGraphicFramePr>
            <p:xfrm>
              <a:off x="7523760" y="4656566"/>
              <a:ext cx="2063510" cy="1160724"/>
            </p:xfrm>
            <a:graphic>
              <a:graphicData uri="http://schemas.microsoft.com/office/powerpoint/2016/slidezoom">
                <pslz:sldZm>
                  <pslz:sldZmObj sldId="318" cId="2156975353">
                    <pslz:zmPr id="{2E114F93-5376-4C42-925C-7897E8F91F78}" returnToParent="0" transitionDur="1000" showBg="0">
                      <p166:blipFill xmlns:p166="http://schemas.microsoft.com/office/powerpoint/2016/6/main">
                        <a:blip r:embed="rId5"/>
                        <a:stretch>
                          <a:fillRect/>
                        </a:stretch>
                      </p166:blipFill>
                      <p166:spPr xmlns:p166="http://schemas.microsoft.com/office/powerpoint/2016/6/main">
                        <a:xfrm>
                          <a:off x="0" y="0"/>
                          <a:ext cx="2063510" cy="1160724"/>
                        </a:xfrm>
                        <a:prstGeom prst="rect">
                          <a:avLst/>
                        </a:prstGeom>
                      </p166:spPr>
                    </pslz:zmPr>
                  </pslz:sldZmObj>
                </pslz:sldZm>
              </a:graphicData>
            </a:graphic>
          </p:graphicFrame>
        </mc:Choice>
        <mc:Fallback xmlns="">
          <p:pic>
            <p:nvPicPr>
              <p:cNvPr id="18" name="Slide Zoom 17">
                <a:hlinkClick r:id="rId6" action="ppaction://hlinksldjump"/>
                <a:extLst>
                  <a:ext uri="{FF2B5EF4-FFF2-40B4-BE49-F238E27FC236}">
                    <a16:creationId xmlns:a16="http://schemas.microsoft.com/office/drawing/2014/main" id="{BCA84188-E635-104A-ED8D-57A967CF1947}"/>
                  </a:ext>
                </a:extLst>
              </p:cNvPr>
              <p:cNvPicPr>
                <a:picLocks noGrp="1" noRot="1" noChangeAspect="1" noMove="1" noResize="1" noEditPoints="1" noAdjustHandles="1" noChangeArrowheads="1" noChangeShapeType="1"/>
              </p:cNvPicPr>
              <p:nvPr/>
            </p:nvPicPr>
            <p:blipFill>
              <a:blip r:embed="rId7"/>
              <a:stretch>
                <a:fillRect/>
              </a:stretch>
            </p:blipFill>
            <p:spPr>
              <a:xfrm>
                <a:off x="7523760" y="4656566"/>
                <a:ext cx="2063510" cy="116072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3013775B-FE13-8C26-F838-9DDF051714B8}"/>
                  </a:ext>
                </a:extLst>
              </p:cNvPr>
              <p:cNvGraphicFramePr>
                <a:graphicFrameLocks noChangeAspect="1"/>
              </p:cNvGraphicFramePr>
              <p:nvPr>
                <p:extLst>
                  <p:ext uri="{D42A27DB-BD31-4B8C-83A1-F6EECF244321}">
                    <p14:modId xmlns:p14="http://schemas.microsoft.com/office/powerpoint/2010/main" val="3112641105"/>
                  </p:ext>
                </p:extLst>
              </p:nvPr>
            </p:nvGraphicFramePr>
            <p:xfrm>
              <a:off x="5156440" y="4656566"/>
              <a:ext cx="2063510" cy="1160724"/>
            </p:xfrm>
            <a:graphic>
              <a:graphicData uri="http://schemas.microsoft.com/office/powerpoint/2016/slidezoom">
                <pslz:sldZm>
                  <pslz:sldZmObj sldId="319" cId="1689535950">
                    <pslz:zmPr id="{BAC254DA-7F80-4B7F-A45F-67EEA175F2AD}" transitionDur="1000" showBg="0">
                      <p166:blipFill xmlns:p166="http://schemas.microsoft.com/office/powerpoint/2016/6/main">
                        <a:blip r:embed="rId8"/>
                        <a:stretch>
                          <a:fillRect/>
                        </a:stretch>
                      </p166:blipFill>
                      <p166:spPr xmlns:p166="http://schemas.microsoft.com/office/powerpoint/2016/6/main">
                        <a:xfrm>
                          <a:off x="0" y="0"/>
                          <a:ext cx="2063510" cy="1160724"/>
                        </a:xfrm>
                        <a:prstGeom prst="rect">
                          <a:avLst/>
                        </a:prstGeom>
                      </p166:spPr>
                    </pslz:zmPr>
                  </pslz:sldZmObj>
                </pslz:sldZm>
              </a:graphicData>
            </a:graphic>
          </p:graphicFrame>
        </mc:Choice>
        <mc:Fallback xmlns="">
          <p:pic>
            <p:nvPicPr>
              <p:cNvPr id="20" name="Slide Zoom 19">
                <a:hlinkClick r:id="rId9" action="ppaction://hlinksldjump"/>
                <a:extLst>
                  <a:ext uri="{FF2B5EF4-FFF2-40B4-BE49-F238E27FC236}">
                    <a16:creationId xmlns:a16="http://schemas.microsoft.com/office/drawing/2014/main" id="{3013775B-FE13-8C26-F838-9DDF051714B8}"/>
                  </a:ext>
                </a:extLst>
              </p:cNvPr>
              <p:cNvPicPr>
                <a:picLocks noGrp="1" noRot="1" noChangeAspect="1" noMove="1" noResize="1" noEditPoints="1" noAdjustHandles="1" noChangeArrowheads="1" noChangeShapeType="1"/>
              </p:cNvPicPr>
              <p:nvPr/>
            </p:nvPicPr>
            <p:blipFill>
              <a:blip r:embed="rId10"/>
              <a:stretch>
                <a:fillRect/>
              </a:stretch>
            </p:blipFill>
            <p:spPr>
              <a:xfrm>
                <a:off x="5156440" y="4656566"/>
                <a:ext cx="2063510" cy="1160724"/>
              </a:xfrm>
              <a:prstGeom prst="rect">
                <a:avLst/>
              </a:prstGeom>
            </p:spPr>
          </p:pic>
        </mc:Fallback>
      </mc:AlternateContent>
    </p:spTree>
    <p:extLst>
      <p:ext uri="{BB962C8B-B14F-4D97-AF65-F5344CB8AC3E}">
        <p14:creationId xmlns:p14="http://schemas.microsoft.com/office/powerpoint/2010/main" val="21107089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0612F-C1D0-D985-30BA-A5ECB8AC5A6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390DBFE-0B19-0D74-BA41-175D13465E07}"/>
              </a:ext>
            </a:extLst>
          </p:cNvPr>
          <p:cNvSpPr/>
          <p:nvPr/>
        </p:nvSpPr>
        <p:spPr>
          <a:xfrm>
            <a:off x="7361017" y="2024546"/>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177E789F-9DD4-2249-10C1-14BC781F4D69}"/>
              </a:ext>
            </a:extLst>
          </p:cNvPr>
          <p:cNvSpPr/>
          <p:nvPr/>
        </p:nvSpPr>
        <p:spPr>
          <a:xfrm>
            <a:off x="4827222" y="4901352"/>
            <a:ext cx="922117" cy="864870"/>
          </a:xfrm>
          <a:prstGeom prst="roundRect">
            <a:avLst>
              <a:gd name="adj" fmla="val 1889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A1D8F68A-033A-4626-F27F-4F7892EDB18B}"/>
              </a:ext>
            </a:extLst>
          </p:cNvPr>
          <p:cNvSpPr/>
          <p:nvPr/>
        </p:nvSpPr>
        <p:spPr>
          <a:xfrm>
            <a:off x="1433427" y="6370975"/>
            <a:ext cx="746760" cy="746760"/>
          </a:xfrm>
          <a:prstGeom prst="roundRect">
            <a:avLst>
              <a:gd name="adj" fmla="val 3299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504C254-993F-7166-8C03-9576A542A0A4}"/>
              </a:ext>
            </a:extLst>
          </p:cNvPr>
          <p:cNvSpPr/>
          <p:nvPr/>
        </p:nvSpPr>
        <p:spPr>
          <a:xfrm>
            <a:off x="9228397" y="4228666"/>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B30BC53-399E-4F4B-65EE-601FF877C4B7}"/>
              </a:ext>
            </a:extLst>
          </p:cNvPr>
          <p:cNvSpPr/>
          <p:nvPr/>
        </p:nvSpPr>
        <p:spPr>
          <a:xfrm>
            <a:off x="2082286" y="936789"/>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41858081-9C28-4AF3-9002-378A5FEC07AF}"/>
              </a:ext>
            </a:extLst>
          </p:cNvPr>
          <p:cNvSpPr/>
          <p:nvPr/>
        </p:nvSpPr>
        <p:spPr>
          <a:xfrm>
            <a:off x="533302" y="3909115"/>
            <a:ext cx="1053683" cy="10009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9A770A6-373A-7D3D-91B7-DDFA712AA8F0}"/>
              </a:ext>
            </a:extLst>
          </p:cNvPr>
          <p:cNvSpPr/>
          <p:nvPr/>
        </p:nvSpPr>
        <p:spPr>
          <a:xfrm>
            <a:off x="8855017" y="563409"/>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0D5F18F2-5F5B-F641-1E8E-CC7079D60D4E}"/>
              </a:ext>
            </a:extLst>
          </p:cNvPr>
          <p:cNvSpPr/>
          <p:nvPr/>
        </p:nvSpPr>
        <p:spPr>
          <a:xfrm>
            <a:off x="7538059" y="5766222"/>
            <a:ext cx="1053683" cy="1000920"/>
          </a:xfrm>
          <a:prstGeom prst="roundRect">
            <a:avLst>
              <a:gd name="adj" fmla="val 3299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9662EFCC-B9EF-B15F-3165-D97691F54114}"/>
              </a:ext>
            </a:extLst>
          </p:cNvPr>
          <p:cNvSpPr/>
          <p:nvPr/>
        </p:nvSpPr>
        <p:spPr>
          <a:xfrm>
            <a:off x="10728960" y="1370658"/>
            <a:ext cx="922117" cy="864870"/>
          </a:xfrm>
          <a:prstGeom prst="roundRect">
            <a:avLst>
              <a:gd name="adj" fmla="val 1889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F638C16-AA9F-EF54-2B54-631453DD4111}"/>
              </a:ext>
            </a:extLst>
          </p:cNvPr>
          <p:cNvSpPr/>
          <p:nvPr/>
        </p:nvSpPr>
        <p:spPr>
          <a:xfrm>
            <a:off x="348013" y="436329"/>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982F043A-53AF-CE6C-7198-E6F278FD9BFD}"/>
              </a:ext>
            </a:extLst>
          </p:cNvPr>
          <p:cNvSpPr txBox="1"/>
          <p:nvPr/>
        </p:nvSpPr>
        <p:spPr>
          <a:xfrm>
            <a:off x="3191429" y="2855679"/>
            <a:ext cx="6935982" cy="923330"/>
          </a:xfrm>
          <a:prstGeom prst="rect">
            <a:avLst/>
          </a:prstGeom>
          <a:noFill/>
        </p:spPr>
        <p:txBody>
          <a:bodyPr wrap="square" numCol="1">
            <a:spAutoFit/>
          </a:bodyPr>
          <a:lstStyle/>
          <a:p>
            <a:pPr>
              <a:buNone/>
            </a:pPr>
            <a:r>
              <a:rPr lang="en-US" dirty="0">
                <a:latin typeface="Alegreya Sans Regular" panose="00000500000000000000" pitchFamily="2" charset="0"/>
              </a:rPr>
              <a:t>where existing programs or sub-systems offer a range of services that are accessed by calling interface procedures. These interfaces are sometimes called Application Programming Interfaces (</a:t>
            </a:r>
            <a:r>
              <a:rPr lang="en-US" dirty="0" err="1">
                <a:latin typeface="Alegreya Sans Regular" panose="00000500000000000000" pitchFamily="2" charset="0"/>
              </a:rPr>
              <a:t>APls</a:t>
            </a:r>
            <a:r>
              <a:rPr lang="en-US" dirty="0">
                <a:latin typeface="Alegreya Sans Regular" panose="00000500000000000000" pitchFamily="2" charset="0"/>
              </a:rPr>
              <a:t>).</a:t>
            </a:r>
          </a:p>
        </p:txBody>
      </p:sp>
      <p:sp>
        <p:nvSpPr>
          <p:cNvPr id="16" name="TextBox 15">
            <a:extLst>
              <a:ext uri="{FF2B5EF4-FFF2-40B4-BE49-F238E27FC236}">
                <a16:creationId xmlns:a16="http://schemas.microsoft.com/office/drawing/2014/main" id="{A8C36B7A-DBFF-D91B-2BF5-A55FC2500359}"/>
              </a:ext>
            </a:extLst>
          </p:cNvPr>
          <p:cNvSpPr txBox="1"/>
          <p:nvPr/>
        </p:nvSpPr>
        <p:spPr>
          <a:xfrm>
            <a:off x="3134327" y="1936212"/>
            <a:ext cx="9288780" cy="523220"/>
          </a:xfrm>
          <a:prstGeom prst="rect">
            <a:avLst/>
          </a:prstGeom>
          <a:noFill/>
        </p:spPr>
        <p:txBody>
          <a:bodyPr wrap="square">
            <a:spAutoFit/>
          </a:bodyPr>
          <a:lstStyle/>
          <a:p>
            <a:r>
              <a:rPr lang="en-US" sz="2800" dirty="0">
                <a:latin typeface="Alegreya Sans Medium" panose="00000600000000000000" pitchFamily="2" charset="0"/>
              </a:rPr>
              <a:t>Procedural interfaces</a:t>
            </a:r>
          </a:p>
        </p:txBody>
      </p:sp>
      <p:sp>
        <p:nvSpPr>
          <p:cNvPr id="15" name="TextBox 14">
            <a:extLst>
              <a:ext uri="{FF2B5EF4-FFF2-40B4-BE49-F238E27FC236}">
                <a16:creationId xmlns:a16="http://schemas.microsoft.com/office/drawing/2014/main" id="{C1B05193-EEDC-0DD4-E273-9F047225F601}"/>
              </a:ext>
            </a:extLst>
          </p:cNvPr>
          <p:cNvSpPr txBox="1"/>
          <p:nvPr/>
        </p:nvSpPr>
        <p:spPr>
          <a:xfrm>
            <a:off x="3191429" y="3955715"/>
            <a:ext cx="6211018" cy="646331"/>
          </a:xfrm>
          <a:prstGeom prst="rect">
            <a:avLst/>
          </a:prstGeom>
          <a:noFill/>
        </p:spPr>
        <p:txBody>
          <a:bodyPr wrap="square">
            <a:spAutoFit/>
          </a:bodyPr>
          <a:lstStyle/>
          <a:p>
            <a:r>
              <a:rPr lang="en-IN" dirty="0">
                <a:latin typeface="Alegreya Sans Regular" panose="00000500000000000000" pitchFamily="2" charset="0"/>
              </a:rPr>
              <a:t>result = </a:t>
            </a:r>
            <a:r>
              <a:rPr lang="en-IN" dirty="0" err="1">
                <a:latin typeface="Alegreya Sans Regular" panose="00000500000000000000" pitchFamily="2" charset="0"/>
              </a:rPr>
              <a:t>paypal.process_payment</a:t>
            </a:r>
            <a:r>
              <a:rPr lang="en-IN" dirty="0">
                <a:latin typeface="Alegreya Sans Regular" panose="00000500000000000000" pitchFamily="2" charset="0"/>
              </a:rPr>
              <a:t>(amount=500, currency="INR", </a:t>
            </a:r>
            <a:r>
              <a:rPr lang="en-IN" dirty="0" err="1">
                <a:latin typeface="Alegreya Sans Regular" panose="00000500000000000000" pitchFamily="2" charset="0"/>
              </a:rPr>
              <a:t>user_id</a:t>
            </a:r>
            <a:r>
              <a:rPr lang="en-IN" dirty="0">
                <a:latin typeface="Alegreya Sans Regular" panose="00000500000000000000" pitchFamily="2" charset="0"/>
              </a:rPr>
              <a:t>="12345")</a:t>
            </a:r>
          </a:p>
        </p:txBody>
      </p:sp>
    </p:spTree>
    <p:extLst>
      <p:ext uri="{BB962C8B-B14F-4D97-AF65-F5344CB8AC3E}">
        <p14:creationId xmlns:p14="http://schemas.microsoft.com/office/powerpoint/2010/main" val="2228419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17A34-9D8D-0BC8-3F22-47F8C191448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5D23ED1-D103-5EF1-6EA2-817D83C7E16F}"/>
              </a:ext>
            </a:extLst>
          </p:cNvPr>
          <p:cNvSpPr/>
          <p:nvPr/>
        </p:nvSpPr>
        <p:spPr>
          <a:xfrm>
            <a:off x="11958897" y="3582335"/>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F6D95609-CD20-EF29-55F4-66AA0987EE2B}"/>
              </a:ext>
            </a:extLst>
          </p:cNvPr>
          <p:cNvSpPr/>
          <p:nvPr/>
        </p:nvSpPr>
        <p:spPr>
          <a:xfrm>
            <a:off x="2437969" y="6505866"/>
            <a:ext cx="922117" cy="864870"/>
          </a:xfrm>
          <a:prstGeom prst="roundRect">
            <a:avLst>
              <a:gd name="adj" fmla="val 1889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76E05076-B636-AEFD-C141-E3299BD74B43}"/>
              </a:ext>
            </a:extLst>
          </p:cNvPr>
          <p:cNvSpPr/>
          <p:nvPr/>
        </p:nvSpPr>
        <p:spPr>
          <a:xfrm>
            <a:off x="313383" y="307060"/>
            <a:ext cx="746760" cy="746760"/>
          </a:xfrm>
          <a:prstGeom prst="roundRect">
            <a:avLst>
              <a:gd name="adj" fmla="val 3299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D550AA0-D42E-69F1-BFFA-D2DCA7704606}"/>
              </a:ext>
            </a:extLst>
          </p:cNvPr>
          <p:cNvSpPr/>
          <p:nvPr/>
        </p:nvSpPr>
        <p:spPr>
          <a:xfrm>
            <a:off x="6614257" y="5564001"/>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9935010C-1148-D53C-7941-A34280CEC94E}"/>
              </a:ext>
            </a:extLst>
          </p:cNvPr>
          <p:cNvSpPr/>
          <p:nvPr/>
        </p:nvSpPr>
        <p:spPr>
          <a:xfrm>
            <a:off x="5923558" y="307060"/>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1C37CC36-242C-4F62-D13B-A134941E9696}"/>
              </a:ext>
            </a:extLst>
          </p:cNvPr>
          <p:cNvSpPr/>
          <p:nvPr/>
        </p:nvSpPr>
        <p:spPr>
          <a:xfrm>
            <a:off x="533302" y="3909115"/>
            <a:ext cx="1053683" cy="10009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73D917E5-2311-7296-F6FA-E87E5964EBA6}"/>
              </a:ext>
            </a:extLst>
          </p:cNvPr>
          <p:cNvSpPr/>
          <p:nvPr/>
        </p:nvSpPr>
        <p:spPr>
          <a:xfrm>
            <a:off x="8855017" y="563409"/>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EC4E39B5-1F4E-002C-8AA5-EC0E98E6672C}"/>
              </a:ext>
            </a:extLst>
          </p:cNvPr>
          <p:cNvSpPr/>
          <p:nvPr/>
        </p:nvSpPr>
        <p:spPr>
          <a:xfrm>
            <a:off x="10341644" y="5937381"/>
            <a:ext cx="1053683" cy="1000920"/>
          </a:xfrm>
          <a:prstGeom prst="roundRect">
            <a:avLst>
              <a:gd name="adj" fmla="val 3299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208C9073-25CC-5A69-74A3-3C44C2D7AD9A}"/>
              </a:ext>
            </a:extLst>
          </p:cNvPr>
          <p:cNvSpPr/>
          <p:nvPr/>
        </p:nvSpPr>
        <p:spPr>
          <a:xfrm>
            <a:off x="10728960" y="1370658"/>
            <a:ext cx="922117" cy="864870"/>
          </a:xfrm>
          <a:prstGeom prst="roundRect">
            <a:avLst>
              <a:gd name="adj" fmla="val 1889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C170AC39-7333-BC0E-7D83-05775AF6F2B8}"/>
              </a:ext>
            </a:extLst>
          </p:cNvPr>
          <p:cNvSpPr/>
          <p:nvPr/>
        </p:nvSpPr>
        <p:spPr>
          <a:xfrm>
            <a:off x="2064589" y="2482299"/>
            <a:ext cx="746760" cy="7467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97AEBB02-23BB-941F-F15A-4016518E70D4}"/>
              </a:ext>
            </a:extLst>
          </p:cNvPr>
          <p:cNvSpPr txBox="1"/>
          <p:nvPr/>
        </p:nvSpPr>
        <p:spPr>
          <a:xfrm>
            <a:off x="3191429" y="2855679"/>
            <a:ext cx="6935982" cy="923330"/>
          </a:xfrm>
          <a:prstGeom prst="rect">
            <a:avLst/>
          </a:prstGeom>
          <a:noFill/>
        </p:spPr>
        <p:txBody>
          <a:bodyPr wrap="square" numCol="1">
            <a:spAutoFit/>
          </a:bodyPr>
          <a:lstStyle/>
          <a:p>
            <a:pPr>
              <a:buNone/>
            </a:pPr>
            <a:r>
              <a:rPr lang="en-US" dirty="0">
                <a:latin typeface="Alegreya Sans Regular" panose="00000500000000000000" pitchFamily="2" charset="0"/>
              </a:rPr>
              <a:t>passed from one sub-system to another. Graphical data models are the best notations for this type of description. If necessary, program descriptions in Java or C++ can be generated automatically from these descriptions.</a:t>
            </a:r>
          </a:p>
        </p:txBody>
      </p:sp>
      <p:sp>
        <p:nvSpPr>
          <p:cNvPr id="16" name="TextBox 15">
            <a:extLst>
              <a:ext uri="{FF2B5EF4-FFF2-40B4-BE49-F238E27FC236}">
                <a16:creationId xmlns:a16="http://schemas.microsoft.com/office/drawing/2014/main" id="{9DB44624-FAB7-0413-A30F-1913F5DF6DA2}"/>
              </a:ext>
            </a:extLst>
          </p:cNvPr>
          <p:cNvSpPr txBox="1"/>
          <p:nvPr/>
        </p:nvSpPr>
        <p:spPr>
          <a:xfrm>
            <a:off x="3191429" y="2220689"/>
            <a:ext cx="2395205" cy="523220"/>
          </a:xfrm>
          <a:prstGeom prst="rect">
            <a:avLst/>
          </a:prstGeom>
          <a:noFill/>
        </p:spPr>
        <p:txBody>
          <a:bodyPr wrap="square">
            <a:spAutoFit/>
          </a:bodyPr>
          <a:lstStyle/>
          <a:p>
            <a:r>
              <a:rPr lang="en-US" sz="2800" dirty="0">
                <a:latin typeface="Alegreya Sans Medium" panose="00000600000000000000" pitchFamily="2" charset="0"/>
              </a:rPr>
              <a:t>Data structures</a:t>
            </a:r>
          </a:p>
        </p:txBody>
      </p:sp>
      <p:sp>
        <p:nvSpPr>
          <p:cNvPr id="15" name="TextBox 14">
            <a:extLst>
              <a:ext uri="{FF2B5EF4-FFF2-40B4-BE49-F238E27FC236}">
                <a16:creationId xmlns:a16="http://schemas.microsoft.com/office/drawing/2014/main" id="{62A48849-6628-ADDD-CCF3-62B433254F7B}"/>
              </a:ext>
            </a:extLst>
          </p:cNvPr>
          <p:cNvSpPr txBox="1"/>
          <p:nvPr/>
        </p:nvSpPr>
        <p:spPr>
          <a:xfrm>
            <a:off x="3191429" y="3955715"/>
            <a:ext cx="6211018" cy="1754326"/>
          </a:xfrm>
          <a:prstGeom prst="rect">
            <a:avLst/>
          </a:prstGeom>
          <a:noFill/>
        </p:spPr>
        <p:txBody>
          <a:bodyPr wrap="square">
            <a:spAutoFit/>
          </a:bodyPr>
          <a:lstStyle/>
          <a:p>
            <a:r>
              <a:rPr lang="en-US" dirty="0">
                <a:latin typeface="Alegreya Sans Regular" panose="00000500000000000000" pitchFamily="2" charset="0"/>
              </a:rPr>
              <a:t>{</a:t>
            </a:r>
          </a:p>
          <a:p>
            <a:r>
              <a:rPr lang="en-US" dirty="0">
                <a:latin typeface="Alegreya Sans Regular" panose="00000500000000000000" pitchFamily="2" charset="0"/>
              </a:rPr>
              <a:t>  "</a:t>
            </a:r>
            <a:r>
              <a:rPr lang="en-US" dirty="0" err="1">
                <a:latin typeface="Alegreya Sans Regular" panose="00000500000000000000" pitchFamily="2" charset="0"/>
              </a:rPr>
              <a:t>patient_id</a:t>
            </a:r>
            <a:r>
              <a:rPr lang="en-US" dirty="0">
                <a:latin typeface="Alegreya Sans Regular" panose="00000500000000000000" pitchFamily="2" charset="0"/>
              </a:rPr>
              <a:t>": "P1234",</a:t>
            </a:r>
          </a:p>
          <a:p>
            <a:r>
              <a:rPr lang="en-US" dirty="0">
                <a:latin typeface="Alegreya Sans Regular" panose="00000500000000000000" pitchFamily="2" charset="0"/>
              </a:rPr>
              <a:t>  "name": "Rahul Sharma",</a:t>
            </a:r>
          </a:p>
          <a:p>
            <a:r>
              <a:rPr lang="en-US" dirty="0">
                <a:latin typeface="Alegreya Sans Regular" panose="00000500000000000000" pitchFamily="2" charset="0"/>
              </a:rPr>
              <a:t>  "age": 45,</a:t>
            </a:r>
          </a:p>
          <a:p>
            <a:r>
              <a:rPr lang="en-US" dirty="0">
                <a:latin typeface="Alegreya Sans Regular" panose="00000500000000000000" pitchFamily="2" charset="0"/>
              </a:rPr>
              <a:t>  "tests": ["Blood", "X-Ray"]</a:t>
            </a:r>
          </a:p>
          <a:p>
            <a:r>
              <a:rPr lang="en-US" dirty="0">
                <a:latin typeface="Alegreya Sans Regular" panose="00000500000000000000" pitchFamily="2" charset="0"/>
              </a:rPr>
              <a:t>}</a:t>
            </a:r>
            <a:endParaRPr lang="en-IN" dirty="0">
              <a:latin typeface="Alegreya Sans Regular" panose="00000500000000000000" pitchFamily="2" charset="0"/>
            </a:endParaRPr>
          </a:p>
        </p:txBody>
      </p:sp>
    </p:spTree>
    <p:extLst>
      <p:ext uri="{BB962C8B-B14F-4D97-AF65-F5344CB8AC3E}">
        <p14:creationId xmlns:p14="http://schemas.microsoft.com/office/powerpoint/2010/main" val="2156975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A86CCB71-CF2C-5538-6105-4E429C1A7F14}"/>
            </a:ext>
          </a:extLst>
        </p:cNvPr>
        <p:cNvGrpSpPr/>
        <p:nvPr/>
      </p:nvGrpSpPr>
      <p:grpSpPr>
        <a:xfrm>
          <a:off x="0" y="0"/>
          <a:ext cx="0" cy="0"/>
          <a:chOff x="0" y="0"/>
          <a:chExt cx="0" cy="0"/>
        </a:xfrm>
      </p:grpSpPr>
      <p:pic>
        <p:nvPicPr>
          <p:cNvPr id="2050" name="Picture 2" descr="Whatsapp Logo Photos - Download Free High-Quality Pictures | Freepik">
            <a:extLst>
              <a:ext uri="{FF2B5EF4-FFF2-40B4-BE49-F238E27FC236}">
                <a16:creationId xmlns:a16="http://schemas.microsoft.com/office/drawing/2014/main" id="{20220625-BBA1-25BB-33D1-D29A3437E1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9501" y="-51783809"/>
            <a:ext cx="97421701" cy="974217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033D4E-729C-38AB-BAA4-FD8CD1231573}"/>
              </a:ext>
            </a:extLst>
          </p:cNvPr>
          <p:cNvSpPr>
            <a:spLocks noGrp="1"/>
          </p:cNvSpPr>
          <p:nvPr>
            <p:ph type="title"/>
          </p:nvPr>
        </p:nvSpPr>
        <p:spPr>
          <a:xfrm>
            <a:off x="3308912" y="6985844"/>
            <a:ext cx="5574175" cy="1151159"/>
          </a:xfrm>
        </p:spPr>
        <p:txBody>
          <a:bodyPr/>
          <a:lstStyle/>
          <a:p>
            <a:r>
              <a:rPr lang="en-US" dirty="0">
                <a:latin typeface="Alegreya Sans Medium" panose="00000600000000000000" pitchFamily="2" charset="0"/>
              </a:rPr>
              <a:t>Case study on </a:t>
            </a:r>
            <a:r>
              <a:rPr lang="en-US" dirty="0" err="1">
                <a:latin typeface="Alegreya Sans Medium" panose="00000600000000000000" pitchFamily="2" charset="0"/>
              </a:rPr>
              <a:t>whatsapp</a:t>
            </a:r>
            <a:endParaRPr lang="en-IN" dirty="0">
              <a:latin typeface="Alegreya Sans Medium" panose="00000600000000000000" pitchFamily="2" charset="0"/>
            </a:endParaRPr>
          </a:p>
        </p:txBody>
      </p:sp>
    </p:spTree>
    <p:extLst>
      <p:ext uri="{BB962C8B-B14F-4D97-AF65-F5344CB8AC3E}">
        <p14:creationId xmlns:p14="http://schemas.microsoft.com/office/powerpoint/2010/main" val="405082888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E0E9A-A29F-47FC-E97E-D70B1DC3ECE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4EA57427-6FE2-543C-6F18-1A32040AB3EA}"/>
              </a:ext>
            </a:extLst>
          </p:cNvPr>
          <p:cNvSpPr txBox="1"/>
          <p:nvPr/>
        </p:nvSpPr>
        <p:spPr>
          <a:xfrm>
            <a:off x="671866" y="1508684"/>
            <a:ext cx="9368993" cy="1200329"/>
          </a:xfrm>
          <a:prstGeom prst="rect">
            <a:avLst/>
          </a:prstGeom>
          <a:noFill/>
        </p:spPr>
        <p:txBody>
          <a:bodyPr wrap="square" numCol="1">
            <a:spAutoFit/>
          </a:bodyPr>
          <a:lstStyle/>
          <a:p>
            <a:pPr>
              <a:buNone/>
            </a:pPr>
            <a:r>
              <a:rPr lang="en-US" dirty="0">
                <a:latin typeface="Alegreya Sans Regular" panose="00000500000000000000" pitchFamily="2" charset="0"/>
              </a:rPr>
              <a:t>(such as the ordering of bits) that have been established for an existing sub-system. These interfaces are most common in embedded, real-time system. Some programming languages such as Ada support this level of specification. However, the best way to describe these is probably to use a diagram of the structure with annotations explaining the function of each group of bits.</a:t>
            </a:r>
          </a:p>
        </p:txBody>
      </p:sp>
      <p:sp>
        <p:nvSpPr>
          <p:cNvPr id="16" name="TextBox 15">
            <a:extLst>
              <a:ext uri="{FF2B5EF4-FFF2-40B4-BE49-F238E27FC236}">
                <a16:creationId xmlns:a16="http://schemas.microsoft.com/office/drawing/2014/main" id="{8ADD6B15-6394-A5FB-7AB5-5404A2184498}"/>
              </a:ext>
            </a:extLst>
          </p:cNvPr>
          <p:cNvSpPr txBox="1"/>
          <p:nvPr/>
        </p:nvSpPr>
        <p:spPr>
          <a:xfrm>
            <a:off x="671866" y="887081"/>
            <a:ext cx="4403732" cy="523220"/>
          </a:xfrm>
          <a:prstGeom prst="rect">
            <a:avLst/>
          </a:prstGeom>
          <a:noFill/>
        </p:spPr>
        <p:txBody>
          <a:bodyPr wrap="square">
            <a:spAutoFit/>
          </a:bodyPr>
          <a:lstStyle/>
          <a:p>
            <a:r>
              <a:rPr lang="en-US" sz="2800" dirty="0">
                <a:latin typeface="Alegreya Sans Medium" panose="00000600000000000000" pitchFamily="2" charset="0"/>
              </a:rPr>
              <a:t>Representations of data</a:t>
            </a:r>
            <a:endParaRPr lang="en-IN" sz="2800" dirty="0">
              <a:latin typeface="Alegreya Sans Medium" panose="00000600000000000000" pitchFamily="2" charset="0"/>
            </a:endParaRPr>
          </a:p>
        </p:txBody>
      </p:sp>
      <p:graphicFrame>
        <p:nvGraphicFramePr>
          <p:cNvPr id="17" name="Table 16">
            <a:extLst>
              <a:ext uri="{FF2B5EF4-FFF2-40B4-BE49-F238E27FC236}">
                <a16:creationId xmlns:a16="http://schemas.microsoft.com/office/drawing/2014/main" id="{523D61EF-992B-FBE5-C0B2-FB064447D3C2}"/>
              </a:ext>
            </a:extLst>
          </p:cNvPr>
          <p:cNvGraphicFramePr>
            <a:graphicFrameLocks noGrp="1"/>
          </p:cNvGraphicFramePr>
          <p:nvPr>
            <p:extLst>
              <p:ext uri="{D42A27DB-BD31-4B8C-83A1-F6EECF244321}">
                <p14:modId xmlns:p14="http://schemas.microsoft.com/office/powerpoint/2010/main" val="749176191"/>
              </p:ext>
            </p:extLst>
          </p:nvPr>
        </p:nvGraphicFramePr>
        <p:xfrm>
          <a:off x="671866" y="3429000"/>
          <a:ext cx="4874920" cy="2193265"/>
        </p:xfrm>
        <a:graphic>
          <a:graphicData uri="http://schemas.openxmlformats.org/drawingml/2006/table">
            <a:tbl>
              <a:tblPr firstRow="1" bandRow="1">
                <a:tableStyleId>{2D5ABB26-0587-4C30-8999-92F81FD0307C}</a:tableStyleId>
              </a:tblPr>
              <a:tblGrid>
                <a:gridCol w="974984">
                  <a:extLst>
                    <a:ext uri="{9D8B030D-6E8A-4147-A177-3AD203B41FA5}">
                      <a16:colId xmlns:a16="http://schemas.microsoft.com/office/drawing/2014/main" val="2029828033"/>
                    </a:ext>
                  </a:extLst>
                </a:gridCol>
                <a:gridCol w="974984">
                  <a:extLst>
                    <a:ext uri="{9D8B030D-6E8A-4147-A177-3AD203B41FA5}">
                      <a16:colId xmlns:a16="http://schemas.microsoft.com/office/drawing/2014/main" val="3804255960"/>
                    </a:ext>
                  </a:extLst>
                </a:gridCol>
                <a:gridCol w="974984">
                  <a:extLst>
                    <a:ext uri="{9D8B030D-6E8A-4147-A177-3AD203B41FA5}">
                      <a16:colId xmlns:a16="http://schemas.microsoft.com/office/drawing/2014/main" val="3601952285"/>
                    </a:ext>
                  </a:extLst>
                </a:gridCol>
                <a:gridCol w="974984">
                  <a:extLst>
                    <a:ext uri="{9D8B030D-6E8A-4147-A177-3AD203B41FA5}">
                      <a16:colId xmlns:a16="http://schemas.microsoft.com/office/drawing/2014/main" val="946705576"/>
                    </a:ext>
                  </a:extLst>
                </a:gridCol>
                <a:gridCol w="974984">
                  <a:extLst>
                    <a:ext uri="{9D8B030D-6E8A-4147-A177-3AD203B41FA5}">
                      <a16:colId xmlns:a16="http://schemas.microsoft.com/office/drawing/2014/main" val="2289177350"/>
                    </a:ext>
                  </a:extLst>
                </a:gridCol>
              </a:tblGrid>
              <a:tr h="347213">
                <a:tc>
                  <a:txBody>
                    <a:bodyPr/>
                    <a:lstStyle/>
                    <a:p>
                      <a:pPr algn="ctr"/>
                      <a:r>
                        <a:rPr lang="en-US" sz="1200" b="1" dirty="0"/>
                        <a:t>0-7</a:t>
                      </a:r>
                      <a:endParaRPr lang="en-IN" sz="1200" b="1" dirty="0">
                        <a:latin typeface="Alegreya Sans Regular" panose="000005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t>8-15</a:t>
                      </a:r>
                      <a:endParaRPr lang="en-IN" sz="1200" b="1" dirty="0">
                        <a:latin typeface="Alegreya Sans Regular" panose="000005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t>16-23</a:t>
                      </a:r>
                      <a:endParaRPr lang="en-IN" sz="1200" b="1" dirty="0">
                        <a:latin typeface="Alegreya Sans Regular" panose="000005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t>24-31</a:t>
                      </a:r>
                      <a:endParaRPr lang="en-IN" sz="1200" b="1" dirty="0">
                        <a:latin typeface="Alegreya Sans Regular" panose="000005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t>Bit positions</a:t>
                      </a:r>
                      <a:endParaRPr lang="en-IN" sz="1200" b="1" dirty="0">
                        <a:latin typeface="Alegreya Sans Regular" panose="000005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9699070"/>
                  </a:ext>
                </a:extLst>
              </a:tr>
              <a:tr h="347213">
                <a:tc gridSpan="4">
                  <a:txBody>
                    <a:bodyPr/>
                    <a:lstStyle/>
                    <a:p>
                      <a:pPr algn="ctr"/>
                      <a:r>
                        <a:rPr lang="en-US" sz="1200" dirty="0"/>
                        <a:t>Source port number</a:t>
                      </a:r>
                      <a:endParaRPr lang="en-IN" sz="1200" dirty="0">
                        <a:latin typeface="Alegreya Sans Regular" panose="000005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a:txBody>
                    <a:bodyPr/>
                    <a:lstStyle/>
                    <a:p>
                      <a:pPr algn="ctr"/>
                      <a:r>
                        <a:rPr lang="en-US" sz="1200" dirty="0"/>
                        <a:t>16</a:t>
                      </a:r>
                      <a:endParaRPr lang="en-US" sz="1200" dirty="0">
                        <a:latin typeface="Alegreya Sans Regular" panose="000005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1800714"/>
                  </a:ext>
                </a:extLst>
              </a:tr>
              <a:tr h="347213">
                <a:tc gridSpan="4">
                  <a:txBody>
                    <a:bodyPr/>
                    <a:lstStyle/>
                    <a:p>
                      <a:pPr algn="ctr"/>
                      <a:r>
                        <a:rPr lang="en-US" sz="1200" dirty="0"/>
                        <a:t>Destination port number</a:t>
                      </a:r>
                      <a:endParaRPr lang="en-IN" sz="1200" dirty="0">
                        <a:latin typeface="Alegreya Sans Regular" panose="000005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a:txBody>
                    <a:bodyPr/>
                    <a:lstStyle/>
                    <a:p>
                      <a:pPr algn="ctr"/>
                      <a:r>
                        <a:rPr lang="en-US" sz="1200" dirty="0"/>
                        <a:t>16</a:t>
                      </a:r>
                      <a:endParaRPr lang="en-IN" sz="1200" dirty="0">
                        <a:latin typeface="Alegreya Sans Regular" panose="000005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3227525"/>
                  </a:ext>
                </a:extLst>
              </a:tr>
              <a:tr h="347213">
                <a:tc gridSpan="4">
                  <a:txBody>
                    <a:bodyPr/>
                    <a:lstStyle/>
                    <a:p>
                      <a:pPr algn="ctr"/>
                      <a:r>
                        <a:rPr lang="en-US" sz="1200" dirty="0"/>
                        <a:t>Length(Bytes)</a:t>
                      </a:r>
                      <a:endParaRPr lang="en-IN" sz="1200" dirty="0">
                        <a:latin typeface="Alegreya Sans Regular" panose="000005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a:txBody>
                    <a:bodyPr/>
                    <a:lstStyle/>
                    <a:p>
                      <a:pPr algn="ctr"/>
                      <a:r>
                        <a:rPr lang="en-US" sz="1200" dirty="0"/>
                        <a:t>16</a:t>
                      </a:r>
                      <a:endParaRPr lang="en-IN" sz="1200" dirty="0">
                        <a:latin typeface="Alegreya Sans Regular" panose="000005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2922507"/>
                  </a:ext>
                </a:extLst>
              </a:tr>
              <a:tr h="347213">
                <a:tc gridSpan="4">
                  <a:txBody>
                    <a:bodyPr/>
                    <a:lstStyle/>
                    <a:p>
                      <a:pPr algn="ctr"/>
                      <a:r>
                        <a:rPr lang="en-US" sz="1200" dirty="0"/>
                        <a:t>Checksum</a:t>
                      </a:r>
                      <a:endParaRPr lang="en-IN" sz="1200" dirty="0">
                        <a:latin typeface="Alegreya Sans Regular" panose="000005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dirty="0"/>
                    </a:p>
                  </a:txBody>
                  <a:tcPr/>
                </a:tc>
                <a:tc hMerge="1">
                  <a:txBody>
                    <a:bodyPr/>
                    <a:lstStyle/>
                    <a:p>
                      <a:endParaRPr lang="en-IN" dirty="0"/>
                    </a:p>
                  </a:txBody>
                  <a:tcPr/>
                </a:tc>
                <a:tc>
                  <a:txBody>
                    <a:bodyPr/>
                    <a:lstStyle/>
                    <a:p>
                      <a:pPr algn="ctr"/>
                      <a:r>
                        <a:rPr lang="en-US" sz="1200" dirty="0"/>
                        <a:t>16</a:t>
                      </a:r>
                      <a:endParaRPr lang="en-IN" sz="1200" dirty="0">
                        <a:latin typeface="Alegreya Sans Regular" panose="000005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8271149"/>
                  </a:ext>
                </a:extLst>
              </a:tr>
              <a:tr h="347213">
                <a:tc gridSpan="4">
                  <a:txBody>
                    <a:bodyPr/>
                    <a:lstStyle/>
                    <a:p>
                      <a:pPr algn="ctr"/>
                      <a:r>
                        <a:rPr lang="en-US" sz="1200" dirty="0"/>
                        <a:t>Data(Payload)</a:t>
                      </a:r>
                      <a:endParaRPr lang="en-IN" sz="1200" dirty="0">
                        <a:latin typeface="Alegreya Sans Regular" panose="000005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a:txBody>
                    <a:bodyPr/>
                    <a:lstStyle/>
                    <a:p>
                      <a:pPr algn="ctr"/>
                      <a:r>
                        <a:rPr lang="en-US" sz="1200" dirty="0"/>
                        <a:t>Variable length</a:t>
                      </a:r>
                      <a:endParaRPr lang="en-IN" sz="1200" dirty="0">
                        <a:latin typeface="Alegreya Sans Regular" panose="000005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8009303"/>
                  </a:ext>
                </a:extLst>
              </a:tr>
            </a:tbl>
          </a:graphicData>
        </a:graphic>
      </p:graphicFrame>
      <p:sp>
        <p:nvSpPr>
          <p:cNvPr id="19" name="TextBox 18">
            <a:extLst>
              <a:ext uri="{FF2B5EF4-FFF2-40B4-BE49-F238E27FC236}">
                <a16:creationId xmlns:a16="http://schemas.microsoft.com/office/drawing/2014/main" id="{2F49E5A3-C925-1EC8-BCC9-C4FF9C50A495}"/>
              </a:ext>
            </a:extLst>
          </p:cNvPr>
          <p:cNvSpPr txBox="1"/>
          <p:nvPr/>
        </p:nvSpPr>
        <p:spPr>
          <a:xfrm>
            <a:off x="5781854" y="3170208"/>
            <a:ext cx="6094562" cy="2554545"/>
          </a:xfrm>
          <a:prstGeom prst="rect">
            <a:avLst/>
          </a:prstGeom>
          <a:noFill/>
        </p:spPr>
        <p:txBody>
          <a:bodyPr wrap="square">
            <a:spAutoFit/>
          </a:bodyPr>
          <a:lstStyle/>
          <a:p>
            <a:r>
              <a:rPr lang="en-IN" sz="1600" dirty="0">
                <a:latin typeface="+mj-lt"/>
              </a:rPr>
              <a:t>04 D2 00 35 00 1C 1A 2B</a:t>
            </a:r>
          </a:p>
          <a:p>
            <a:r>
              <a:rPr lang="en-IN" sz="1600" dirty="0">
                <a:latin typeface="+mj-lt"/>
              </a:rPr>
              <a:t>Breakdown:</a:t>
            </a:r>
          </a:p>
          <a:p>
            <a:endParaRPr lang="en-IN" sz="1600" dirty="0">
              <a:latin typeface="+mj-lt"/>
            </a:endParaRPr>
          </a:p>
          <a:p>
            <a:r>
              <a:rPr lang="en-IN" sz="1600" dirty="0">
                <a:latin typeface="+mj-lt"/>
              </a:rPr>
              <a:t>04 D2 → 0x04D2 = 1234 → Source Port</a:t>
            </a:r>
          </a:p>
          <a:p>
            <a:endParaRPr lang="en-IN" sz="1600" dirty="0">
              <a:latin typeface="+mj-lt"/>
            </a:endParaRPr>
          </a:p>
          <a:p>
            <a:r>
              <a:rPr lang="en-IN" sz="1600" dirty="0">
                <a:latin typeface="+mj-lt"/>
              </a:rPr>
              <a:t>00 35 → 0x0035 = 53 → Destination Port (DNS server)</a:t>
            </a:r>
          </a:p>
          <a:p>
            <a:endParaRPr lang="en-IN" sz="1600" dirty="0">
              <a:latin typeface="+mj-lt"/>
            </a:endParaRPr>
          </a:p>
          <a:p>
            <a:r>
              <a:rPr lang="en-IN" sz="1600" dirty="0">
                <a:latin typeface="+mj-lt"/>
              </a:rPr>
              <a:t>00 1C → 0x001C = 28 bytes total length</a:t>
            </a:r>
          </a:p>
          <a:p>
            <a:endParaRPr lang="en-IN" sz="1600" dirty="0">
              <a:latin typeface="+mj-lt"/>
            </a:endParaRPr>
          </a:p>
          <a:p>
            <a:r>
              <a:rPr lang="en-IN" sz="1600" dirty="0">
                <a:latin typeface="+mj-lt"/>
              </a:rPr>
              <a:t>1A 2B → 0x1A2B = Checksum</a:t>
            </a:r>
          </a:p>
        </p:txBody>
      </p:sp>
    </p:spTree>
    <p:extLst>
      <p:ext uri="{BB962C8B-B14F-4D97-AF65-F5344CB8AC3E}">
        <p14:creationId xmlns:p14="http://schemas.microsoft.com/office/powerpoint/2010/main" val="1689535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AFA"/>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C3F310-C5A2-2FAF-8449-66856DAFC34E}"/>
              </a:ext>
            </a:extLst>
          </p:cNvPr>
          <p:cNvSpPr/>
          <p:nvPr/>
        </p:nvSpPr>
        <p:spPr>
          <a:xfrm>
            <a:off x="738187" y="566737"/>
            <a:ext cx="10715625" cy="5724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528DE8ED-FD00-0818-092D-040E228A72E2}"/>
              </a:ext>
            </a:extLst>
          </p:cNvPr>
          <p:cNvSpPr>
            <a:spLocks noGrp="1"/>
          </p:cNvSpPr>
          <p:nvPr>
            <p:ph type="title"/>
          </p:nvPr>
        </p:nvSpPr>
        <p:spPr>
          <a:xfrm>
            <a:off x="838199" y="719137"/>
            <a:ext cx="10515600" cy="1123951"/>
          </a:xfrm>
        </p:spPr>
        <p:txBody>
          <a:bodyPr>
            <a:normAutofit/>
          </a:bodyPr>
          <a:lstStyle/>
          <a:p>
            <a:pPr algn="ctr"/>
            <a:r>
              <a:rPr lang="en-US" sz="3500" dirty="0">
                <a:latin typeface="Alegreya Sans Medium" panose="00000600000000000000" pitchFamily="2" charset="0"/>
              </a:rPr>
              <a:t>Structure of Software Requirement specification(SRS)</a:t>
            </a:r>
            <a:endParaRPr lang="en-IN" sz="3500" dirty="0">
              <a:latin typeface="Alegreya Sans Medium" panose="00000600000000000000" pitchFamily="2" charset="0"/>
            </a:endParaRPr>
          </a:p>
        </p:txBody>
      </p:sp>
      <p:sp>
        <p:nvSpPr>
          <p:cNvPr id="5" name="TextBox 4">
            <a:extLst>
              <a:ext uri="{FF2B5EF4-FFF2-40B4-BE49-F238E27FC236}">
                <a16:creationId xmlns:a16="http://schemas.microsoft.com/office/drawing/2014/main" id="{8589E622-3479-9472-7760-C902E002E088}"/>
              </a:ext>
            </a:extLst>
          </p:cNvPr>
          <p:cNvSpPr txBox="1"/>
          <p:nvPr/>
        </p:nvSpPr>
        <p:spPr>
          <a:xfrm>
            <a:off x="838199" y="1674673"/>
            <a:ext cx="10515600" cy="1754326"/>
          </a:xfrm>
          <a:prstGeom prst="rect">
            <a:avLst/>
          </a:prstGeom>
          <a:noFill/>
        </p:spPr>
        <p:txBody>
          <a:bodyPr wrap="square">
            <a:spAutoFit/>
          </a:bodyPr>
          <a:lstStyle/>
          <a:p>
            <a:pPr algn="just"/>
            <a:r>
              <a:rPr lang="en-US" dirty="0">
                <a:latin typeface="Alegreya Sans Regular" panose="00000500000000000000" pitchFamily="2" charset="0"/>
              </a:rPr>
              <a:t>The software requirements document (sometimes called the software requirements specification or SRS) is the official statement of what the system developers should implement. It should include both the user requirements for a system and a detailed specification of the system requirements. In some cases, the user and system requirements may be integrated into a single description. In other cases, the user requirements are defined in an introduction to the system requirements specification. If there are a large number of requirements, the detailed system requirements may be presented in a separate document.</a:t>
            </a:r>
            <a:endParaRPr lang="en-IN" dirty="0">
              <a:latin typeface="Alegreya Sans Regular" panose="00000500000000000000" pitchFamily="2" charset="0"/>
            </a:endParaRPr>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E005DB3-3F5F-6F4A-CFFD-D9D42E251320}"/>
                  </a:ext>
                </a:extLst>
              </p:cNvPr>
              <p:cNvGraphicFramePr>
                <a:graphicFrameLocks noChangeAspect="1"/>
              </p:cNvGraphicFramePr>
              <p:nvPr>
                <p:extLst>
                  <p:ext uri="{D42A27DB-BD31-4B8C-83A1-F6EECF244321}">
                    <p14:modId xmlns:p14="http://schemas.microsoft.com/office/powerpoint/2010/main" val="392104272"/>
                  </p:ext>
                </p:extLst>
              </p:nvPr>
            </p:nvGraphicFramePr>
            <p:xfrm>
              <a:off x="3933824" y="3580863"/>
              <a:ext cx="1428750" cy="803672"/>
            </p:xfrm>
            <a:graphic>
              <a:graphicData uri="http://schemas.microsoft.com/office/powerpoint/2016/slidezoom">
                <pslz:sldZm>
                  <pslz:sldZmObj sldId="321" cId="2840027258">
                    <pslz:zmPr id="{0B208D19-4E28-49CB-9CA4-4553919327D7}" returnToParent="0" transitionDur="1000" showBg="0">
                      <p166:blipFill xmlns:p166="http://schemas.microsoft.com/office/powerpoint/2016/6/main">
                        <a:blip r:embed="rId2"/>
                        <a:stretch>
                          <a:fillRect/>
                        </a:stretch>
                      </p166:blipFill>
                      <p166:spPr xmlns:p166="http://schemas.microsoft.com/office/powerpoint/2016/6/main">
                        <a:xfrm>
                          <a:off x="0" y="0"/>
                          <a:ext cx="1428750" cy="803672"/>
                        </a:xfrm>
                        <a:prstGeom prst="rect">
                          <a:avLst/>
                        </a:prstGeom>
                      </p166:spPr>
                    </pslz:zmPr>
                  </pslz:sldZmObj>
                </pslz:sldZm>
              </a:graphicData>
            </a:graphic>
          </p:graphicFrame>
        </mc:Choice>
        <mc:Fallback xmlns="">
          <p:pic>
            <p:nvPicPr>
              <p:cNvPr id="7" name="Slide Zoom 6">
                <a:hlinkClick r:id="rId3" action="ppaction://hlinksldjump"/>
                <a:extLst>
                  <a:ext uri="{FF2B5EF4-FFF2-40B4-BE49-F238E27FC236}">
                    <a16:creationId xmlns:a16="http://schemas.microsoft.com/office/drawing/2014/main" id="{BE005DB3-3F5F-6F4A-CFFD-D9D42E251320}"/>
                  </a:ext>
                </a:extLst>
              </p:cNvPr>
              <p:cNvPicPr>
                <a:picLocks noGrp="1" noRot="1" noChangeAspect="1" noMove="1" noResize="1" noEditPoints="1" noAdjustHandles="1" noChangeArrowheads="1" noChangeShapeType="1"/>
              </p:cNvPicPr>
              <p:nvPr/>
            </p:nvPicPr>
            <p:blipFill>
              <a:blip r:embed="rId4"/>
              <a:stretch>
                <a:fillRect/>
              </a:stretch>
            </p:blipFill>
            <p:spPr>
              <a:xfrm>
                <a:off x="3933824" y="3580863"/>
                <a:ext cx="1428750" cy="80367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6907321C-1285-9CFF-1C6F-738826BD62CE}"/>
                  </a:ext>
                </a:extLst>
              </p:cNvPr>
              <p:cNvGraphicFramePr>
                <a:graphicFrameLocks noChangeAspect="1"/>
              </p:cNvGraphicFramePr>
              <p:nvPr>
                <p:extLst>
                  <p:ext uri="{D42A27DB-BD31-4B8C-83A1-F6EECF244321}">
                    <p14:modId xmlns:p14="http://schemas.microsoft.com/office/powerpoint/2010/main" val="2101812691"/>
                  </p:ext>
                </p:extLst>
              </p:nvPr>
            </p:nvGraphicFramePr>
            <p:xfrm>
              <a:off x="5362574" y="3580863"/>
              <a:ext cx="1428750" cy="803672"/>
            </p:xfrm>
            <a:graphic>
              <a:graphicData uri="http://schemas.microsoft.com/office/powerpoint/2016/slidezoom">
                <pslz:sldZm>
                  <pslz:sldZmObj sldId="322" cId="6693281">
                    <pslz:zmPr id="{E45AF092-1532-4F03-BE7B-6C49D702CF66}" returnToParent="0" transitionDur="1000" showBg="0">
                      <p166:blipFill xmlns:p166="http://schemas.microsoft.com/office/powerpoint/2016/6/main">
                        <a:blip r:embed="rId5"/>
                        <a:stretch>
                          <a:fillRect/>
                        </a:stretch>
                      </p166:blipFill>
                      <p166:spPr xmlns:p166="http://schemas.microsoft.com/office/powerpoint/2016/6/main">
                        <a:xfrm>
                          <a:off x="0" y="0"/>
                          <a:ext cx="1428750" cy="803672"/>
                        </a:xfrm>
                        <a:prstGeom prst="rect">
                          <a:avLst/>
                        </a:prstGeom>
                      </p166:spPr>
                    </pslz:zmPr>
                  </pslz:sldZmObj>
                </pslz:sldZm>
              </a:graphicData>
            </a:graphic>
          </p:graphicFrame>
        </mc:Choice>
        <mc:Fallback xmlns="">
          <p:pic>
            <p:nvPicPr>
              <p:cNvPr id="9" name="Slide Zoom 8">
                <a:hlinkClick r:id="rId6" action="ppaction://hlinksldjump"/>
                <a:extLst>
                  <a:ext uri="{FF2B5EF4-FFF2-40B4-BE49-F238E27FC236}">
                    <a16:creationId xmlns:a16="http://schemas.microsoft.com/office/drawing/2014/main" id="{6907321C-1285-9CFF-1C6F-738826BD62CE}"/>
                  </a:ext>
                </a:extLst>
              </p:cNvPr>
              <p:cNvPicPr>
                <a:picLocks noGrp="1" noRot="1" noChangeAspect="1" noMove="1" noResize="1" noEditPoints="1" noAdjustHandles="1" noChangeArrowheads="1" noChangeShapeType="1"/>
              </p:cNvPicPr>
              <p:nvPr/>
            </p:nvPicPr>
            <p:blipFill>
              <a:blip r:embed="rId7"/>
              <a:stretch>
                <a:fillRect/>
              </a:stretch>
            </p:blipFill>
            <p:spPr>
              <a:xfrm>
                <a:off x="5362574" y="3580863"/>
                <a:ext cx="1428750" cy="80367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7CB29072-25E2-0B65-869F-3E6D9BD00B10}"/>
                  </a:ext>
                </a:extLst>
              </p:cNvPr>
              <p:cNvGraphicFramePr>
                <a:graphicFrameLocks noChangeAspect="1"/>
              </p:cNvGraphicFramePr>
              <p:nvPr>
                <p:extLst>
                  <p:ext uri="{D42A27DB-BD31-4B8C-83A1-F6EECF244321}">
                    <p14:modId xmlns:p14="http://schemas.microsoft.com/office/powerpoint/2010/main" val="2360428466"/>
                  </p:ext>
                </p:extLst>
              </p:nvPr>
            </p:nvGraphicFramePr>
            <p:xfrm>
              <a:off x="6791324" y="3580863"/>
              <a:ext cx="1428750" cy="803672"/>
            </p:xfrm>
            <a:graphic>
              <a:graphicData uri="http://schemas.microsoft.com/office/powerpoint/2016/slidezoom">
                <pslz:sldZm>
                  <pslz:sldZmObj sldId="323" cId="2623046122">
                    <pslz:zmPr id="{48C0E322-6F27-4445-9C9A-8CD176A94F9D}" returnToParent="0" transitionDur="1000" showBg="0">
                      <p166:blipFill xmlns:p166="http://schemas.microsoft.com/office/powerpoint/2016/6/main">
                        <a:blip r:embed="rId8"/>
                        <a:stretch>
                          <a:fillRect/>
                        </a:stretch>
                      </p166:blipFill>
                      <p166:spPr xmlns:p166="http://schemas.microsoft.com/office/powerpoint/2016/6/main">
                        <a:xfrm>
                          <a:off x="0" y="0"/>
                          <a:ext cx="1428750" cy="803672"/>
                        </a:xfrm>
                        <a:prstGeom prst="rect">
                          <a:avLst/>
                        </a:prstGeom>
                      </p166:spPr>
                    </pslz:zmPr>
                  </pslz:sldZmObj>
                </pslz:sldZm>
              </a:graphicData>
            </a:graphic>
          </p:graphicFrame>
        </mc:Choice>
        <mc:Fallback xmlns="">
          <p:pic>
            <p:nvPicPr>
              <p:cNvPr id="11" name="Slide Zoom 10">
                <a:hlinkClick r:id="rId9" action="ppaction://hlinksldjump"/>
                <a:extLst>
                  <a:ext uri="{FF2B5EF4-FFF2-40B4-BE49-F238E27FC236}">
                    <a16:creationId xmlns:a16="http://schemas.microsoft.com/office/drawing/2014/main" id="{7CB29072-25E2-0B65-869F-3E6D9BD00B10}"/>
                  </a:ext>
                </a:extLst>
              </p:cNvPr>
              <p:cNvPicPr>
                <a:picLocks noGrp="1" noRot="1" noChangeAspect="1" noMove="1" noResize="1" noEditPoints="1" noAdjustHandles="1" noChangeArrowheads="1" noChangeShapeType="1"/>
              </p:cNvPicPr>
              <p:nvPr/>
            </p:nvPicPr>
            <p:blipFill>
              <a:blip r:embed="rId10"/>
              <a:stretch>
                <a:fillRect/>
              </a:stretch>
            </p:blipFill>
            <p:spPr>
              <a:xfrm>
                <a:off x="6791324" y="3580863"/>
                <a:ext cx="1428750" cy="80367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E99F4F83-62B3-B425-71FB-80F56F93EC53}"/>
                  </a:ext>
                </a:extLst>
              </p:cNvPr>
              <p:cNvGraphicFramePr>
                <a:graphicFrameLocks noChangeAspect="1"/>
              </p:cNvGraphicFramePr>
              <p:nvPr>
                <p:extLst>
                  <p:ext uri="{D42A27DB-BD31-4B8C-83A1-F6EECF244321}">
                    <p14:modId xmlns:p14="http://schemas.microsoft.com/office/powerpoint/2010/main" val="3007775875"/>
                  </p:ext>
                </p:extLst>
              </p:nvPr>
            </p:nvGraphicFramePr>
            <p:xfrm>
              <a:off x="1104900" y="4534226"/>
              <a:ext cx="1428750" cy="803672"/>
            </p:xfrm>
            <a:graphic>
              <a:graphicData uri="http://schemas.microsoft.com/office/powerpoint/2016/slidezoom">
                <pslz:sldZm>
                  <pslz:sldZmObj sldId="324" cId="1258983470">
                    <pslz:zmPr id="{30EAC3DD-5563-43D9-B0D9-EA54ACE01679}" returnToParent="0" transitionDur="1000" showBg="0">
                      <p166:blipFill xmlns:p166="http://schemas.microsoft.com/office/powerpoint/2016/6/main">
                        <a:blip r:embed="rId11"/>
                        <a:stretch>
                          <a:fillRect/>
                        </a:stretch>
                      </p166:blipFill>
                      <p166:spPr xmlns:p166="http://schemas.microsoft.com/office/powerpoint/2016/6/main">
                        <a:xfrm>
                          <a:off x="0" y="0"/>
                          <a:ext cx="1428750" cy="803672"/>
                        </a:xfrm>
                        <a:prstGeom prst="rect">
                          <a:avLst/>
                        </a:prstGeom>
                      </p166:spPr>
                    </pslz:zmPr>
                  </pslz:sldZmObj>
                </pslz:sldZm>
              </a:graphicData>
            </a:graphic>
          </p:graphicFrame>
        </mc:Choice>
        <mc:Fallback xmlns="">
          <p:pic>
            <p:nvPicPr>
              <p:cNvPr id="13" name="Slide Zoom 12">
                <a:hlinkClick r:id="rId12" action="ppaction://hlinksldjump"/>
                <a:extLst>
                  <a:ext uri="{FF2B5EF4-FFF2-40B4-BE49-F238E27FC236}">
                    <a16:creationId xmlns:a16="http://schemas.microsoft.com/office/drawing/2014/main" id="{E99F4F83-62B3-B425-71FB-80F56F93EC53}"/>
                  </a:ext>
                </a:extLst>
              </p:cNvPr>
              <p:cNvPicPr>
                <a:picLocks noGrp="1" noRot="1" noChangeAspect="1" noMove="1" noResize="1" noEditPoints="1" noAdjustHandles="1" noChangeArrowheads="1" noChangeShapeType="1"/>
              </p:cNvPicPr>
              <p:nvPr/>
            </p:nvPicPr>
            <p:blipFill>
              <a:blip r:embed="rId13"/>
              <a:stretch>
                <a:fillRect/>
              </a:stretch>
            </p:blipFill>
            <p:spPr>
              <a:xfrm>
                <a:off x="1104900" y="4534226"/>
                <a:ext cx="1428750" cy="80367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995861F2-CC87-F805-EE7E-514BF31975AB}"/>
                  </a:ext>
                </a:extLst>
              </p:cNvPr>
              <p:cNvGraphicFramePr>
                <a:graphicFrameLocks noChangeAspect="1"/>
              </p:cNvGraphicFramePr>
              <p:nvPr>
                <p:extLst>
                  <p:ext uri="{D42A27DB-BD31-4B8C-83A1-F6EECF244321}">
                    <p14:modId xmlns:p14="http://schemas.microsoft.com/office/powerpoint/2010/main" val="1621665962"/>
                  </p:ext>
                </p:extLst>
              </p:nvPr>
            </p:nvGraphicFramePr>
            <p:xfrm>
              <a:off x="2524126" y="4534226"/>
              <a:ext cx="1428750" cy="803672"/>
            </p:xfrm>
            <a:graphic>
              <a:graphicData uri="http://schemas.microsoft.com/office/powerpoint/2016/slidezoom">
                <pslz:sldZm>
                  <pslz:sldZmObj sldId="325" cId="3852451879">
                    <pslz:zmPr id="{602A4516-A160-405E-8DE9-118D561F7BFD}" returnToParent="0" transitionDur="1000" showBg="0">
                      <p166:blipFill xmlns:p166="http://schemas.microsoft.com/office/powerpoint/2016/6/main">
                        <a:blip r:embed="rId14"/>
                        <a:stretch>
                          <a:fillRect/>
                        </a:stretch>
                      </p166:blipFill>
                      <p166:spPr xmlns:p166="http://schemas.microsoft.com/office/powerpoint/2016/6/main">
                        <a:xfrm>
                          <a:off x="0" y="0"/>
                          <a:ext cx="1428750" cy="803672"/>
                        </a:xfrm>
                        <a:prstGeom prst="rect">
                          <a:avLst/>
                        </a:prstGeom>
                      </p166:spPr>
                    </pslz:zmPr>
                  </pslz:sldZmObj>
                </pslz:sldZm>
              </a:graphicData>
            </a:graphic>
          </p:graphicFrame>
        </mc:Choice>
        <mc:Fallback xmlns="">
          <p:pic>
            <p:nvPicPr>
              <p:cNvPr id="15" name="Slide Zoom 14">
                <a:hlinkClick r:id="rId15" action="ppaction://hlinksldjump"/>
                <a:extLst>
                  <a:ext uri="{FF2B5EF4-FFF2-40B4-BE49-F238E27FC236}">
                    <a16:creationId xmlns:a16="http://schemas.microsoft.com/office/drawing/2014/main" id="{995861F2-CC87-F805-EE7E-514BF31975AB}"/>
                  </a:ext>
                </a:extLst>
              </p:cNvPr>
              <p:cNvPicPr>
                <a:picLocks noGrp="1" noRot="1" noChangeAspect="1" noMove="1" noResize="1" noEditPoints="1" noAdjustHandles="1" noChangeArrowheads="1" noChangeShapeType="1"/>
              </p:cNvPicPr>
              <p:nvPr/>
            </p:nvPicPr>
            <p:blipFill>
              <a:blip r:embed="rId16"/>
              <a:stretch>
                <a:fillRect/>
              </a:stretch>
            </p:blipFill>
            <p:spPr>
              <a:xfrm>
                <a:off x="2524126" y="4534226"/>
                <a:ext cx="1428750" cy="80367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75CB11E0-3682-B9F3-13C8-04D32176084C}"/>
                  </a:ext>
                </a:extLst>
              </p:cNvPr>
              <p:cNvGraphicFramePr>
                <a:graphicFrameLocks noChangeAspect="1"/>
              </p:cNvGraphicFramePr>
              <p:nvPr>
                <p:extLst>
                  <p:ext uri="{D42A27DB-BD31-4B8C-83A1-F6EECF244321}">
                    <p14:modId xmlns:p14="http://schemas.microsoft.com/office/powerpoint/2010/main" val="3489963811"/>
                  </p:ext>
                </p:extLst>
              </p:nvPr>
            </p:nvGraphicFramePr>
            <p:xfrm>
              <a:off x="3962400" y="4534226"/>
              <a:ext cx="1428750" cy="803672"/>
            </p:xfrm>
            <a:graphic>
              <a:graphicData uri="http://schemas.microsoft.com/office/powerpoint/2016/slidezoom">
                <pslz:sldZm>
                  <pslz:sldZmObj sldId="326" cId="685701948">
                    <pslz:zmPr id="{996B0699-48B1-4B74-AE9B-071C3FA4B0E4}" returnToParent="0" transitionDur="1000" showBg="0">
                      <p166:blipFill xmlns:p166="http://schemas.microsoft.com/office/powerpoint/2016/6/main">
                        <a:blip r:embed="rId17"/>
                        <a:stretch>
                          <a:fillRect/>
                        </a:stretch>
                      </p166:blipFill>
                      <p166:spPr xmlns:p166="http://schemas.microsoft.com/office/powerpoint/2016/6/main">
                        <a:xfrm>
                          <a:off x="0" y="0"/>
                          <a:ext cx="1428750" cy="803672"/>
                        </a:xfrm>
                        <a:prstGeom prst="rect">
                          <a:avLst/>
                        </a:prstGeom>
                      </p166:spPr>
                    </pslz:zmPr>
                  </pslz:sldZmObj>
                </pslz:sldZm>
              </a:graphicData>
            </a:graphic>
          </p:graphicFrame>
        </mc:Choice>
        <mc:Fallback xmlns="">
          <p:pic>
            <p:nvPicPr>
              <p:cNvPr id="17" name="Slide Zoom 16">
                <a:hlinkClick r:id="rId18" action="ppaction://hlinksldjump"/>
                <a:extLst>
                  <a:ext uri="{FF2B5EF4-FFF2-40B4-BE49-F238E27FC236}">
                    <a16:creationId xmlns:a16="http://schemas.microsoft.com/office/drawing/2014/main" id="{75CB11E0-3682-B9F3-13C8-04D32176084C}"/>
                  </a:ext>
                </a:extLst>
              </p:cNvPr>
              <p:cNvPicPr>
                <a:picLocks noGrp="1" noRot="1" noChangeAspect="1" noMove="1" noResize="1" noEditPoints="1" noAdjustHandles="1" noChangeArrowheads="1" noChangeShapeType="1"/>
              </p:cNvPicPr>
              <p:nvPr/>
            </p:nvPicPr>
            <p:blipFill>
              <a:blip r:embed="rId19"/>
              <a:stretch>
                <a:fillRect/>
              </a:stretch>
            </p:blipFill>
            <p:spPr>
              <a:xfrm>
                <a:off x="3962400" y="4534226"/>
                <a:ext cx="1428750" cy="80367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0748DF20-3996-6485-52C2-67CC3B8D7450}"/>
                  </a:ext>
                </a:extLst>
              </p:cNvPr>
              <p:cNvGraphicFramePr>
                <a:graphicFrameLocks noChangeAspect="1"/>
              </p:cNvGraphicFramePr>
              <p:nvPr>
                <p:extLst>
                  <p:ext uri="{D42A27DB-BD31-4B8C-83A1-F6EECF244321}">
                    <p14:modId xmlns:p14="http://schemas.microsoft.com/office/powerpoint/2010/main" val="3248463395"/>
                  </p:ext>
                </p:extLst>
              </p:nvPr>
            </p:nvGraphicFramePr>
            <p:xfrm>
              <a:off x="5410199" y="4534226"/>
              <a:ext cx="1428750" cy="803672"/>
            </p:xfrm>
            <a:graphic>
              <a:graphicData uri="http://schemas.microsoft.com/office/powerpoint/2016/slidezoom">
                <pslz:sldZm>
                  <pslz:sldZmObj sldId="327" cId="2172764501">
                    <pslz:zmPr id="{5055A48D-1B9E-43D6-837E-57132D354603}" returnToParent="0" transitionDur="1000" showBg="0">
                      <p166:blipFill xmlns:p166="http://schemas.microsoft.com/office/powerpoint/2016/6/main">
                        <a:blip r:embed="rId20"/>
                        <a:stretch>
                          <a:fillRect/>
                        </a:stretch>
                      </p166:blipFill>
                      <p166:spPr xmlns:p166="http://schemas.microsoft.com/office/powerpoint/2016/6/main">
                        <a:xfrm>
                          <a:off x="0" y="0"/>
                          <a:ext cx="1428750" cy="803672"/>
                        </a:xfrm>
                        <a:prstGeom prst="rect">
                          <a:avLst/>
                        </a:prstGeom>
                      </p166:spPr>
                    </pslz:zmPr>
                  </pslz:sldZmObj>
                </pslz:sldZm>
              </a:graphicData>
            </a:graphic>
          </p:graphicFrame>
        </mc:Choice>
        <mc:Fallback xmlns="">
          <p:pic>
            <p:nvPicPr>
              <p:cNvPr id="19" name="Slide Zoom 18">
                <a:hlinkClick r:id="rId21" action="ppaction://hlinksldjump"/>
                <a:extLst>
                  <a:ext uri="{FF2B5EF4-FFF2-40B4-BE49-F238E27FC236}">
                    <a16:creationId xmlns:a16="http://schemas.microsoft.com/office/drawing/2014/main" id="{0748DF20-3996-6485-52C2-67CC3B8D7450}"/>
                  </a:ext>
                </a:extLst>
              </p:cNvPr>
              <p:cNvPicPr>
                <a:picLocks noGrp="1" noRot="1" noChangeAspect="1" noMove="1" noResize="1" noEditPoints="1" noAdjustHandles="1" noChangeArrowheads="1" noChangeShapeType="1"/>
              </p:cNvPicPr>
              <p:nvPr/>
            </p:nvPicPr>
            <p:blipFill>
              <a:blip r:embed="rId22"/>
              <a:stretch>
                <a:fillRect/>
              </a:stretch>
            </p:blipFill>
            <p:spPr>
              <a:xfrm>
                <a:off x="5410199" y="4534226"/>
                <a:ext cx="1428750" cy="80367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F4B28A18-734A-21E0-39FB-2A65CEA55BC0}"/>
                  </a:ext>
                </a:extLst>
              </p:cNvPr>
              <p:cNvGraphicFramePr>
                <a:graphicFrameLocks noChangeAspect="1"/>
              </p:cNvGraphicFramePr>
              <p:nvPr>
                <p:extLst>
                  <p:ext uri="{D42A27DB-BD31-4B8C-83A1-F6EECF244321}">
                    <p14:modId xmlns:p14="http://schemas.microsoft.com/office/powerpoint/2010/main" val="2440946053"/>
                  </p:ext>
                </p:extLst>
              </p:nvPr>
            </p:nvGraphicFramePr>
            <p:xfrm>
              <a:off x="6838949" y="4534226"/>
              <a:ext cx="1428750" cy="803672"/>
            </p:xfrm>
            <a:graphic>
              <a:graphicData uri="http://schemas.microsoft.com/office/powerpoint/2016/slidezoom">
                <pslz:sldZm>
                  <pslz:sldZmObj sldId="328" cId="2521464664">
                    <pslz:zmPr id="{2693839F-757F-4EBB-971C-B3A8CAE96F26}" returnToParent="0" transitionDur="1000" showBg="0">
                      <p166:blipFill xmlns:p166="http://schemas.microsoft.com/office/powerpoint/2016/6/main">
                        <a:blip r:embed="rId23"/>
                        <a:stretch>
                          <a:fillRect/>
                        </a:stretch>
                      </p166:blipFill>
                      <p166:spPr xmlns:p166="http://schemas.microsoft.com/office/powerpoint/2016/6/main">
                        <a:xfrm>
                          <a:off x="0" y="0"/>
                          <a:ext cx="1428750" cy="803672"/>
                        </a:xfrm>
                        <a:prstGeom prst="rect">
                          <a:avLst/>
                        </a:prstGeom>
                      </p166:spPr>
                    </pslz:zmPr>
                  </pslz:sldZmObj>
                </pslz:sldZm>
              </a:graphicData>
            </a:graphic>
          </p:graphicFrame>
        </mc:Choice>
        <mc:Fallback xmlns="">
          <p:pic>
            <p:nvPicPr>
              <p:cNvPr id="21" name="Slide Zoom 20">
                <a:hlinkClick r:id="rId24" action="ppaction://hlinksldjump"/>
                <a:extLst>
                  <a:ext uri="{FF2B5EF4-FFF2-40B4-BE49-F238E27FC236}">
                    <a16:creationId xmlns:a16="http://schemas.microsoft.com/office/drawing/2014/main" id="{F4B28A18-734A-21E0-39FB-2A65CEA55BC0}"/>
                  </a:ext>
                </a:extLst>
              </p:cNvPr>
              <p:cNvPicPr>
                <a:picLocks noGrp="1" noRot="1" noChangeAspect="1" noMove="1" noResize="1" noEditPoints="1" noAdjustHandles="1" noChangeArrowheads="1" noChangeShapeType="1"/>
              </p:cNvPicPr>
              <p:nvPr/>
            </p:nvPicPr>
            <p:blipFill>
              <a:blip r:embed="rId25"/>
              <a:stretch>
                <a:fillRect/>
              </a:stretch>
            </p:blipFill>
            <p:spPr>
              <a:xfrm>
                <a:off x="6838949" y="4534226"/>
                <a:ext cx="1428750" cy="80367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32825026-C064-6D72-59DB-EA98A094A8FA}"/>
                  </a:ext>
                </a:extLst>
              </p:cNvPr>
              <p:cNvGraphicFramePr>
                <a:graphicFrameLocks noChangeAspect="1"/>
              </p:cNvGraphicFramePr>
              <p:nvPr>
                <p:extLst>
                  <p:ext uri="{D42A27DB-BD31-4B8C-83A1-F6EECF244321}">
                    <p14:modId xmlns:p14="http://schemas.microsoft.com/office/powerpoint/2010/main" val="489164553"/>
                  </p:ext>
                </p:extLst>
              </p:nvPr>
            </p:nvGraphicFramePr>
            <p:xfrm>
              <a:off x="8267699" y="4534226"/>
              <a:ext cx="1428750" cy="803672"/>
            </p:xfrm>
            <a:graphic>
              <a:graphicData uri="http://schemas.microsoft.com/office/powerpoint/2016/slidezoom">
                <pslz:sldZm>
                  <pslz:sldZmObj sldId="329" cId="3485350135">
                    <pslz:zmPr id="{0735AE16-0275-4CF2-80C8-A9F3F4BF51EA}" returnToParent="0" transitionDur="1000" showBg="0">
                      <p166:blipFill xmlns:p166="http://schemas.microsoft.com/office/powerpoint/2016/6/main">
                        <a:blip r:embed="rId26"/>
                        <a:stretch>
                          <a:fillRect/>
                        </a:stretch>
                      </p166:blipFill>
                      <p166:spPr xmlns:p166="http://schemas.microsoft.com/office/powerpoint/2016/6/main">
                        <a:xfrm>
                          <a:off x="0" y="0"/>
                          <a:ext cx="1428750" cy="803672"/>
                        </a:xfrm>
                        <a:prstGeom prst="rect">
                          <a:avLst/>
                        </a:prstGeom>
                      </p166:spPr>
                    </pslz:zmPr>
                  </pslz:sldZmObj>
                </pslz:sldZm>
              </a:graphicData>
            </a:graphic>
          </p:graphicFrame>
        </mc:Choice>
        <mc:Fallback xmlns="">
          <p:pic>
            <p:nvPicPr>
              <p:cNvPr id="23" name="Slide Zoom 22">
                <a:hlinkClick r:id="rId27" action="ppaction://hlinksldjump"/>
                <a:extLst>
                  <a:ext uri="{FF2B5EF4-FFF2-40B4-BE49-F238E27FC236}">
                    <a16:creationId xmlns:a16="http://schemas.microsoft.com/office/drawing/2014/main" id="{32825026-C064-6D72-59DB-EA98A094A8FA}"/>
                  </a:ext>
                </a:extLst>
              </p:cNvPr>
              <p:cNvPicPr>
                <a:picLocks noGrp="1" noRot="1" noChangeAspect="1" noMove="1" noResize="1" noEditPoints="1" noAdjustHandles="1" noChangeArrowheads="1" noChangeShapeType="1"/>
              </p:cNvPicPr>
              <p:nvPr/>
            </p:nvPicPr>
            <p:blipFill>
              <a:blip r:embed="rId28"/>
              <a:stretch>
                <a:fillRect/>
              </a:stretch>
            </p:blipFill>
            <p:spPr>
              <a:xfrm>
                <a:off x="8267699" y="4534226"/>
                <a:ext cx="1428750" cy="80367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692825DF-36D2-1C09-0F36-83B510785BE7}"/>
                  </a:ext>
                </a:extLst>
              </p:cNvPr>
              <p:cNvGraphicFramePr>
                <a:graphicFrameLocks noChangeAspect="1"/>
              </p:cNvGraphicFramePr>
              <p:nvPr>
                <p:extLst>
                  <p:ext uri="{D42A27DB-BD31-4B8C-83A1-F6EECF244321}">
                    <p14:modId xmlns:p14="http://schemas.microsoft.com/office/powerpoint/2010/main" val="810024575"/>
                  </p:ext>
                </p:extLst>
              </p:nvPr>
            </p:nvGraphicFramePr>
            <p:xfrm>
              <a:off x="9696449" y="4534226"/>
              <a:ext cx="1428750" cy="803672"/>
            </p:xfrm>
            <a:graphic>
              <a:graphicData uri="http://schemas.microsoft.com/office/powerpoint/2016/slidezoom">
                <pslz:sldZm>
                  <pslz:sldZmObj sldId="330" cId="2697662112">
                    <pslz:zmPr id="{B1979BA6-49A7-48C9-8DC7-8A7AC94AD1E0}" transitionDur="1000" showBg="0">
                      <p166:blipFill xmlns:p166="http://schemas.microsoft.com/office/powerpoint/2016/6/main">
                        <a:blip r:embed="rId29"/>
                        <a:stretch>
                          <a:fillRect/>
                        </a:stretch>
                      </p166:blipFill>
                      <p166:spPr xmlns:p166="http://schemas.microsoft.com/office/powerpoint/2016/6/main">
                        <a:xfrm>
                          <a:off x="0" y="0"/>
                          <a:ext cx="1428750" cy="803672"/>
                        </a:xfrm>
                        <a:prstGeom prst="rect">
                          <a:avLst/>
                        </a:prstGeom>
                      </p166:spPr>
                    </pslz:zmPr>
                  </pslz:sldZmObj>
                </pslz:sldZm>
              </a:graphicData>
            </a:graphic>
          </p:graphicFrame>
        </mc:Choice>
        <mc:Fallback xmlns="">
          <p:pic>
            <p:nvPicPr>
              <p:cNvPr id="25" name="Slide Zoom 24">
                <a:hlinkClick r:id="rId30" action="ppaction://hlinksldjump"/>
                <a:extLst>
                  <a:ext uri="{FF2B5EF4-FFF2-40B4-BE49-F238E27FC236}">
                    <a16:creationId xmlns:a16="http://schemas.microsoft.com/office/drawing/2014/main" id="{692825DF-36D2-1C09-0F36-83B510785BE7}"/>
                  </a:ext>
                </a:extLst>
              </p:cNvPr>
              <p:cNvPicPr>
                <a:picLocks noGrp="1" noRot="1" noChangeAspect="1" noMove="1" noResize="1" noEditPoints="1" noAdjustHandles="1" noChangeArrowheads="1" noChangeShapeType="1"/>
              </p:cNvPicPr>
              <p:nvPr/>
            </p:nvPicPr>
            <p:blipFill>
              <a:blip r:embed="rId31"/>
              <a:stretch>
                <a:fillRect/>
              </a:stretch>
            </p:blipFill>
            <p:spPr>
              <a:xfrm>
                <a:off x="9696449" y="4534226"/>
                <a:ext cx="1428750" cy="803672"/>
              </a:xfrm>
              <a:prstGeom prst="rect">
                <a:avLst/>
              </a:prstGeom>
            </p:spPr>
          </p:pic>
        </mc:Fallback>
      </mc:AlternateContent>
    </p:spTree>
    <p:extLst>
      <p:ext uri="{BB962C8B-B14F-4D97-AF65-F5344CB8AC3E}">
        <p14:creationId xmlns:p14="http://schemas.microsoft.com/office/powerpoint/2010/main" val="125742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D6B35-6FD5-3879-F073-BB905E67ADAE}"/>
              </a:ext>
            </a:extLst>
          </p:cNvPr>
          <p:cNvSpPr>
            <a:spLocks noGrp="1"/>
          </p:cNvSpPr>
          <p:nvPr>
            <p:ph type="title"/>
          </p:nvPr>
        </p:nvSpPr>
        <p:spPr>
          <a:xfrm>
            <a:off x="5238750" y="2039893"/>
            <a:ext cx="1447800" cy="434975"/>
          </a:xfrm>
        </p:spPr>
        <p:txBody>
          <a:bodyPr>
            <a:normAutofit fontScale="90000"/>
          </a:bodyPr>
          <a:lstStyle/>
          <a:p>
            <a:r>
              <a:rPr lang="en-US" sz="3500" dirty="0">
                <a:latin typeface="Alegreya Sans Medium" panose="00000600000000000000" pitchFamily="2" charset="0"/>
              </a:rPr>
              <a:t>Preface</a:t>
            </a:r>
            <a:endParaRPr lang="en-IN" sz="3500" dirty="0">
              <a:latin typeface="Alegreya Sans Medium" panose="00000600000000000000" pitchFamily="2" charset="0"/>
            </a:endParaRPr>
          </a:p>
        </p:txBody>
      </p:sp>
      <p:sp>
        <p:nvSpPr>
          <p:cNvPr id="4" name="TextBox 3">
            <a:extLst>
              <a:ext uri="{FF2B5EF4-FFF2-40B4-BE49-F238E27FC236}">
                <a16:creationId xmlns:a16="http://schemas.microsoft.com/office/drawing/2014/main" id="{62BBD9C0-ED9D-929D-BA0D-E488ED255396}"/>
              </a:ext>
            </a:extLst>
          </p:cNvPr>
          <p:cNvSpPr txBox="1"/>
          <p:nvPr/>
        </p:nvSpPr>
        <p:spPr>
          <a:xfrm>
            <a:off x="3048000" y="2581186"/>
            <a:ext cx="6096000" cy="1200329"/>
          </a:xfrm>
          <a:prstGeom prst="rect">
            <a:avLst/>
          </a:prstGeom>
          <a:noFill/>
        </p:spPr>
        <p:txBody>
          <a:bodyPr wrap="square">
            <a:spAutoFit/>
          </a:bodyPr>
          <a:lstStyle/>
          <a:p>
            <a:pPr algn="ctr"/>
            <a:r>
              <a:rPr lang="en-US" dirty="0"/>
              <a:t>This should define the expected readership of the document and describe its version history, including a rationale for the creation of a new version and a summary of the changes made in each version.</a:t>
            </a:r>
            <a:endParaRPr lang="en-IN" dirty="0"/>
          </a:p>
        </p:txBody>
      </p:sp>
      <p:sp>
        <p:nvSpPr>
          <p:cNvPr id="5" name="Rectangle: Rounded Corners 4">
            <a:extLst>
              <a:ext uri="{FF2B5EF4-FFF2-40B4-BE49-F238E27FC236}">
                <a16:creationId xmlns:a16="http://schemas.microsoft.com/office/drawing/2014/main" id="{DB532973-CD70-0AC2-4609-F2B824FA61D5}"/>
              </a:ext>
            </a:extLst>
          </p:cNvPr>
          <p:cNvSpPr/>
          <p:nvPr/>
        </p:nvSpPr>
        <p:spPr>
          <a:xfrm>
            <a:off x="0" y="1543050"/>
            <a:ext cx="12192000" cy="142875"/>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5AABF981-E34D-09B6-365D-972C084B9F63}"/>
              </a:ext>
            </a:extLst>
          </p:cNvPr>
          <p:cNvSpPr/>
          <p:nvPr/>
        </p:nvSpPr>
        <p:spPr>
          <a:xfrm>
            <a:off x="4086225" y="1533525"/>
            <a:ext cx="3752850" cy="142875"/>
          </a:xfrm>
          <a:prstGeom prst="roundRect">
            <a:avLst>
              <a:gd name="adj" fmla="val 5000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400272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80C1D-3748-EE20-EED5-C01D9BF4F9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4A08D3-47B5-BF5C-8E10-A3C1130EBBED}"/>
              </a:ext>
            </a:extLst>
          </p:cNvPr>
          <p:cNvSpPr>
            <a:spLocks noGrp="1"/>
          </p:cNvSpPr>
          <p:nvPr>
            <p:ph type="title"/>
          </p:nvPr>
        </p:nvSpPr>
        <p:spPr>
          <a:xfrm>
            <a:off x="4914900" y="2049418"/>
            <a:ext cx="2362200" cy="434975"/>
          </a:xfrm>
        </p:spPr>
        <p:txBody>
          <a:bodyPr>
            <a:normAutofit fontScale="90000"/>
          </a:bodyPr>
          <a:lstStyle/>
          <a:p>
            <a:r>
              <a:rPr lang="en-US" sz="3500" dirty="0">
                <a:latin typeface="Alegreya Sans Medium" panose="00000600000000000000" pitchFamily="2" charset="0"/>
              </a:rPr>
              <a:t>Introduction</a:t>
            </a:r>
            <a:endParaRPr lang="en-IN" sz="3500" dirty="0">
              <a:latin typeface="Alegreya Sans Medium" panose="00000600000000000000" pitchFamily="2" charset="0"/>
            </a:endParaRPr>
          </a:p>
        </p:txBody>
      </p:sp>
      <p:sp>
        <p:nvSpPr>
          <p:cNvPr id="4" name="TextBox 3">
            <a:extLst>
              <a:ext uri="{FF2B5EF4-FFF2-40B4-BE49-F238E27FC236}">
                <a16:creationId xmlns:a16="http://schemas.microsoft.com/office/drawing/2014/main" id="{5B85F2DD-BFBC-5537-3512-3C1F575C35D2}"/>
              </a:ext>
            </a:extLst>
          </p:cNvPr>
          <p:cNvSpPr txBox="1"/>
          <p:nvPr/>
        </p:nvSpPr>
        <p:spPr>
          <a:xfrm>
            <a:off x="3048000" y="2581186"/>
            <a:ext cx="6096000" cy="1477328"/>
          </a:xfrm>
          <a:prstGeom prst="rect">
            <a:avLst/>
          </a:prstGeom>
          <a:noFill/>
        </p:spPr>
        <p:txBody>
          <a:bodyPr wrap="square">
            <a:spAutoFit/>
          </a:bodyPr>
          <a:lstStyle/>
          <a:p>
            <a:pPr algn="ctr"/>
            <a:r>
              <a:rPr lang="en-US" dirty="0">
                <a:latin typeface="Alegreya Sans Regular" panose="00000500000000000000" pitchFamily="2" charset="0"/>
              </a:rPr>
              <a:t>This should describe the need for the system. It should briefly describe its functions and explain how it will work with other systems. It should describe how the system fits into the overall business or strategic ,objectives of the organization commissioning the software.</a:t>
            </a:r>
            <a:endParaRPr lang="en-IN" dirty="0">
              <a:latin typeface="Alegreya Sans Regular" panose="00000500000000000000" pitchFamily="2" charset="0"/>
            </a:endParaRPr>
          </a:p>
        </p:txBody>
      </p:sp>
      <p:sp>
        <p:nvSpPr>
          <p:cNvPr id="5" name="Rectangle: Rounded Corners 4">
            <a:extLst>
              <a:ext uri="{FF2B5EF4-FFF2-40B4-BE49-F238E27FC236}">
                <a16:creationId xmlns:a16="http://schemas.microsoft.com/office/drawing/2014/main" id="{E8170CDB-801D-BC10-5889-85D51084018B}"/>
              </a:ext>
            </a:extLst>
          </p:cNvPr>
          <p:cNvSpPr/>
          <p:nvPr/>
        </p:nvSpPr>
        <p:spPr>
          <a:xfrm>
            <a:off x="0" y="1543050"/>
            <a:ext cx="12192000" cy="142875"/>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31A0865C-1F4F-C898-BC1D-7CF0246C22C3}"/>
              </a:ext>
            </a:extLst>
          </p:cNvPr>
          <p:cNvSpPr/>
          <p:nvPr/>
        </p:nvSpPr>
        <p:spPr>
          <a:xfrm>
            <a:off x="4086225" y="1533525"/>
            <a:ext cx="3752850" cy="142875"/>
          </a:xfrm>
          <a:prstGeom prst="roundRect">
            <a:avLst>
              <a:gd name="adj" fmla="val 5000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932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30614-317D-B78D-0E43-D911F7C46C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50CFE9-3AAC-516D-950B-8E4807D29C37}"/>
              </a:ext>
            </a:extLst>
          </p:cNvPr>
          <p:cNvSpPr>
            <a:spLocks noGrp="1"/>
          </p:cNvSpPr>
          <p:nvPr>
            <p:ph type="title"/>
          </p:nvPr>
        </p:nvSpPr>
        <p:spPr>
          <a:xfrm>
            <a:off x="5186362" y="2030368"/>
            <a:ext cx="1552575" cy="434975"/>
          </a:xfrm>
        </p:spPr>
        <p:txBody>
          <a:bodyPr>
            <a:normAutofit fontScale="90000"/>
          </a:bodyPr>
          <a:lstStyle/>
          <a:p>
            <a:r>
              <a:rPr lang="en-US" sz="3500" dirty="0">
                <a:latin typeface="Alegreya Sans Medium" panose="00000600000000000000" pitchFamily="2" charset="0"/>
              </a:rPr>
              <a:t>Glossary</a:t>
            </a:r>
            <a:endParaRPr lang="en-IN" sz="3500" dirty="0">
              <a:latin typeface="Alegreya Sans Medium" panose="00000600000000000000" pitchFamily="2" charset="0"/>
            </a:endParaRPr>
          </a:p>
        </p:txBody>
      </p:sp>
      <p:sp>
        <p:nvSpPr>
          <p:cNvPr id="4" name="TextBox 3">
            <a:extLst>
              <a:ext uri="{FF2B5EF4-FFF2-40B4-BE49-F238E27FC236}">
                <a16:creationId xmlns:a16="http://schemas.microsoft.com/office/drawing/2014/main" id="{D2A673CE-078F-5D04-7DB4-84B3C65E1366}"/>
              </a:ext>
            </a:extLst>
          </p:cNvPr>
          <p:cNvSpPr txBox="1"/>
          <p:nvPr/>
        </p:nvSpPr>
        <p:spPr>
          <a:xfrm>
            <a:off x="3048000" y="2581186"/>
            <a:ext cx="6096000" cy="923330"/>
          </a:xfrm>
          <a:prstGeom prst="rect">
            <a:avLst/>
          </a:prstGeom>
          <a:noFill/>
        </p:spPr>
        <p:txBody>
          <a:bodyPr wrap="square">
            <a:spAutoFit/>
          </a:bodyPr>
          <a:lstStyle/>
          <a:p>
            <a:pPr algn="ctr"/>
            <a:r>
              <a:rPr lang="en-US" dirty="0">
                <a:latin typeface="Alegreya Sans Regular" panose="00000500000000000000" pitchFamily="2" charset="0"/>
              </a:rPr>
              <a:t>This should define the technical terms used in the document You should not make assumptions about the experience or expertise of the reader.</a:t>
            </a:r>
            <a:endParaRPr lang="en-IN" dirty="0">
              <a:latin typeface="Alegreya Sans Regular" panose="00000500000000000000" pitchFamily="2" charset="0"/>
            </a:endParaRPr>
          </a:p>
        </p:txBody>
      </p:sp>
      <p:sp>
        <p:nvSpPr>
          <p:cNvPr id="5" name="Rectangle: Rounded Corners 4">
            <a:extLst>
              <a:ext uri="{FF2B5EF4-FFF2-40B4-BE49-F238E27FC236}">
                <a16:creationId xmlns:a16="http://schemas.microsoft.com/office/drawing/2014/main" id="{1D417429-A627-F1AE-C0C6-1CFB7F1C4C57}"/>
              </a:ext>
            </a:extLst>
          </p:cNvPr>
          <p:cNvSpPr/>
          <p:nvPr/>
        </p:nvSpPr>
        <p:spPr>
          <a:xfrm>
            <a:off x="0" y="1543050"/>
            <a:ext cx="12192000" cy="142875"/>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ED2823B2-2462-F554-CBEE-08480B6FA706}"/>
              </a:ext>
            </a:extLst>
          </p:cNvPr>
          <p:cNvSpPr/>
          <p:nvPr/>
        </p:nvSpPr>
        <p:spPr>
          <a:xfrm>
            <a:off x="4086225" y="1533525"/>
            <a:ext cx="3752850" cy="142875"/>
          </a:xfrm>
          <a:prstGeom prst="roundRect">
            <a:avLst>
              <a:gd name="adj" fmla="val 5000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230461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56C63-AA09-3A57-E0DA-CF7FDFFA9F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091824-CC30-7247-E524-71D237255571}"/>
              </a:ext>
            </a:extLst>
          </p:cNvPr>
          <p:cNvSpPr>
            <a:spLocks noGrp="1"/>
          </p:cNvSpPr>
          <p:nvPr>
            <p:ph type="title"/>
          </p:nvPr>
        </p:nvSpPr>
        <p:spPr>
          <a:xfrm>
            <a:off x="3631406" y="2039893"/>
            <a:ext cx="4929188" cy="434975"/>
          </a:xfrm>
        </p:spPr>
        <p:txBody>
          <a:bodyPr>
            <a:normAutofit fontScale="90000"/>
          </a:bodyPr>
          <a:lstStyle/>
          <a:p>
            <a:r>
              <a:rPr lang="en-US" sz="3500" dirty="0">
                <a:latin typeface="Alegreya Sans Medium" panose="00000600000000000000" pitchFamily="2" charset="0"/>
              </a:rPr>
              <a:t>User requirement definition</a:t>
            </a:r>
            <a:endParaRPr lang="en-IN" sz="3500" dirty="0">
              <a:latin typeface="Alegreya Sans Medium" panose="00000600000000000000" pitchFamily="2" charset="0"/>
            </a:endParaRPr>
          </a:p>
        </p:txBody>
      </p:sp>
      <p:sp>
        <p:nvSpPr>
          <p:cNvPr id="4" name="TextBox 3">
            <a:extLst>
              <a:ext uri="{FF2B5EF4-FFF2-40B4-BE49-F238E27FC236}">
                <a16:creationId xmlns:a16="http://schemas.microsoft.com/office/drawing/2014/main" id="{CBE6D4B7-097E-4879-7410-B770216E1999}"/>
              </a:ext>
            </a:extLst>
          </p:cNvPr>
          <p:cNvSpPr txBox="1"/>
          <p:nvPr/>
        </p:nvSpPr>
        <p:spPr>
          <a:xfrm>
            <a:off x="3048000" y="2581186"/>
            <a:ext cx="6096000" cy="1477328"/>
          </a:xfrm>
          <a:prstGeom prst="rect">
            <a:avLst/>
          </a:prstGeom>
          <a:noFill/>
        </p:spPr>
        <p:txBody>
          <a:bodyPr wrap="square">
            <a:spAutoFit/>
          </a:bodyPr>
          <a:lstStyle/>
          <a:p>
            <a:pPr algn="ctr"/>
            <a:r>
              <a:rPr lang="en-US" dirty="0">
                <a:latin typeface="Alegreya Sans Regular" panose="00000500000000000000" pitchFamily="2" charset="0"/>
              </a:rPr>
              <a:t>The service provided for the user and the non-functional system requirements should be described in this section. This description may use natural language, diagrams or other notations that are understandable by customers. Product and process standards which must be followed should be specified.</a:t>
            </a:r>
            <a:endParaRPr lang="en-IN" dirty="0">
              <a:latin typeface="Alegreya Sans Regular" panose="00000500000000000000" pitchFamily="2" charset="0"/>
            </a:endParaRPr>
          </a:p>
        </p:txBody>
      </p:sp>
      <p:sp>
        <p:nvSpPr>
          <p:cNvPr id="5" name="Rectangle: Rounded Corners 4">
            <a:extLst>
              <a:ext uri="{FF2B5EF4-FFF2-40B4-BE49-F238E27FC236}">
                <a16:creationId xmlns:a16="http://schemas.microsoft.com/office/drawing/2014/main" id="{781EB67E-0448-F235-80EE-389A0B83E44B}"/>
              </a:ext>
            </a:extLst>
          </p:cNvPr>
          <p:cNvSpPr/>
          <p:nvPr/>
        </p:nvSpPr>
        <p:spPr>
          <a:xfrm>
            <a:off x="0" y="1543050"/>
            <a:ext cx="12192000" cy="142875"/>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1C592B1F-FAF6-2F52-837B-F8C68107C2CD}"/>
              </a:ext>
            </a:extLst>
          </p:cNvPr>
          <p:cNvSpPr/>
          <p:nvPr/>
        </p:nvSpPr>
        <p:spPr>
          <a:xfrm>
            <a:off x="4086225" y="1533525"/>
            <a:ext cx="3752850" cy="142875"/>
          </a:xfrm>
          <a:prstGeom prst="roundRect">
            <a:avLst>
              <a:gd name="adj" fmla="val 5000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589834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4EA9D-53B5-2D92-82C4-0EAC4F0AC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B66BEC-3D18-1270-E80A-6131FEE746FF}"/>
              </a:ext>
            </a:extLst>
          </p:cNvPr>
          <p:cNvSpPr>
            <a:spLocks noGrp="1"/>
          </p:cNvSpPr>
          <p:nvPr>
            <p:ph type="title"/>
          </p:nvPr>
        </p:nvSpPr>
        <p:spPr>
          <a:xfrm>
            <a:off x="4392215" y="1982743"/>
            <a:ext cx="3407569" cy="434975"/>
          </a:xfrm>
        </p:spPr>
        <p:txBody>
          <a:bodyPr>
            <a:normAutofit fontScale="90000"/>
          </a:bodyPr>
          <a:lstStyle/>
          <a:p>
            <a:r>
              <a:rPr lang="en-US" sz="3500" dirty="0">
                <a:latin typeface="Alegreya Sans Medium" panose="00000600000000000000" pitchFamily="2" charset="0"/>
              </a:rPr>
              <a:t>System architecture</a:t>
            </a:r>
            <a:endParaRPr lang="en-IN" sz="3500" dirty="0">
              <a:latin typeface="Alegreya Sans Medium" panose="00000600000000000000" pitchFamily="2" charset="0"/>
            </a:endParaRPr>
          </a:p>
        </p:txBody>
      </p:sp>
      <p:sp>
        <p:nvSpPr>
          <p:cNvPr id="4" name="TextBox 3">
            <a:extLst>
              <a:ext uri="{FF2B5EF4-FFF2-40B4-BE49-F238E27FC236}">
                <a16:creationId xmlns:a16="http://schemas.microsoft.com/office/drawing/2014/main" id="{6BC156C8-A8E4-C898-BFE1-D58EF324D010}"/>
              </a:ext>
            </a:extLst>
          </p:cNvPr>
          <p:cNvSpPr txBox="1"/>
          <p:nvPr/>
        </p:nvSpPr>
        <p:spPr>
          <a:xfrm>
            <a:off x="3048000" y="2581186"/>
            <a:ext cx="6096000" cy="1200329"/>
          </a:xfrm>
          <a:prstGeom prst="rect">
            <a:avLst/>
          </a:prstGeom>
          <a:noFill/>
        </p:spPr>
        <p:txBody>
          <a:bodyPr wrap="square">
            <a:spAutoFit/>
          </a:bodyPr>
          <a:lstStyle/>
          <a:p>
            <a:pPr algn="ctr"/>
            <a:r>
              <a:rPr lang="en-US" dirty="0">
                <a:latin typeface="Alegreya Sans Regular" panose="00000500000000000000" pitchFamily="2" charset="0"/>
              </a:rPr>
              <a:t>This chapter should present a high-level overview of the anticipated system architecture showing the distribution of functions across system modules. Architectural components that are reused should be highlighted.</a:t>
            </a:r>
            <a:endParaRPr lang="en-IN" dirty="0">
              <a:latin typeface="Alegreya Sans Regular" panose="00000500000000000000" pitchFamily="2" charset="0"/>
            </a:endParaRPr>
          </a:p>
        </p:txBody>
      </p:sp>
      <p:sp>
        <p:nvSpPr>
          <p:cNvPr id="5" name="Rectangle: Rounded Corners 4">
            <a:extLst>
              <a:ext uri="{FF2B5EF4-FFF2-40B4-BE49-F238E27FC236}">
                <a16:creationId xmlns:a16="http://schemas.microsoft.com/office/drawing/2014/main" id="{CD7ED7F8-2702-19B9-D57F-94493BAF7182}"/>
              </a:ext>
            </a:extLst>
          </p:cNvPr>
          <p:cNvSpPr/>
          <p:nvPr/>
        </p:nvSpPr>
        <p:spPr>
          <a:xfrm>
            <a:off x="0" y="1543050"/>
            <a:ext cx="12192000" cy="142875"/>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7612E536-2922-762F-F4BB-565037B3FA7F}"/>
              </a:ext>
            </a:extLst>
          </p:cNvPr>
          <p:cNvSpPr/>
          <p:nvPr/>
        </p:nvSpPr>
        <p:spPr>
          <a:xfrm>
            <a:off x="4086225" y="1533525"/>
            <a:ext cx="3752850" cy="142875"/>
          </a:xfrm>
          <a:prstGeom prst="roundRect">
            <a:avLst>
              <a:gd name="adj" fmla="val 5000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24518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D4A24-8A6F-1EA5-BF48-BC84A407CF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3F5F96-7757-05F7-7E8D-3CB407C6A40D}"/>
              </a:ext>
            </a:extLst>
          </p:cNvPr>
          <p:cNvSpPr>
            <a:spLocks noGrp="1"/>
          </p:cNvSpPr>
          <p:nvPr>
            <p:ph type="title"/>
          </p:nvPr>
        </p:nvSpPr>
        <p:spPr>
          <a:xfrm>
            <a:off x="3220045" y="2001793"/>
            <a:ext cx="5751910" cy="434975"/>
          </a:xfrm>
        </p:spPr>
        <p:txBody>
          <a:bodyPr>
            <a:normAutofit fontScale="90000"/>
          </a:bodyPr>
          <a:lstStyle/>
          <a:p>
            <a:r>
              <a:rPr lang="en-US" sz="3500" dirty="0">
                <a:latin typeface="Alegreya Sans Medium" panose="00000600000000000000" pitchFamily="2" charset="0"/>
              </a:rPr>
              <a:t>System requirement specification</a:t>
            </a:r>
            <a:endParaRPr lang="en-IN" sz="3500" dirty="0">
              <a:latin typeface="Alegreya Sans Medium" panose="00000600000000000000" pitchFamily="2" charset="0"/>
            </a:endParaRPr>
          </a:p>
        </p:txBody>
      </p:sp>
      <p:sp>
        <p:nvSpPr>
          <p:cNvPr id="4" name="TextBox 3">
            <a:extLst>
              <a:ext uri="{FF2B5EF4-FFF2-40B4-BE49-F238E27FC236}">
                <a16:creationId xmlns:a16="http://schemas.microsoft.com/office/drawing/2014/main" id="{5FC2E0A2-A573-DEE2-6FF3-1C045C38308D}"/>
              </a:ext>
            </a:extLst>
          </p:cNvPr>
          <p:cNvSpPr txBox="1"/>
          <p:nvPr/>
        </p:nvSpPr>
        <p:spPr>
          <a:xfrm>
            <a:off x="3048000" y="2581186"/>
            <a:ext cx="6096000" cy="1200329"/>
          </a:xfrm>
          <a:prstGeom prst="rect">
            <a:avLst/>
          </a:prstGeom>
          <a:noFill/>
        </p:spPr>
        <p:txBody>
          <a:bodyPr wrap="square">
            <a:spAutoFit/>
          </a:bodyPr>
          <a:lstStyle/>
          <a:p>
            <a:pPr algn="ctr"/>
            <a:r>
              <a:rPr lang="en-US" dirty="0">
                <a:latin typeface="Alegreya Sans Regular" panose="00000500000000000000" pitchFamily="2" charset="0"/>
              </a:rPr>
              <a:t>This should describe the functional and non-functional requirements in more detail. If necessary, further detail may also be added to the non-functional requirements, e.g. interfaces to other systems may be defined.</a:t>
            </a:r>
            <a:endParaRPr lang="en-IN" dirty="0">
              <a:latin typeface="Alegreya Sans Regular" panose="00000500000000000000" pitchFamily="2" charset="0"/>
            </a:endParaRPr>
          </a:p>
        </p:txBody>
      </p:sp>
      <p:sp>
        <p:nvSpPr>
          <p:cNvPr id="5" name="Rectangle: Rounded Corners 4">
            <a:extLst>
              <a:ext uri="{FF2B5EF4-FFF2-40B4-BE49-F238E27FC236}">
                <a16:creationId xmlns:a16="http://schemas.microsoft.com/office/drawing/2014/main" id="{9945B51D-59FB-1FC8-79FA-77AE48453EB8}"/>
              </a:ext>
            </a:extLst>
          </p:cNvPr>
          <p:cNvSpPr/>
          <p:nvPr/>
        </p:nvSpPr>
        <p:spPr>
          <a:xfrm>
            <a:off x="0" y="1543050"/>
            <a:ext cx="12192000" cy="142875"/>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FED818DE-5431-15D6-FEF4-F60991887674}"/>
              </a:ext>
            </a:extLst>
          </p:cNvPr>
          <p:cNvSpPr/>
          <p:nvPr/>
        </p:nvSpPr>
        <p:spPr>
          <a:xfrm>
            <a:off x="4086225" y="1533525"/>
            <a:ext cx="3752850" cy="142875"/>
          </a:xfrm>
          <a:prstGeom prst="roundRect">
            <a:avLst>
              <a:gd name="adj" fmla="val 5000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57019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69622-EA03-6EA4-A382-391347313A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1A3A7F-1A02-6BDD-BB70-AFAB6F7F72C0}"/>
              </a:ext>
            </a:extLst>
          </p:cNvPr>
          <p:cNvSpPr>
            <a:spLocks noGrp="1"/>
          </p:cNvSpPr>
          <p:nvPr>
            <p:ph type="title"/>
          </p:nvPr>
        </p:nvSpPr>
        <p:spPr>
          <a:xfrm>
            <a:off x="4705647" y="2020843"/>
            <a:ext cx="2780705" cy="434975"/>
          </a:xfrm>
        </p:spPr>
        <p:txBody>
          <a:bodyPr>
            <a:normAutofit fontScale="90000"/>
          </a:bodyPr>
          <a:lstStyle/>
          <a:p>
            <a:r>
              <a:rPr lang="en-US" sz="3500" dirty="0">
                <a:latin typeface="Alegreya Sans Medium" panose="00000600000000000000" pitchFamily="2" charset="0"/>
              </a:rPr>
              <a:t>System Model</a:t>
            </a:r>
            <a:endParaRPr lang="en-IN" sz="3500" dirty="0">
              <a:latin typeface="Alegreya Sans Medium" panose="00000600000000000000" pitchFamily="2" charset="0"/>
            </a:endParaRPr>
          </a:p>
        </p:txBody>
      </p:sp>
      <p:sp>
        <p:nvSpPr>
          <p:cNvPr id="4" name="TextBox 3">
            <a:extLst>
              <a:ext uri="{FF2B5EF4-FFF2-40B4-BE49-F238E27FC236}">
                <a16:creationId xmlns:a16="http://schemas.microsoft.com/office/drawing/2014/main" id="{7A1BA90B-1CA8-8CAD-CD12-8B5759275566}"/>
              </a:ext>
            </a:extLst>
          </p:cNvPr>
          <p:cNvSpPr txBox="1"/>
          <p:nvPr/>
        </p:nvSpPr>
        <p:spPr>
          <a:xfrm>
            <a:off x="3048000" y="2581186"/>
            <a:ext cx="6096000" cy="1200329"/>
          </a:xfrm>
          <a:prstGeom prst="rect">
            <a:avLst/>
          </a:prstGeom>
          <a:noFill/>
        </p:spPr>
        <p:txBody>
          <a:bodyPr wrap="square">
            <a:spAutoFit/>
          </a:bodyPr>
          <a:lstStyle/>
          <a:p>
            <a:pPr algn="ctr"/>
            <a:r>
              <a:rPr lang="en-US" dirty="0">
                <a:latin typeface="Alegreya Sans Regular" panose="00000500000000000000" pitchFamily="2" charset="0"/>
              </a:rPr>
              <a:t>This should set out one or more system models showing the relationships between the system components and the system and its environment These might be object models, data-flow models and semantic data models.</a:t>
            </a:r>
            <a:endParaRPr lang="en-IN" dirty="0">
              <a:latin typeface="Alegreya Sans Regular" panose="00000500000000000000" pitchFamily="2" charset="0"/>
            </a:endParaRPr>
          </a:p>
        </p:txBody>
      </p:sp>
      <p:sp>
        <p:nvSpPr>
          <p:cNvPr id="5" name="Rectangle: Rounded Corners 4">
            <a:extLst>
              <a:ext uri="{FF2B5EF4-FFF2-40B4-BE49-F238E27FC236}">
                <a16:creationId xmlns:a16="http://schemas.microsoft.com/office/drawing/2014/main" id="{D733BE58-97FA-B97F-6E97-FB9239F84126}"/>
              </a:ext>
            </a:extLst>
          </p:cNvPr>
          <p:cNvSpPr/>
          <p:nvPr/>
        </p:nvSpPr>
        <p:spPr>
          <a:xfrm>
            <a:off x="0" y="1543050"/>
            <a:ext cx="12192000" cy="142875"/>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8481C83F-1C13-2927-7046-5CAEB0D3F6C2}"/>
              </a:ext>
            </a:extLst>
          </p:cNvPr>
          <p:cNvSpPr/>
          <p:nvPr/>
        </p:nvSpPr>
        <p:spPr>
          <a:xfrm>
            <a:off x="4086225" y="1533525"/>
            <a:ext cx="3752850" cy="142875"/>
          </a:xfrm>
          <a:prstGeom prst="roundRect">
            <a:avLst>
              <a:gd name="adj" fmla="val 5000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727645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F9067-DBC7-1F4C-6C78-8236BFD1A1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F05F35-7E78-C43C-9734-41AB498CCB04}"/>
              </a:ext>
            </a:extLst>
          </p:cNvPr>
          <p:cNvSpPr>
            <a:spLocks noGrp="1"/>
          </p:cNvSpPr>
          <p:nvPr>
            <p:ph type="title"/>
          </p:nvPr>
        </p:nvSpPr>
        <p:spPr>
          <a:xfrm>
            <a:off x="4491186" y="2039893"/>
            <a:ext cx="3209628" cy="434975"/>
          </a:xfrm>
        </p:spPr>
        <p:txBody>
          <a:bodyPr>
            <a:normAutofit fontScale="90000"/>
          </a:bodyPr>
          <a:lstStyle/>
          <a:p>
            <a:r>
              <a:rPr lang="en-US" sz="3500" dirty="0">
                <a:latin typeface="Alegreya Sans Medium" panose="00000600000000000000" pitchFamily="2" charset="0"/>
              </a:rPr>
              <a:t>System Evolution</a:t>
            </a:r>
            <a:endParaRPr lang="en-IN" sz="3500" dirty="0">
              <a:latin typeface="Alegreya Sans Medium" panose="00000600000000000000" pitchFamily="2" charset="0"/>
            </a:endParaRPr>
          </a:p>
        </p:txBody>
      </p:sp>
      <p:sp>
        <p:nvSpPr>
          <p:cNvPr id="4" name="TextBox 3">
            <a:extLst>
              <a:ext uri="{FF2B5EF4-FFF2-40B4-BE49-F238E27FC236}">
                <a16:creationId xmlns:a16="http://schemas.microsoft.com/office/drawing/2014/main" id="{86B58625-FEB9-5B36-5353-98D71C467777}"/>
              </a:ext>
            </a:extLst>
          </p:cNvPr>
          <p:cNvSpPr txBox="1"/>
          <p:nvPr/>
        </p:nvSpPr>
        <p:spPr>
          <a:xfrm>
            <a:off x="3048000" y="2581186"/>
            <a:ext cx="6096000" cy="923330"/>
          </a:xfrm>
          <a:prstGeom prst="rect">
            <a:avLst/>
          </a:prstGeom>
          <a:noFill/>
        </p:spPr>
        <p:txBody>
          <a:bodyPr wrap="square">
            <a:spAutoFit/>
          </a:bodyPr>
          <a:lstStyle/>
          <a:p>
            <a:pPr algn="ctr"/>
            <a:r>
              <a:rPr lang="en-US" dirty="0">
                <a:latin typeface="Alegreya Sans Regular" panose="00000500000000000000" pitchFamily="2" charset="0"/>
              </a:rPr>
              <a:t>This should describe the fundamental assumptions on which the system is based and anticipated changes due to hardware evolution, changing user needs, etc.</a:t>
            </a:r>
            <a:endParaRPr lang="en-IN" dirty="0">
              <a:latin typeface="Alegreya Sans Regular" panose="00000500000000000000" pitchFamily="2" charset="0"/>
            </a:endParaRPr>
          </a:p>
        </p:txBody>
      </p:sp>
      <p:sp>
        <p:nvSpPr>
          <p:cNvPr id="5" name="Rectangle: Rounded Corners 4">
            <a:extLst>
              <a:ext uri="{FF2B5EF4-FFF2-40B4-BE49-F238E27FC236}">
                <a16:creationId xmlns:a16="http://schemas.microsoft.com/office/drawing/2014/main" id="{6FC1EFF8-505B-F7D1-8327-5B46C4A974EB}"/>
              </a:ext>
            </a:extLst>
          </p:cNvPr>
          <p:cNvSpPr/>
          <p:nvPr/>
        </p:nvSpPr>
        <p:spPr>
          <a:xfrm>
            <a:off x="0" y="1543050"/>
            <a:ext cx="12192000" cy="142875"/>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DDD5437D-6E46-CEBA-88F7-FF0570B3683B}"/>
              </a:ext>
            </a:extLst>
          </p:cNvPr>
          <p:cNvSpPr/>
          <p:nvPr/>
        </p:nvSpPr>
        <p:spPr>
          <a:xfrm>
            <a:off x="4086225" y="1533525"/>
            <a:ext cx="3752850" cy="142875"/>
          </a:xfrm>
          <a:prstGeom prst="roundRect">
            <a:avLst>
              <a:gd name="adj" fmla="val 5000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21464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0" name="Picture 2" descr="Whatsapp Logo Photos - Download Free High-Quality Pictures | Freepik">
            <a:extLst>
              <a:ext uri="{FF2B5EF4-FFF2-40B4-BE49-F238E27FC236}">
                <a16:creationId xmlns:a16="http://schemas.microsoft.com/office/drawing/2014/main" id="{D2D276F4-A283-FECB-0DC4-1E7189A792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0"/>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E7DFFA-A321-9D8C-51FC-107FC8CA92E4}"/>
              </a:ext>
            </a:extLst>
          </p:cNvPr>
          <p:cNvSpPr>
            <a:spLocks noGrp="1"/>
          </p:cNvSpPr>
          <p:nvPr>
            <p:ph type="title"/>
          </p:nvPr>
        </p:nvSpPr>
        <p:spPr>
          <a:xfrm>
            <a:off x="3503150" y="5272791"/>
            <a:ext cx="5574175" cy="1151159"/>
          </a:xfrm>
        </p:spPr>
        <p:txBody>
          <a:bodyPr/>
          <a:lstStyle/>
          <a:p>
            <a:r>
              <a:rPr lang="en-US" dirty="0">
                <a:latin typeface="Alegreya Sans Medium" panose="00000600000000000000" pitchFamily="2" charset="0"/>
              </a:rPr>
              <a:t>Case study on </a:t>
            </a:r>
            <a:r>
              <a:rPr lang="en-US" dirty="0" err="1">
                <a:latin typeface="Alegreya Sans Medium" panose="00000600000000000000" pitchFamily="2" charset="0"/>
              </a:rPr>
              <a:t>whatsapp</a:t>
            </a:r>
            <a:endParaRPr lang="en-IN" dirty="0">
              <a:latin typeface="Alegreya Sans Medium" panose="00000600000000000000" pitchFamily="2" charset="0"/>
            </a:endParaRPr>
          </a:p>
        </p:txBody>
      </p:sp>
    </p:spTree>
    <p:extLst>
      <p:ext uri="{BB962C8B-B14F-4D97-AF65-F5344CB8AC3E}">
        <p14:creationId xmlns:p14="http://schemas.microsoft.com/office/powerpoint/2010/main" val="2471186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95132-0F13-0AA7-ECC0-9728569572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FF2B85-8EBB-088C-6B16-22E5E0C0F6FA}"/>
              </a:ext>
            </a:extLst>
          </p:cNvPr>
          <p:cNvSpPr>
            <a:spLocks noGrp="1"/>
          </p:cNvSpPr>
          <p:nvPr>
            <p:ph type="title"/>
          </p:nvPr>
        </p:nvSpPr>
        <p:spPr>
          <a:xfrm>
            <a:off x="4974505" y="2020843"/>
            <a:ext cx="2242989" cy="434975"/>
          </a:xfrm>
        </p:spPr>
        <p:txBody>
          <a:bodyPr>
            <a:normAutofit fontScale="90000"/>
          </a:bodyPr>
          <a:lstStyle/>
          <a:p>
            <a:r>
              <a:rPr lang="en-US" sz="3500" dirty="0">
                <a:latin typeface="Alegreya Sans Medium" panose="00000600000000000000" pitchFamily="2" charset="0"/>
              </a:rPr>
              <a:t>Appendices</a:t>
            </a:r>
            <a:endParaRPr lang="en-IN" sz="3500" dirty="0">
              <a:latin typeface="Alegreya Sans Medium" panose="00000600000000000000" pitchFamily="2" charset="0"/>
            </a:endParaRPr>
          </a:p>
        </p:txBody>
      </p:sp>
      <p:sp>
        <p:nvSpPr>
          <p:cNvPr id="4" name="TextBox 3">
            <a:extLst>
              <a:ext uri="{FF2B5EF4-FFF2-40B4-BE49-F238E27FC236}">
                <a16:creationId xmlns:a16="http://schemas.microsoft.com/office/drawing/2014/main" id="{F877BF37-F098-A438-8F03-85009B9F60F9}"/>
              </a:ext>
            </a:extLst>
          </p:cNvPr>
          <p:cNvSpPr txBox="1"/>
          <p:nvPr/>
        </p:nvSpPr>
        <p:spPr>
          <a:xfrm>
            <a:off x="3048000" y="2581186"/>
            <a:ext cx="6096000" cy="2031325"/>
          </a:xfrm>
          <a:prstGeom prst="rect">
            <a:avLst/>
          </a:prstGeom>
          <a:noFill/>
        </p:spPr>
        <p:txBody>
          <a:bodyPr wrap="square">
            <a:spAutoFit/>
          </a:bodyPr>
          <a:lstStyle/>
          <a:p>
            <a:pPr algn="ctr"/>
            <a:r>
              <a:rPr lang="en-US" dirty="0">
                <a:latin typeface="Alegreya Sans Regular" panose="00000500000000000000" pitchFamily="2" charset="0"/>
              </a:rPr>
              <a:t>These should provide detailed, specific information which is related to the application which is being developed. Examples of appendices that may be included are hardware and database descriptions. Hardware requirements define the minimal and optimal configurations for the system. Database requirements define the logical organization of the data used by the system and the relationships between data.</a:t>
            </a:r>
            <a:endParaRPr lang="en-IN" dirty="0">
              <a:latin typeface="Alegreya Sans Regular" panose="00000500000000000000" pitchFamily="2" charset="0"/>
            </a:endParaRPr>
          </a:p>
        </p:txBody>
      </p:sp>
      <p:sp>
        <p:nvSpPr>
          <p:cNvPr id="5" name="Rectangle: Rounded Corners 4">
            <a:extLst>
              <a:ext uri="{FF2B5EF4-FFF2-40B4-BE49-F238E27FC236}">
                <a16:creationId xmlns:a16="http://schemas.microsoft.com/office/drawing/2014/main" id="{3485DF31-D345-1ED5-063D-3FAB00A18B06}"/>
              </a:ext>
            </a:extLst>
          </p:cNvPr>
          <p:cNvSpPr/>
          <p:nvPr/>
        </p:nvSpPr>
        <p:spPr>
          <a:xfrm>
            <a:off x="0" y="1543050"/>
            <a:ext cx="12192000" cy="142875"/>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4A086C58-892D-4997-721A-90A39332BDE5}"/>
              </a:ext>
            </a:extLst>
          </p:cNvPr>
          <p:cNvSpPr/>
          <p:nvPr/>
        </p:nvSpPr>
        <p:spPr>
          <a:xfrm>
            <a:off x="4086225" y="1533525"/>
            <a:ext cx="3752850" cy="142875"/>
          </a:xfrm>
          <a:prstGeom prst="roundRect">
            <a:avLst>
              <a:gd name="adj" fmla="val 5000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85350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6B959-1203-84FC-E11B-6A3C416A064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869DC27-8729-CF60-F836-D008D4137BAC}"/>
              </a:ext>
            </a:extLst>
          </p:cNvPr>
          <p:cNvSpPr txBox="1"/>
          <p:nvPr/>
        </p:nvSpPr>
        <p:spPr>
          <a:xfrm>
            <a:off x="3048000" y="2581186"/>
            <a:ext cx="6096000" cy="923330"/>
          </a:xfrm>
          <a:prstGeom prst="rect">
            <a:avLst/>
          </a:prstGeom>
          <a:noFill/>
        </p:spPr>
        <p:txBody>
          <a:bodyPr wrap="square">
            <a:spAutoFit/>
          </a:bodyPr>
          <a:lstStyle/>
          <a:p>
            <a:pPr algn="ctr"/>
            <a:r>
              <a:rPr lang="en-US" dirty="0"/>
              <a:t>several indexes to the document may be included. As well as a normal alphabetic index, there may be an index of diagrams, also index of functions, etc.</a:t>
            </a:r>
            <a:endParaRPr lang="en-IN" dirty="0">
              <a:latin typeface="Alegreya Sans Regular" panose="00000500000000000000" pitchFamily="2" charset="0"/>
            </a:endParaRPr>
          </a:p>
        </p:txBody>
      </p:sp>
      <p:sp>
        <p:nvSpPr>
          <p:cNvPr id="5" name="Rectangle: Rounded Corners 4">
            <a:extLst>
              <a:ext uri="{FF2B5EF4-FFF2-40B4-BE49-F238E27FC236}">
                <a16:creationId xmlns:a16="http://schemas.microsoft.com/office/drawing/2014/main" id="{E167626C-DC47-35EA-A5E1-29F1E4ADE6F0}"/>
              </a:ext>
            </a:extLst>
          </p:cNvPr>
          <p:cNvSpPr/>
          <p:nvPr/>
        </p:nvSpPr>
        <p:spPr>
          <a:xfrm>
            <a:off x="0" y="1543050"/>
            <a:ext cx="12192000" cy="142875"/>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6A55C953-B277-7121-C3E0-CFA21EBEC14D}"/>
              </a:ext>
            </a:extLst>
          </p:cNvPr>
          <p:cNvSpPr/>
          <p:nvPr/>
        </p:nvSpPr>
        <p:spPr>
          <a:xfrm>
            <a:off x="4086225" y="1533525"/>
            <a:ext cx="3752850" cy="142875"/>
          </a:xfrm>
          <a:prstGeom prst="roundRect">
            <a:avLst>
              <a:gd name="adj" fmla="val 5000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itle 28">
            <a:extLst>
              <a:ext uri="{FF2B5EF4-FFF2-40B4-BE49-F238E27FC236}">
                <a16:creationId xmlns:a16="http://schemas.microsoft.com/office/drawing/2014/main" id="{B11136A0-7DEF-5463-978B-BF2459E92048}"/>
              </a:ext>
            </a:extLst>
          </p:cNvPr>
          <p:cNvSpPr>
            <a:spLocks noGrp="1"/>
          </p:cNvSpPr>
          <p:nvPr>
            <p:ph type="title"/>
          </p:nvPr>
        </p:nvSpPr>
        <p:spPr>
          <a:xfrm>
            <a:off x="5272087" y="2062073"/>
            <a:ext cx="1381125" cy="509588"/>
          </a:xfrm>
        </p:spPr>
        <p:txBody>
          <a:bodyPr>
            <a:normAutofit fontScale="90000"/>
          </a:bodyPr>
          <a:lstStyle/>
          <a:p>
            <a:r>
              <a:rPr lang="en-US" sz="3500" dirty="0">
                <a:latin typeface="Alegreya Sans Medium" panose="00000600000000000000" pitchFamily="2" charset="0"/>
              </a:rPr>
              <a:t>Index</a:t>
            </a:r>
            <a:endParaRPr lang="en-IN" sz="3500" dirty="0">
              <a:latin typeface="Alegreya Sans Medium" panose="00000600000000000000" pitchFamily="2" charset="0"/>
            </a:endParaRPr>
          </a:p>
        </p:txBody>
      </p:sp>
    </p:spTree>
    <p:extLst>
      <p:ext uri="{BB962C8B-B14F-4D97-AF65-F5344CB8AC3E}">
        <p14:creationId xmlns:p14="http://schemas.microsoft.com/office/powerpoint/2010/main" val="2697662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DC993-B12B-5FF8-E38C-8BDD3546EC7A}"/>
            </a:ext>
          </a:extLst>
        </p:cNvPr>
        <p:cNvGrpSpPr/>
        <p:nvPr/>
      </p:nvGrpSpPr>
      <p:grpSpPr>
        <a:xfrm>
          <a:off x="0" y="0"/>
          <a:ext cx="0" cy="0"/>
          <a:chOff x="0" y="0"/>
          <a:chExt cx="0" cy="0"/>
        </a:xfrm>
      </p:grpSpPr>
      <p:pic>
        <p:nvPicPr>
          <p:cNvPr id="1030" name="Picture 6" descr="Whatsapp Black, abstract, abstract digital, abstraction, abstracts, background, digital, pattern, texture, HD phone wallpaper">
            <a:extLst>
              <a:ext uri="{FF2B5EF4-FFF2-40B4-BE49-F238E27FC236}">
                <a16:creationId xmlns:a16="http://schemas.microsoft.com/office/drawing/2014/main" id="{FA8896BB-06D6-4FFD-1E12-270B29859B5E}"/>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5400000">
            <a:off x="2598185" y="-2005774"/>
            <a:ext cx="6907545" cy="12280081"/>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F6432300-CAD0-87D5-65BD-D40A383BFFDE}"/>
              </a:ext>
            </a:extLst>
          </p:cNvPr>
          <p:cNvGrpSpPr/>
          <p:nvPr/>
        </p:nvGrpSpPr>
        <p:grpSpPr>
          <a:xfrm>
            <a:off x="205448" y="5688591"/>
            <a:ext cx="11781104" cy="16893184"/>
            <a:chOff x="121529" y="-8295630"/>
            <a:chExt cx="11781104" cy="16893184"/>
          </a:xfrm>
        </p:grpSpPr>
        <p:sp>
          <p:nvSpPr>
            <p:cNvPr id="16" name="Speech Bubble: Rectangle with Corners Rounded 15">
              <a:extLst>
                <a:ext uri="{FF2B5EF4-FFF2-40B4-BE49-F238E27FC236}">
                  <a16:creationId xmlns:a16="http://schemas.microsoft.com/office/drawing/2014/main" id="{E731E6C2-7868-758D-AD5F-666851A30EEE}"/>
                </a:ext>
              </a:extLst>
            </p:cNvPr>
            <p:cNvSpPr/>
            <p:nvPr/>
          </p:nvSpPr>
          <p:spPr>
            <a:xfrm>
              <a:off x="6439383" y="-8295630"/>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legreya Sans Regular" panose="00000500000000000000" pitchFamily="2" charset="0"/>
                </a:rPr>
                <a:t>Users want to send text messages instantly to contacts.</a:t>
              </a:r>
              <a:endParaRPr lang="en-IN" dirty="0">
                <a:solidFill>
                  <a:schemeClr val="tx1"/>
                </a:solidFill>
                <a:latin typeface="Alegreya Sans Regular" panose="00000500000000000000" pitchFamily="2" charset="0"/>
              </a:endParaRPr>
            </a:p>
          </p:txBody>
        </p:sp>
        <p:sp>
          <p:nvSpPr>
            <p:cNvPr id="17" name="Speech Bubble: Rectangle with Corners Rounded 16">
              <a:extLst>
                <a:ext uri="{FF2B5EF4-FFF2-40B4-BE49-F238E27FC236}">
                  <a16:creationId xmlns:a16="http://schemas.microsoft.com/office/drawing/2014/main" id="{82F8D40E-B948-F2F7-FC12-E0CC87C48540}"/>
                </a:ext>
              </a:extLst>
            </p:cNvPr>
            <p:cNvSpPr/>
            <p:nvPr/>
          </p:nvSpPr>
          <p:spPr>
            <a:xfrm>
              <a:off x="121533" y="-75880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implement a client-server architecture where messages are sent via WhatsApp servers and delivered within &lt;200 </a:t>
              </a:r>
              <a:r>
                <a:rPr lang="en-US" dirty="0" err="1">
                  <a:solidFill>
                    <a:schemeClr val="tx1"/>
                  </a:solidFill>
                  <a:latin typeface="Alegreya Sans Regular" panose="00000500000000000000" pitchFamily="2" charset="0"/>
                </a:rPr>
                <a:t>ms</a:t>
              </a:r>
              <a:r>
                <a:rPr lang="en-US" dirty="0">
                  <a:solidFill>
                    <a:schemeClr val="tx1"/>
                  </a:solidFill>
                  <a:latin typeface="Alegreya Sans Regular" panose="00000500000000000000" pitchFamily="2" charset="0"/>
                </a:rPr>
                <a:t> under normal network conditions.</a:t>
              </a:r>
              <a:endParaRPr lang="en-IN" dirty="0">
                <a:solidFill>
                  <a:schemeClr val="tx1"/>
                </a:solidFill>
                <a:latin typeface="Alegreya Sans Regular" panose="00000500000000000000" pitchFamily="2" charset="0"/>
              </a:endParaRPr>
            </a:p>
          </p:txBody>
        </p:sp>
        <p:sp>
          <p:nvSpPr>
            <p:cNvPr id="18" name="Speech Bubble: Rectangle with Corners Rounded 17">
              <a:extLst>
                <a:ext uri="{FF2B5EF4-FFF2-40B4-BE49-F238E27FC236}">
                  <a16:creationId xmlns:a16="http://schemas.microsoft.com/office/drawing/2014/main" id="{329A32E1-813F-524D-134B-D11FFBCD7CAD}"/>
                </a:ext>
              </a:extLst>
            </p:cNvPr>
            <p:cNvSpPr/>
            <p:nvPr/>
          </p:nvSpPr>
          <p:spPr>
            <a:xfrm>
              <a:off x="6439383" y="-6267167"/>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send images, videos, audio, and documents.</a:t>
              </a:r>
              <a:endParaRPr lang="en-IN" dirty="0">
                <a:solidFill>
                  <a:schemeClr val="tx1"/>
                </a:solidFill>
                <a:latin typeface="Alegreya Sans Regular" panose="00000500000000000000" pitchFamily="2" charset="0"/>
              </a:endParaRPr>
            </a:p>
          </p:txBody>
        </p:sp>
        <p:sp>
          <p:nvSpPr>
            <p:cNvPr id="19" name="Speech Bubble: Rectangle with Corners Rounded 18">
              <a:extLst>
                <a:ext uri="{FF2B5EF4-FFF2-40B4-BE49-F238E27FC236}">
                  <a16:creationId xmlns:a16="http://schemas.microsoft.com/office/drawing/2014/main" id="{75A3FDE5-0858-761E-21A3-06168E5C86BF}"/>
                </a:ext>
              </a:extLst>
            </p:cNvPr>
            <p:cNvSpPr/>
            <p:nvPr/>
          </p:nvSpPr>
          <p:spPr>
            <a:xfrm>
              <a:off x="121533" y="-5488331"/>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support multimedia file transfer up to a specific size limit (e.g., 100 MB), compress media, and use secure file storage servers.</a:t>
              </a:r>
              <a:endParaRPr lang="en-IN" dirty="0">
                <a:solidFill>
                  <a:schemeClr val="tx1"/>
                </a:solidFill>
                <a:latin typeface="Alegreya Sans Regular" panose="00000500000000000000" pitchFamily="2" charset="0"/>
              </a:endParaRPr>
            </a:p>
          </p:txBody>
        </p:sp>
        <p:sp>
          <p:nvSpPr>
            <p:cNvPr id="20" name="Speech Bubble: Rectangle with Corners Rounded 19">
              <a:extLst>
                <a:ext uri="{FF2B5EF4-FFF2-40B4-BE49-F238E27FC236}">
                  <a16:creationId xmlns:a16="http://schemas.microsoft.com/office/drawing/2014/main" id="{20251D4C-A0DE-87DA-FCC6-6C77682841A2}"/>
                </a:ext>
              </a:extLst>
            </p:cNvPr>
            <p:cNvSpPr/>
            <p:nvPr/>
          </p:nvSpPr>
          <p:spPr>
            <a:xfrm>
              <a:off x="8036689" y="-4070267"/>
              <a:ext cx="3865944"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make voice and video calls.</a:t>
              </a:r>
              <a:endParaRPr lang="en-IN" dirty="0">
                <a:solidFill>
                  <a:schemeClr val="tx1"/>
                </a:solidFill>
                <a:latin typeface="Alegreya Sans Regular" panose="00000500000000000000" pitchFamily="2" charset="0"/>
              </a:endParaRPr>
            </a:p>
          </p:txBody>
        </p:sp>
        <p:sp>
          <p:nvSpPr>
            <p:cNvPr id="21" name="Speech Bubble: Rectangle with Corners Rounded 20">
              <a:extLst>
                <a:ext uri="{FF2B5EF4-FFF2-40B4-BE49-F238E27FC236}">
                  <a16:creationId xmlns:a16="http://schemas.microsoft.com/office/drawing/2014/main" id="{88112A5B-3813-4F38-1553-B86AF560EAC5}"/>
                </a:ext>
              </a:extLst>
            </p:cNvPr>
            <p:cNvSpPr/>
            <p:nvPr/>
          </p:nvSpPr>
          <p:spPr>
            <a:xfrm>
              <a:off x="121531" y="-326579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VoIP services using WebRTC protocol, ensuring low-latency communication with adaptive bitrate streaming.</a:t>
              </a:r>
              <a:endParaRPr lang="en-IN" dirty="0">
                <a:solidFill>
                  <a:schemeClr val="tx1"/>
                </a:solidFill>
                <a:latin typeface="Alegreya Sans Regular" panose="00000500000000000000" pitchFamily="2" charset="0"/>
              </a:endParaRPr>
            </a:p>
          </p:txBody>
        </p:sp>
        <p:sp>
          <p:nvSpPr>
            <p:cNvPr id="23" name="Speech Bubble: Rectangle with Corners Rounded 22">
              <a:extLst>
                <a:ext uri="{FF2B5EF4-FFF2-40B4-BE49-F238E27FC236}">
                  <a16:creationId xmlns:a16="http://schemas.microsoft.com/office/drawing/2014/main" id="{9EEE3FB1-9008-D395-F3AD-65515442C4B3}"/>
                </a:ext>
              </a:extLst>
            </p:cNvPr>
            <p:cNvSpPr/>
            <p:nvPr/>
          </p:nvSpPr>
          <p:spPr>
            <a:xfrm>
              <a:off x="7009107" y="-1854266"/>
              <a:ext cx="4893526"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their messages to be private and secure.</a:t>
              </a:r>
              <a:endParaRPr lang="en-IN" dirty="0">
                <a:solidFill>
                  <a:schemeClr val="tx1"/>
                </a:solidFill>
                <a:latin typeface="Alegreya Sans Regular" panose="00000500000000000000" pitchFamily="2" charset="0"/>
              </a:endParaRPr>
            </a:p>
          </p:txBody>
        </p:sp>
        <p:sp>
          <p:nvSpPr>
            <p:cNvPr id="24" name="Speech Bubble: Rectangle with Corners Rounded 23">
              <a:extLst>
                <a:ext uri="{FF2B5EF4-FFF2-40B4-BE49-F238E27FC236}">
                  <a16:creationId xmlns:a16="http://schemas.microsoft.com/office/drawing/2014/main" id="{82F22432-6264-AAEE-3337-ABF57D9B9A7F}"/>
                </a:ext>
              </a:extLst>
            </p:cNvPr>
            <p:cNvSpPr/>
            <p:nvPr/>
          </p:nvSpPr>
          <p:spPr>
            <a:xfrm>
              <a:off x="121530" y="-772387"/>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use end-to-end encryption (Signal Protocol with AES-256 encryption, Curve25519 keys) so only sender and receiver can read the messages.</a:t>
              </a:r>
              <a:endParaRPr lang="en-IN" dirty="0">
                <a:solidFill>
                  <a:schemeClr val="tx1"/>
                </a:solidFill>
                <a:latin typeface="Alegreya Sans Regular" panose="00000500000000000000" pitchFamily="2" charset="0"/>
              </a:endParaRPr>
            </a:p>
          </p:txBody>
        </p:sp>
        <p:sp>
          <p:nvSpPr>
            <p:cNvPr id="25" name="Speech Bubble: Rectangle with Corners Rounded 24">
              <a:extLst>
                <a:ext uri="{FF2B5EF4-FFF2-40B4-BE49-F238E27FC236}">
                  <a16:creationId xmlns:a16="http://schemas.microsoft.com/office/drawing/2014/main" id="{D50E1F28-E356-0CDB-EBF1-4080E9C0BC79}"/>
                </a:ext>
              </a:extLst>
            </p:cNvPr>
            <p:cNvSpPr/>
            <p:nvPr/>
          </p:nvSpPr>
          <p:spPr>
            <a:xfrm>
              <a:off x="7009107" y="651324"/>
              <a:ext cx="4893526" cy="79163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know when their message is sent, delivered, and read.</a:t>
              </a:r>
            </a:p>
          </p:txBody>
        </p:sp>
        <p:sp>
          <p:nvSpPr>
            <p:cNvPr id="27" name="Speech Bubble: Rectangle with Corners Rounded 26">
              <a:extLst>
                <a:ext uri="{FF2B5EF4-FFF2-40B4-BE49-F238E27FC236}">
                  <a16:creationId xmlns:a16="http://schemas.microsoft.com/office/drawing/2014/main" id="{C21DBDD2-A3D5-DBCA-049B-81EE76BF4C51}"/>
                </a:ext>
              </a:extLst>
            </p:cNvPr>
            <p:cNvSpPr/>
            <p:nvPr/>
          </p:nvSpPr>
          <p:spPr>
            <a:xfrm>
              <a:off x="121529" y="2158446"/>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message status flags (sent , delivered , read blue) using server acknowledgments and read receipts.</a:t>
              </a:r>
              <a:endParaRPr lang="en-IN" dirty="0">
                <a:solidFill>
                  <a:schemeClr val="tx1"/>
                </a:solidFill>
                <a:latin typeface="Alegreya Sans Regular" panose="00000500000000000000" pitchFamily="2" charset="0"/>
              </a:endParaRPr>
            </a:p>
          </p:txBody>
        </p:sp>
        <p:sp>
          <p:nvSpPr>
            <p:cNvPr id="29" name="Speech Bubble: Rectangle with Corners Rounded 28">
              <a:extLst>
                <a:ext uri="{FF2B5EF4-FFF2-40B4-BE49-F238E27FC236}">
                  <a16:creationId xmlns:a16="http://schemas.microsoft.com/office/drawing/2014/main" id="{16038645-A6DD-CC31-923B-C1764B508582}"/>
                </a:ext>
              </a:extLst>
            </p:cNvPr>
            <p:cNvSpPr/>
            <p:nvPr/>
          </p:nvSpPr>
          <p:spPr>
            <a:xfrm>
              <a:off x="7674015" y="3376257"/>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create groups and broadcast messages.</a:t>
              </a:r>
              <a:endParaRPr lang="en-IN" dirty="0">
                <a:solidFill>
                  <a:schemeClr val="tx1"/>
                </a:solidFill>
                <a:latin typeface="Alegreya Sans Regular" panose="00000500000000000000" pitchFamily="2" charset="0"/>
              </a:endParaRPr>
            </a:p>
          </p:txBody>
        </p:sp>
        <p:sp>
          <p:nvSpPr>
            <p:cNvPr id="30" name="Speech Bubble: Rectangle with Corners Rounded 29">
              <a:extLst>
                <a:ext uri="{FF2B5EF4-FFF2-40B4-BE49-F238E27FC236}">
                  <a16:creationId xmlns:a16="http://schemas.microsoft.com/office/drawing/2014/main" id="{7BEA7C59-004A-DFFD-7583-7CBF91A35F56}"/>
                </a:ext>
              </a:extLst>
            </p:cNvPr>
            <p:cNvSpPr/>
            <p:nvPr/>
          </p:nvSpPr>
          <p:spPr>
            <a:xfrm>
              <a:off x="121529" y="44275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group metadata on servers (group ID, members list, permissions) and deliver messages to all group members simultaneously.</a:t>
              </a:r>
              <a:endParaRPr lang="en-IN" dirty="0">
                <a:solidFill>
                  <a:schemeClr val="tx1"/>
                </a:solidFill>
                <a:latin typeface="Alegreya Sans Regular" panose="00000500000000000000" pitchFamily="2" charset="0"/>
              </a:endParaRPr>
            </a:p>
          </p:txBody>
        </p:sp>
        <p:sp>
          <p:nvSpPr>
            <p:cNvPr id="31" name="Speech Bubble: Rectangle with Corners Rounded 30">
              <a:extLst>
                <a:ext uri="{FF2B5EF4-FFF2-40B4-BE49-F238E27FC236}">
                  <a16:creationId xmlns:a16="http://schemas.microsoft.com/office/drawing/2014/main" id="{0DE6BE82-2182-7FBE-11DE-70334FBA0F3F}"/>
                </a:ext>
              </a:extLst>
            </p:cNvPr>
            <p:cNvSpPr/>
            <p:nvPr/>
          </p:nvSpPr>
          <p:spPr>
            <a:xfrm>
              <a:off x="7674015" y="5885920"/>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backup and restore chat history.</a:t>
              </a:r>
              <a:endParaRPr lang="en-IN" dirty="0">
                <a:solidFill>
                  <a:schemeClr val="tx1"/>
                </a:solidFill>
                <a:latin typeface="Alegreya Sans Regular" panose="00000500000000000000" pitchFamily="2" charset="0"/>
              </a:endParaRPr>
            </a:p>
          </p:txBody>
        </p:sp>
        <p:sp>
          <p:nvSpPr>
            <p:cNvPr id="32" name="Speech Bubble: Rectangle with Corners Rounded 31">
              <a:extLst>
                <a:ext uri="{FF2B5EF4-FFF2-40B4-BE49-F238E27FC236}">
                  <a16:creationId xmlns:a16="http://schemas.microsoft.com/office/drawing/2014/main" id="{1CFC9378-E7BC-55F6-56CE-C1150C02A966}"/>
                </a:ext>
              </a:extLst>
            </p:cNvPr>
            <p:cNvSpPr/>
            <p:nvPr/>
          </p:nvSpPr>
          <p:spPr>
            <a:xfrm>
              <a:off x="121529" y="7421234"/>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cloud backup integration (Google Drive/iCloud) with encrypted chat exports and scheduled backup functionality.</a:t>
              </a:r>
              <a:endParaRPr lang="en-IN" dirty="0">
                <a:solidFill>
                  <a:schemeClr val="tx1"/>
                </a:solidFill>
                <a:latin typeface="Alegreya Sans Regular" panose="00000500000000000000" pitchFamily="2" charset="0"/>
              </a:endParaRPr>
            </a:p>
          </p:txBody>
        </p:sp>
      </p:grpSp>
      <p:grpSp>
        <p:nvGrpSpPr>
          <p:cNvPr id="15" name="Group 14">
            <a:extLst>
              <a:ext uri="{FF2B5EF4-FFF2-40B4-BE49-F238E27FC236}">
                <a16:creationId xmlns:a16="http://schemas.microsoft.com/office/drawing/2014/main" id="{4DD2EE22-C43D-9209-8CF6-CF22F9A66D2E}"/>
              </a:ext>
            </a:extLst>
          </p:cNvPr>
          <p:cNvGrpSpPr/>
          <p:nvPr/>
        </p:nvGrpSpPr>
        <p:grpSpPr>
          <a:xfrm>
            <a:off x="-99176" y="-2679"/>
            <a:ext cx="12280082" cy="694481"/>
            <a:chOff x="-143217" y="-46000"/>
            <a:chExt cx="12280082" cy="694481"/>
          </a:xfrm>
        </p:grpSpPr>
        <p:sp>
          <p:nvSpPr>
            <p:cNvPr id="3" name="Rectangle 2">
              <a:extLst>
                <a:ext uri="{FF2B5EF4-FFF2-40B4-BE49-F238E27FC236}">
                  <a16:creationId xmlns:a16="http://schemas.microsoft.com/office/drawing/2014/main" id="{77FB16E6-EC84-9774-27AB-4F5A4C12EFEB}"/>
                </a:ext>
              </a:extLst>
            </p:cNvPr>
            <p:cNvSpPr/>
            <p:nvPr/>
          </p:nvSpPr>
          <p:spPr>
            <a:xfrm>
              <a:off x="-143217" y="-46000"/>
              <a:ext cx="12280082" cy="69448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Oval 3">
              <a:extLst>
                <a:ext uri="{FF2B5EF4-FFF2-40B4-BE49-F238E27FC236}">
                  <a16:creationId xmlns:a16="http://schemas.microsoft.com/office/drawing/2014/main" id="{8C41EB2E-5554-3621-F7B2-D26508171749}"/>
                </a:ext>
              </a:extLst>
            </p:cNvPr>
            <p:cNvSpPr/>
            <p:nvPr/>
          </p:nvSpPr>
          <p:spPr>
            <a:xfrm>
              <a:off x="289367" y="115747"/>
              <a:ext cx="520861" cy="497711"/>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76482393-8115-2762-BD0C-223D1D5E0C70}"/>
                </a:ext>
              </a:extLst>
            </p:cNvPr>
            <p:cNvSpPr txBox="1"/>
            <p:nvPr/>
          </p:nvSpPr>
          <p:spPr>
            <a:xfrm>
              <a:off x="810228" y="34724"/>
              <a:ext cx="2604304" cy="370390"/>
            </a:xfrm>
            <a:prstGeom prst="rect">
              <a:avLst/>
            </a:prstGeom>
            <a:noFill/>
          </p:spPr>
          <p:txBody>
            <a:bodyPr wrap="square" rtlCol="0">
              <a:spAutoFit/>
            </a:bodyPr>
            <a:lstStyle/>
            <a:p>
              <a:r>
                <a:rPr lang="en-US" dirty="0" err="1">
                  <a:latin typeface="Alegreya Sans Medium" panose="00000600000000000000" pitchFamily="2" charset="0"/>
                </a:rPr>
                <a:t>User+System</a:t>
              </a:r>
              <a:r>
                <a:rPr lang="en-US" dirty="0">
                  <a:latin typeface="Alegreya Sans Medium" panose="00000600000000000000" pitchFamily="2" charset="0"/>
                </a:rPr>
                <a:t> Requirement</a:t>
              </a:r>
              <a:endParaRPr lang="en-IN" dirty="0">
                <a:latin typeface="Alegreya Sans Medium" panose="00000600000000000000" pitchFamily="2" charset="0"/>
              </a:endParaRPr>
            </a:p>
          </p:txBody>
        </p:sp>
        <p:sp>
          <p:nvSpPr>
            <p:cNvPr id="6" name="TextBox 5">
              <a:extLst>
                <a:ext uri="{FF2B5EF4-FFF2-40B4-BE49-F238E27FC236}">
                  <a16:creationId xmlns:a16="http://schemas.microsoft.com/office/drawing/2014/main" id="{EC9DF92A-9392-5636-F78E-C36BA6FA8858}"/>
                </a:ext>
              </a:extLst>
            </p:cNvPr>
            <p:cNvSpPr txBox="1"/>
            <p:nvPr/>
          </p:nvSpPr>
          <p:spPr>
            <a:xfrm>
              <a:off x="810228" y="306730"/>
              <a:ext cx="2604304" cy="338554"/>
            </a:xfrm>
            <a:prstGeom prst="rect">
              <a:avLst/>
            </a:prstGeom>
            <a:noFill/>
          </p:spPr>
          <p:txBody>
            <a:bodyPr wrap="square" rtlCol="0">
              <a:spAutoFit/>
            </a:bodyPr>
            <a:lstStyle/>
            <a:p>
              <a:r>
                <a:rPr lang="en-US" sz="1600" dirty="0">
                  <a:solidFill>
                    <a:schemeClr val="bg2">
                      <a:lumMod val="50000"/>
                    </a:schemeClr>
                  </a:solidFill>
                  <a:latin typeface="Alegreya Sans Regular" panose="00000500000000000000" pitchFamily="2" charset="0"/>
                </a:rPr>
                <a:t>Online</a:t>
              </a:r>
              <a:endParaRPr lang="en-IN" sz="1600" dirty="0">
                <a:solidFill>
                  <a:schemeClr val="bg2">
                    <a:lumMod val="50000"/>
                  </a:schemeClr>
                </a:solidFill>
                <a:latin typeface="Alegreya Sans Regular" panose="00000500000000000000" pitchFamily="2" charset="0"/>
              </a:endParaRPr>
            </a:p>
          </p:txBody>
        </p:sp>
      </p:grpSp>
      <p:pic>
        <p:nvPicPr>
          <p:cNvPr id="34" name="Picture 33">
            <a:extLst>
              <a:ext uri="{FF2B5EF4-FFF2-40B4-BE49-F238E27FC236}">
                <a16:creationId xmlns:a16="http://schemas.microsoft.com/office/drawing/2014/main" id="{F3E0A48C-1A58-A130-1CF2-60CB10E297FD}"/>
              </a:ext>
            </a:extLst>
          </p:cNvPr>
          <p:cNvPicPr>
            <a:picLocks noChangeAspect="1"/>
          </p:cNvPicPr>
          <p:nvPr/>
        </p:nvPicPr>
        <p:blipFill>
          <a:blip r:embed="rId4"/>
          <a:stretch>
            <a:fillRect/>
          </a:stretch>
        </p:blipFill>
        <p:spPr>
          <a:xfrm>
            <a:off x="-88083" y="6331180"/>
            <a:ext cx="12280082" cy="576365"/>
          </a:xfrm>
          <a:prstGeom prst="rect">
            <a:avLst/>
          </a:prstGeom>
        </p:spPr>
      </p:pic>
      <p:pic>
        <p:nvPicPr>
          <p:cNvPr id="37" name="Picture 36">
            <a:extLst>
              <a:ext uri="{FF2B5EF4-FFF2-40B4-BE49-F238E27FC236}">
                <a16:creationId xmlns:a16="http://schemas.microsoft.com/office/drawing/2014/main" id="{8AF56837-6393-43B5-0132-CED559436B86}"/>
              </a:ext>
            </a:extLst>
          </p:cNvPr>
          <p:cNvPicPr>
            <a:picLocks noChangeAspect="1"/>
          </p:cNvPicPr>
          <p:nvPr/>
        </p:nvPicPr>
        <p:blipFill>
          <a:blip r:embed="rId5">
            <a:clrChange>
              <a:clrFrom>
                <a:srgbClr val="FEFEFE"/>
              </a:clrFrom>
              <a:clrTo>
                <a:srgbClr val="FEFEFE">
                  <a:alpha val="0"/>
                </a:srgbClr>
              </a:clrTo>
            </a:clrChange>
          </a:blip>
          <a:stretch>
            <a:fillRect/>
          </a:stretch>
        </p:blipFill>
        <p:spPr>
          <a:xfrm>
            <a:off x="10346203" y="37896"/>
            <a:ext cx="1724266" cy="571580"/>
          </a:xfrm>
          <a:prstGeom prst="rect">
            <a:avLst/>
          </a:prstGeom>
        </p:spPr>
      </p:pic>
    </p:spTree>
    <p:extLst>
      <p:ext uri="{BB962C8B-B14F-4D97-AF65-F5344CB8AC3E}">
        <p14:creationId xmlns:p14="http://schemas.microsoft.com/office/powerpoint/2010/main" val="1222958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F50CE-A8A9-42E6-8E3A-BAEB3D894407}"/>
            </a:ext>
          </a:extLst>
        </p:cNvPr>
        <p:cNvGrpSpPr/>
        <p:nvPr/>
      </p:nvGrpSpPr>
      <p:grpSpPr>
        <a:xfrm>
          <a:off x="0" y="0"/>
          <a:ext cx="0" cy="0"/>
          <a:chOff x="0" y="0"/>
          <a:chExt cx="0" cy="0"/>
        </a:xfrm>
      </p:grpSpPr>
      <p:pic>
        <p:nvPicPr>
          <p:cNvPr id="1030" name="Picture 6" descr="Whatsapp Black, abstract, abstract digital, abstraction, abstracts, background, digital, pattern, texture, HD phone wallpaper">
            <a:extLst>
              <a:ext uri="{FF2B5EF4-FFF2-40B4-BE49-F238E27FC236}">
                <a16:creationId xmlns:a16="http://schemas.microsoft.com/office/drawing/2014/main" id="{F46C93FB-2C47-F713-BB31-A12A5F132CB4}"/>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5400000">
            <a:off x="2598185" y="-2005774"/>
            <a:ext cx="6907545" cy="12280081"/>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4CE670EC-5362-45E8-F8C4-6859D9E3485E}"/>
              </a:ext>
            </a:extLst>
          </p:cNvPr>
          <p:cNvGrpSpPr/>
          <p:nvPr/>
        </p:nvGrpSpPr>
        <p:grpSpPr>
          <a:xfrm>
            <a:off x="205448" y="4408431"/>
            <a:ext cx="11781104" cy="16893184"/>
            <a:chOff x="121529" y="-8295630"/>
            <a:chExt cx="11781104" cy="16893184"/>
          </a:xfrm>
        </p:grpSpPr>
        <p:sp>
          <p:nvSpPr>
            <p:cNvPr id="16" name="Speech Bubble: Rectangle with Corners Rounded 15">
              <a:extLst>
                <a:ext uri="{FF2B5EF4-FFF2-40B4-BE49-F238E27FC236}">
                  <a16:creationId xmlns:a16="http://schemas.microsoft.com/office/drawing/2014/main" id="{838B01EA-BE41-70E7-8E3C-953FF21D6AE2}"/>
                </a:ext>
              </a:extLst>
            </p:cNvPr>
            <p:cNvSpPr/>
            <p:nvPr/>
          </p:nvSpPr>
          <p:spPr>
            <a:xfrm>
              <a:off x="6439383" y="-8295630"/>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legreya Sans Regular" panose="00000500000000000000" pitchFamily="2" charset="0"/>
                </a:rPr>
                <a:t>Users want to send text messages instantly to contacts.</a:t>
              </a:r>
              <a:endParaRPr lang="en-IN" dirty="0">
                <a:solidFill>
                  <a:schemeClr val="tx1"/>
                </a:solidFill>
                <a:latin typeface="Alegreya Sans Regular" panose="00000500000000000000" pitchFamily="2" charset="0"/>
              </a:endParaRPr>
            </a:p>
          </p:txBody>
        </p:sp>
        <p:sp>
          <p:nvSpPr>
            <p:cNvPr id="17" name="Speech Bubble: Rectangle with Corners Rounded 16">
              <a:extLst>
                <a:ext uri="{FF2B5EF4-FFF2-40B4-BE49-F238E27FC236}">
                  <a16:creationId xmlns:a16="http://schemas.microsoft.com/office/drawing/2014/main" id="{C0FFCC09-C4AA-6683-3BE3-4D97F508AEDE}"/>
                </a:ext>
              </a:extLst>
            </p:cNvPr>
            <p:cNvSpPr/>
            <p:nvPr/>
          </p:nvSpPr>
          <p:spPr>
            <a:xfrm>
              <a:off x="121533" y="-75880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implement a client-server architecture where messages are sent via WhatsApp servers and delivered within &lt;200 </a:t>
              </a:r>
              <a:r>
                <a:rPr lang="en-US" dirty="0" err="1">
                  <a:solidFill>
                    <a:schemeClr val="tx1"/>
                  </a:solidFill>
                  <a:latin typeface="Alegreya Sans Regular" panose="00000500000000000000" pitchFamily="2" charset="0"/>
                </a:rPr>
                <a:t>ms</a:t>
              </a:r>
              <a:r>
                <a:rPr lang="en-US" dirty="0">
                  <a:solidFill>
                    <a:schemeClr val="tx1"/>
                  </a:solidFill>
                  <a:latin typeface="Alegreya Sans Regular" panose="00000500000000000000" pitchFamily="2" charset="0"/>
                </a:rPr>
                <a:t> under normal network conditions.</a:t>
              </a:r>
              <a:endParaRPr lang="en-IN" dirty="0">
                <a:solidFill>
                  <a:schemeClr val="tx1"/>
                </a:solidFill>
                <a:latin typeface="Alegreya Sans Regular" panose="00000500000000000000" pitchFamily="2" charset="0"/>
              </a:endParaRPr>
            </a:p>
          </p:txBody>
        </p:sp>
        <p:sp>
          <p:nvSpPr>
            <p:cNvPr id="18" name="Speech Bubble: Rectangle with Corners Rounded 17">
              <a:extLst>
                <a:ext uri="{FF2B5EF4-FFF2-40B4-BE49-F238E27FC236}">
                  <a16:creationId xmlns:a16="http://schemas.microsoft.com/office/drawing/2014/main" id="{F0F50E7D-D092-247A-A27F-9EA4B9536327}"/>
                </a:ext>
              </a:extLst>
            </p:cNvPr>
            <p:cNvSpPr/>
            <p:nvPr/>
          </p:nvSpPr>
          <p:spPr>
            <a:xfrm>
              <a:off x="6439383" y="-6267167"/>
              <a:ext cx="5463250"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send images, videos, audio, and documents.</a:t>
              </a:r>
              <a:endParaRPr lang="en-IN" dirty="0">
                <a:solidFill>
                  <a:schemeClr val="tx1"/>
                </a:solidFill>
                <a:latin typeface="Alegreya Sans Regular" panose="00000500000000000000" pitchFamily="2" charset="0"/>
              </a:endParaRPr>
            </a:p>
          </p:txBody>
        </p:sp>
        <p:sp>
          <p:nvSpPr>
            <p:cNvPr id="19" name="Speech Bubble: Rectangle with Corners Rounded 18">
              <a:extLst>
                <a:ext uri="{FF2B5EF4-FFF2-40B4-BE49-F238E27FC236}">
                  <a16:creationId xmlns:a16="http://schemas.microsoft.com/office/drawing/2014/main" id="{F66B9F28-746C-3700-152B-19C9ADACB993}"/>
                </a:ext>
              </a:extLst>
            </p:cNvPr>
            <p:cNvSpPr/>
            <p:nvPr/>
          </p:nvSpPr>
          <p:spPr>
            <a:xfrm>
              <a:off x="121533" y="-5488331"/>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support multimedia file transfer up to a specific size limit (e.g., 100 MB), compress media, and use secure file storage servers.</a:t>
              </a:r>
              <a:endParaRPr lang="en-IN" dirty="0">
                <a:solidFill>
                  <a:schemeClr val="tx1"/>
                </a:solidFill>
                <a:latin typeface="Alegreya Sans Regular" panose="00000500000000000000" pitchFamily="2" charset="0"/>
              </a:endParaRPr>
            </a:p>
          </p:txBody>
        </p:sp>
        <p:sp>
          <p:nvSpPr>
            <p:cNvPr id="20" name="Speech Bubble: Rectangle with Corners Rounded 19">
              <a:extLst>
                <a:ext uri="{FF2B5EF4-FFF2-40B4-BE49-F238E27FC236}">
                  <a16:creationId xmlns:a16="http://schemas.microsoft.com/office/drawing/2014/main" id="{8D8D510C-643E-F705-7281-D6EA5CD59105}"/>
                </a:ext>
              </a:extLst>
            </p:cNvPr>
            <p:cNvSpPr/>
            <p:nvPr/>
          </p:nvSpPr>
          <p:spPr>
            <a:xfrm>
              <a:off x="8036689" y="-4070267"/>
              <a:ext cx="3865944"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make voice and video calls.</a:t>
              </a:r>
              <a:endParaRPr lang="en-IN" dirty="0">
                <a:solidFill>
                  <a:schemeClr val="tx1"/>
                </a:solidFill>
                <a:latin typeface="Alegreya Sans Regular" panose="00000500000000000000" pitchFamily="2" charset="0"/>
              </a:endParaRPr>
            </a:p>
          </p:txBody>
        </p:sp>
        <p:sp>
          <p:nvSpPr>
            <p:cNvPr id="21" name="Speech Bubble: Rectangle with Corners Rounded 20">
              <a:extLst>
                <a:ext uri="{FF2B5EF4-FFF2-40B4-BE49-F238E27FC236}">
                  <a16:creationId xmlns:a16="http://schemas.microsoft.com/office/drawing/2014/main" id="{BB3F2DDF-1A7C-D291-7F88-9CEB64967556}"/>
                </a:ext>
              </a:extLst>
            </p:cNvPr>
            <p:cNvSpPr/>
            <p:nvPr/>
          </p:nvSpPr>
          <p:spPr>
            <a:xfrm>
              <a:off x="121531" y="-326579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VoIP services using WebRTC protocol, ensuring low-latency communication with adaptive bitrate streaming.</a:t>
              </a:r>
              <a:endParaRPr lang="en-IN" dirty="0">
                <a:solidFill>
                  <a:schemeClr val="tx1"/>
                </a:solidFill>
                <a:latin typeface="Alegreya Sans Regular" panose="00000500000000000000" pitchFamily="2" charset="0"/>
              </a:endParaRPr>
            </a:p>
          </p:txBody>
        </p:sp>
        <p:sp>
          <p:nvSpPr>
            <p:cNvPr id="23" name="Speech Bubble: Rectangle with Corners Rounded 22">
              <a:extLst>
                <a:ext uri="{FF2B5EF4-FFF2-40B4-BE49-F238E27FC236}">
                  <a16:creationId xmlns:a16="http://schemas.microsoft.com/office/drawing/2014/main" id="{9320A941-7A7F-9820-8A61-A195854264A1}"/>
                </a:ext>
              </a:extLst>
            </p:cNvPr>
            <p:cNvSpPr/>
            <p:nvPr/>
          </p:nvSpPr>
          <p:spPr>
            <a:xfrm>
              <a:off x="7009107" y="-1854266"/>
              <a:ext cx="4893526"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their messages to be private and secure.</a:t>
              </a:r>
              <a:endParaRPr lang="en-IN" dirty="0">
                <a:solidFill>
                  <a:schemeClr val="tx1"/>
                </a:solidFill>
                <a:latin typeface="Alegreya Sans Regular" panose="00000500000000000000" pitchFamily="2" charset="0"/>
              </a:endParaRPr>
            </a:p>
          </p:txBody>
        </p:sp>
        <p:sp>
          <p:nvSpPr>
            <p:cNvPr id="24" name="Speech Bubble: Rectangle with Corners Rounded 23">
              <a:extLst>
                <a:ext uri="{FF2B5EF4-FFF2-40B4-BE49-F238E27FC236}">
                  <a16:creationId xmlns:a16="http://schemas.microsoft.com/office/drawing/2014/main" id="{048B30E8-9381-F9BD-4EF3-3D6E5B64DE9B}"/>
                </a:ext>
              </a:extLst>
            </p:cNvPr>
            <p:cNvSpPr/>
            <p:nvPr/>
          </p:nvSpPr>
          <p:spPr>
            <a:xfrm>
              <a:off x="121530" y="-772387"/>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must use end-to-end encryption (Signal Protocol with AES-256 encryption, Curve25519 keys) so only sender and receiver can read the messages.</a:t>
              </a:r>
              <a:endParaRPr lang="en-IN" dirty="0">
                <a:solidFill>
                  <a:schemeClr val="tx1"/>
                </a:solidFill>
                <a:latin typeface="Alegreya Sans Regular" panose="00000500000000000000" pitchFamily="2" charset="0"/>
              </a:endParaRPr>
            </a:p>
          </p:txBody>
        </p:sp>
        <p:sp>
          <p:nvSpPr>
            <p:cNvPr id="25" name="Speech Bubble: Rectangle with Corners Rounded 24">
              <a:extLst>
                <a:ext uri="{FF2B5EF4-FFF2-40B4-BE49-F238E27FC236}">
                  <a16:creationId xmlns:a16="http://schemas.microsoft.com/office/drawing/2014/main" id="{019A62BA-98A4-DCDE-916D-ED97DB92863D}"/>
                </a:ext>
              </a:extLst>
            </p:cNvPr>
            <p:cNvSpPr/>
            <p:nvPr/>
          </p:nvSpPr>
          <p:spPr>
            <a:xfrm>
              <a:off x="7009107" y="651324"/>
              <a:ext cx="4893526" cy="79163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know when their message is sent, delivered, and read.</a:t>
              </a:r>
            </a:p>
          </p:txBody>
        </p:sp>
        <p:sp>
          <p:nvSpPr>
            <p:cNvPr id="27" name="Speech Bubble: Rectangle with Corners Rounded 26">
              <a:extLst>
                <a:ext uri="{FF2B5EF4-FFF2-40B4-BE49-F238E27FC236}">
                  <a16:creationId xmlns:a16="http://schemas.microsoft.com/office/drawing/2014/main" id="{9A4586CE-BFDD-C625-98E1-7DF923D5DF34}"/>
                </a:ext>
              </a:extLst>
            </p:cNvPr>
            <p:cNvSpPr/>
            <p:nvPr/>
          </p:nvSpPr>
          <p:spPr>
            <a:xfrm>
              <a:off x="121529" y="2158446"/>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message status flags (sent , delivered , read blue) using server acknowledgments and read receipts.</a:t>
              </a:r>
              <a:endParaRPr lang="en-IN" dirty="0">
                <a:solidFill>
                  <a:schemeClr val="tx1"/>
                </a:solidFill>
                <a:latin typeface="Alegreya Sans Regular" panose="00000500000000000000" pitchFamily="2" charset="0"/>
              </a:endParaRPr>
            </a:p>
          </p:txBody>
        </p:sp>
        <p:sp>
          <p:nvSpPr>
            <p:cNvPr id="29" name="Speech Bubble: Rectangle with Corners Rounded 28">
              <a:extLst>
                <a:ext uri="{FF2B5EF4-FFF2-40B4-BE49-F238E27FC236}">
                  <a16:creationId xmlns:a16="http://schemas.microsoft.com/office/drawing/2014/main" id="{17AFB4E6-3754-AFD0-2639-9746FEF9EF3E}"/>
                </a:ext>
              </a:extLst>
            </p:cNvPr>
            <p:cNvSpPr/>
            <p:nvPr/>
          </p:nvSpPr>
          <p:spPr>
            <a:xfrm>
              <a:off x="7674015" y="3376257"/>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create groups and broadcast messages.</a:t>
              </a:r>
              <a:endParaRPr lang="en-IN" dirty="0">
                <a:solidFill>
                  <a:schemeClr val="tx1"/>
                </a:solidFill>
                <a:latin typeface="Alegreya Sans Regular" panose="00000500000000000000" pitchFamily="2" charset="0"/>
              </a:endParaRPr>
            </a:p>
          </p:txBody>
        </p:sp>
        <p:sp>
          <p:nvSpPr>
            <p:cNvPr id="30" name="Speech Bubble: Rectangle with Corners Rounded 29">
              <a:extLst>
                <a:ext uri="{FF2B5EF4-FFF2-40B4-BE49-F238E27FC236}">
                  <a16:creationId xmlns:a16="http://schemas.microsoft.com/office/drawing/2014/main" id="{FBF1DD86-7C33-4C4A-458E-A26141A0BAEA}"/>
                </a:ext>
              </a:extLst>
            </p:cNvPr>
            <p:cNvSpPr/>
            <p:nvPr/>
          </p:nvSpPr>
          <p:spPr>
            <a:xfrm>
              <a:off x="121529" y="4427585"/>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maintain group metadata on servers (group ID, members list, permissions) and deliver messages to all group members simultaneously.</a:t>
              </a:r>
              <a:endParaRPr lang="en-IN" dirty="0">
                <a:solidFill>
                  <a:schemeClr val="tx1"/>
                </a:solidFill>
                <a:latin typeface="Alegreya Sans Regular" panose="00000500000000000000" pitchFamily="2" charset="0"/>
              </a:endParaRPr>
            </a:p>
          </p:txBody>
        </p:sp>
        <p:sp>
          <p:nvSpPr>
            <p:cNvPr id="31" name="Speech Bubble: Rectangle with Corners Rounded 30">
              <a:extLst>
                <a:ext uri="{FF2B5EF4-FFF2-40B4-BE49-F238E27FC236}">
                  <a16:creationId xmlns:a16="http://schemas.microsoft.com/office/drawing/2014/main" id="{5447D4D4-70D4-EF61-AB17-F5E8C0E72218}"/>
                </a:ext>
              </a:extLst>
            </p:cNvPr>
            <p:cNvSpPr/>
            <p:nvPr/>
          </p:nvSpPr>
          <p:spPr>
            <a:xfrm>
              <a:off x="7674015" y="5885920"/>
              <a:ext cx="4228618" cy="576365"/>
            </a:xfrm>
            <a:prstGeom prst="wedgeRoundRectCallout">
              <a:avLst>
                <a:gd name="adj1" fmla="val 52306"/>
                <a:gd name="adj2" fmla="val 32350"/>
                <a:gd name="adj3" fmla="val 16667"/>
              </a:avLst>
            </a:prstGeom>
            <a:solidFill>
              <a:schemeClr val="accent6">
                <a:lumMod val="40000"/>
                <a:lumOff val="60000"/>
              </a:schemeClr>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legreya Sans Regular" panose="00000500000000000000" pitchFamily="2" charset="0"/>
                </a:rPr>
                <a:t>Users want to backup and restore chat history.</a:t>
              </a:r>
              <a:endParaRPr lang="en-IN" dirty="0">
                <a:solidFill>
                  <a:schemeClr val="tx1"/>
                </a:solidFill>
                <a:latin typeface="Alegreya Sans Regular" panose="00000500000000000000" pitchFamily="2" charset="0"/>
              </a:endParaRPr>
            </a:p>
          </p:txBody>
        </p:sp>
        <p:sp>
          <p:nvSpPr>
            <p:cNvPr id="32" name="Speech Bubble: Rectangle with Corners Rounded 31">
              <a:extLst>
                <a:ext uri="{FF2B5EF4-FFF2-40B4-BE49-F238E27FC236}">
                  <a16:creationId xmlns:a16="http://schemas.microsoft.com/office/drawing/2014/main" id="{9FFD662C-9C44-8183-BA28-FD564035F307}"/>
                </a:ext>
              </a:extLst>
            </p:cNvPr>
            <p:cNvSpPr/>
            <p:nvPr/>
          </p:nvSpPr>
          <p:spPr>
            <a:xfrm>
              <a:off x="121529" y="7421234"/>
              <a:ext cx="5692815" cy="1176320"/>
            </a:xfrm>
            <a:prstGeom prst="wedgeRoundRectCallout">
              <a:avLst>
                <a:gd name="adj1" fmla="val -51312"/>
                <a:gd name="adj2" fmla="val -25866"/>
                <a:gd name="adj3" fmla="val 16667"/>
              </a:avLst>
            </a:prstGeom>
            <a:solidFill>
              <a:schemeClr val="bg1"/>
            </a:solidFill>
            <a:ln>
              <a:noFill/>
            </a:ln>
            <a:effectLst>
              <a:outerShdw blurRad="50800" dist="50800" dir="2700000" sx="99000" sy="99000" algn="ctr" rotWithShape="0">
                <a:srgbClr val="000000">
                  <a:alpha val="2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legreya Sans Regular" panose="00000500000000000000" pitchFamily="2" charset="0"/>
                </a:rPr>
                <a:t>The system shall provide cloud backup integration (Google Drive/iCloud) with encrypted chat exports and scheduled backup functionality.</a:t>
              </a:r>
              <a:endParaRPr lang="en-IN" dirty="0">
                <a:solidFill>
                  <a:schemeClr val="tx1"/>
                </a:solidFill>
                <a:latin typeface="Alegreya Sans Regular" panose="00000500000000000000" pitchFamily="2" charset="0"/>
              </a:endParaRPr>
            </a:p>
          </p:txBody>
        </p:sp>
      </p:grpSp>
      <p:grpSp>
        <p:nvGrpSpPr>
          <p:cNvPr id="15" name="Group 14">
            <a:extLst>
              <a:ext uri="{FF2B5EF4-FFF2-40B4-BE49-F238E27FC236}">
                <a16:creationId xmlns:a16="http://schemas.microsoft.com/office/drawing/2014/main" id="{E9ECFB75-0A59-099C-4400-FAAEF95BB09D}"/>
              </a:ext>
            </a:extLst>
          </p:cNvPr>
          <p:cNvGrpSpPr/>
          <p:nvPr/>
        </p:nvGrpSpPr>
        <p:grpSpPr>
          <a:xfrm>
            <a:off x="-99176" y="-2679"/>
            <a:ext cx="12280082" cy="694481"/>
            <a:chOff x="-143217" y="-46000"/>
            <a:chExt cx="12280082" cy="694481"/>
          </a:xfrm>
        </p:grpSpPr>
        <p:sp>
          <p:nvSpPr>
            <p:cNvPr id="3" name="Rectangle 2">
              <a:extLst>
                <a:ext uri="{FF2B5EF4-FFF2-40B4-BE49-F238E27FC236}">
                  <a16:creationId xmlns:a16="http://schemas.microsoft.com/office/drawing/2014/main" id="{C7693AC8-8F2B-5CB5-AEFD-BE10C4CFCF54}"/>
                </a:ext>
              </a:extLst>
            </p:cNvPr>
            <p:cNvSpPr/>
            <p:nvPr/>
          </p:nvSpPr>
          <p:spPr>
            <a:xfrm>
              <a:off x="-143217" y="-46000"/>
              <a:ext cx="12280082" cy="69448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Oval 3">
              <a:extLst>
                <a:ext uri="{FF2B5EF4-FFF2-40B4-BE49-F238E27FC236}">
                  <a16:creationId xmlns:a16="http://schemas.microsoft.com/office/drawing/2014/main" id="{FC287039-3BA7-EDED-03AF-155122F4FEB9}"/>
                </a:ext>
              </a:extLst>
            </p:cNvPr>
            <p:cNvSpPr/>
            <p:nvPr/>
          </p:nvSpPr>
          <p:spPr>
            <a:xfrm>
              <a:off x="289367" y="115747"/>
              <a:ext cx="520861" cy="497711"/>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9B0E05C0-E1E2-7316-867E-DDAD1C0BEA23}"/>
                </a:ext>
              </a:extLst>
            </p:cNvPr>
            <p:cNvSpPr txBox="1"/>
            <p:nvPr/>
          </p:nvSpPr>
          <p:spPr>
            <a:xfrm>
              <a:off x="810228" y="34724"/>
              <a:ext cx="2604304" cy="370390"/>
            </a:xfrm>
            <a:prstGeom prst="rect">
              <a:avLst/>
            </a:prstGeom>
            <a:noFill/>
          </p:spPr>
          <p:txBody>
            <a:bodyPr wrap="square" rtlCol="0">
              <a:spAutoFit/>
            </a:bodyPr>
            <a:lstStyle/>
            <a:p>
              <a:r>
                <a:rPr lang="en-US" dirty="0" err="1">
                  <a:latin typeface="Alegreya Sans Medium" panose="00000600000000000000" pitchFamily="2" charset="0"/>
                </a:rPr>
                <a:t>User+System</a:t>
              </a:r>
              <a:r>
                <a:rPr lang="en-US" dirty="0">
                  <a:latin typeface="Alegreya Sans Medium" panose="00000600000000000000" pitchFamily="2" charset="0"/>
                </a:rPr>
                <a:t> Requirement</a:t>
              </a:r>
              <a:endParaRPr lang="en-IN" dirty="0">
                <a:latin typeface="Alegreya Sans Medium" panose="00000600000000000000" pitchFamily="2" charset="0"/>
              </a:endParaRPr>
            </a:p>
          </p:txBody>
        </p:sp>
        <p:sp>
          <p:nvSpPr>
            <p:cNvPr id="6" name="TextBox 5">
              <a:extLst>
                <a:ext uri="{FF2B5EF4-FFF2-40B4-BE49-F238E27FC236}">
                  <a16:creationId xmlns:a16="http://schemas.microsoft.com/office/drawing/2014/main" id="{3FA2EF49-4275-185A-1C3F-E0E99C1D288C}"/>
                </a:ext>
              </a:extLst>
            </p:cNvPr>
            <p:cNvSpPr txBox="1"/>
            <p:nvPr/>
          </p:nvSpPr>
          <p:spPr>
            <a:xfrm>
              <a:off x="810228" y="306730"/>
              <a:ext cx="2604304" cy="338554"/>
            </a:xfrm>
            <a:prstGeom prst="rect">
              <a:avLst/>
            </a:prstGeom>
            <a:noFill/>
          </p:spPr>
          <p:txBody>
            <a:bodyPr wrap="square" rtlCol="0">
              <a:spAutoFit/>
            </a:bodyPr>
            <a:lstStyle/>
            <a:p>
              <a:r>
                <a:rPr lang="en-US" sz="1600" dirty="0">
                  <a:solidFill>
                    <a:schemeClr val="bg2">
                      <a:lumMod val="50000"/>
                    </a:schemeClr>
                  </a:solidFill>
                  <a:latin typeface="Alegreya Sans Regular" panose="00000500000000000000" pitchFamily="2" charset="0"/>
                </a:rPr>
                <a:t>Online</a:t>
              </a:r>
              <a:endParaRPr lang="en-IN" sz="1600" dirty="0">
                <a:solidFill>
                  <a:schemeClr val="bg2">
                    <a:lumMod val="50000"/>
                  </a:schemeClr>
                </a:solidFill>
                <a:latin typeface="Alegreya Sans Regular" panose="00000500000000000000" pitchFamily="2" charset="0"/>
              </a:endParaRPr>
            </a:p>
          </p:txBody>
        </p:sp>
      </p:grpSp>
      <p:pic>
        <p:nvPicPr>
          <p:cNvPr id="34" name="Picture 33">
            <a:extLst>
              <a:ext uri="{FF2B5EF4-FFF2-40B4-BE49-F238E27FC236}">
                <a16:creationId xmlns:a16="http://schemas.microsoft.com/office/drawing/2014/main" id="{CA5F2DD8-653A-FF10-1810-EE1F4C7F7892}"/>
              </a:ext>
            </a:extLst>
          </p:cNvPr>
          <p:cNvPicPr>
            <a:picLocks noChangeAspect="1"/>
          </p:cNvPicPr>
          <p:nvPr/>
        </p:nvPicPr>
        <p:blipFill>
          <a:blip r:embed="rId4"/>
          <a:stretch>
            <a:fillRect/>
          </a:stretch>
        </p:blipFill>
        <p:spPr>
          <a:xfrm>
            <a:off x="-88083" y="6331180"/>
            <a:ext cx="12280082" cy="576365"/>
          </a:xfrm>
          <a:prstGeom prst="rect">
            <a:avLst/>
          </a:prstGeom>
        </p:spPr>
      </p:pic>
      <p:pic>
        <p:nvPicPr>
          <p:cNvPr id="37" name="Picture 36">
            <a:extLst>
              <a:ext uri="{FF2B5EF4-FFF2-40B4-BE49-F238E27FC236}">
                <a16:creationId xmlns:a16="http://schemas.microsoft.com/office/drawing/2014/main" id="{E5A3DA66-65CF-0471-702A-E8469F6FA10B}"/>
              </a:ext>
            </a:extLst>
          </p:cNvPr>
          <p:cNvPicPr>
            <a:picLocks noChangeAspect="1"/>
          </p:cNvPicPr>
          <p:nvPr/>
        </p:nvPicPr>
        <p:blipFill>
          <a:blip r:embed="rId5">
            <a:clrChange>
              <a:clrFrom>
                <a:srgbClr val="FEFEFE"/>
              </a:clrFrom>
              <a:clrTo>
                <a:srgbClr val="FEFEFE">
                  <a:alpha val="0"/>
                </a:srgbClr>
              </a:clrTo>
            </a:clrChange>
          </a:blip>
          <a:stretch>
            <a:fillRect/>
          </a:stretch>
        </p:blipFill>
        <p:spPr>
          <a:xfrm>
            <a:off x="10346203" y="37896"/>
            <a:ext cx="1724266" cy="571580"/>
          </a:xfrm>
          <a:prstGeom prst="rect">
            <a:avLst/>
          </a:prstGeom>
        </p:spPr>
      </p:pic>
    </p:spTree>
    <p:extLst>
      <p:ext uri="{BB962C8B-B14F-4D97-AF65-F5344CB8AC3E}">
        <p14:creationId xmlns:p14="http://schemas.microsoft.com/office/powerpoint/2010/main" val="572874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880</TotalTime>
  <Words>8195</Words>
  <Application>Microsoft Office PowerPoint</Application>
  <PresentationFormat>Widescreen</PresentationFormat>
  <Paragraphs>642</Paragraphs>
  <Slides>71</Slides>
  <Notes>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Aharoni</vt:lpstr>
      <vt:lpstr>Alegreya Sans Medium</vt:lpstr>
      <vt:lpstr>Alegreya Sans Regular</vt:lpstr>
      <vt:lpstr>Alegreya SC</vt:lpstr>
      <vt:lpstr>Aptos</vt:lpstr>
      <vt:lpstr>Arial</vt:lpstr>
      <vt:lpstr>Calibri</vt:lpstr>
      <vt:lpstr>Calibri Light</vt:lpstr>
      <vt:lpstr>Office Theme</vt:lpstr>
      <vt:lpstr>PowerPoint Presentation</vt:lpstr>
      <vt:lpstr>PowerPoint Presentation</vt:lpstr>
      <vt:lpstr>Type of requirements</vt:lpstr>
      <vt:lpstr>PowerPoint Presentation</vt:lpstr>
      <vt:lpstr>PowerPoint Presentation</vt:lpstr>
      <vt:lpstr>Case study on whatsapp</vt:lpstr>
      <vt:lpstr>Case study on whatsapp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system requirements</vt:lpstr>
      <vt:lpstr>Types of  system requirements</vt:lpstr>
      <vt:lpstr>PowerPoint Presentation</vt:lpstr>
      <vt:lpstr>PowerPoint Presentation</vt:lpstr>
      <vt:lpstr>Difference between Functional and Non-Functional Requirement</vt:lpstr>
      <vt:lpstr>Difference between Functional and User requirements</vt:lpstr>
      <vt:lpstr>PowerPoint Presentation</vt:lpstr>
      <vt:lpstr>PowerPoint Presentation</vt:lpstr>
      <vt:lpstr>PowerPoint Presentation</vt:lpstr>
      <vt:lpstr>Type of NFR</vt:lpstr>
      <vt:lpstr>PowerPoint Presentation</vt:lpstr>
      <vt:lpstr>PowerPoint Presentation</vt:lpstr>
      <vt:lpstr>PowerPoint Presentation</vt:lpstr>
      <vt:lpstr>PowerPoint Presentation</vt:lpstr>
      <vt:lpstr>PowerPoint Presentation</vt:lpstr>
      <vt:lpstr>Software requirements</vt:lpstr>
      <vt:lpstr>PowerPoint Presentation</vt:lpstr>
      <vt:lpstr>Limitations of Using NL for Requirement gathering</vt:lpstr>
      <vt:lpstr>PowerPoint Presentation</vt:lpstr>
      <vt:lpstr>PowerPoint Presentation</vt:lpstr>
      <vt:lpstr>PowerPoint Presentation</vt:lpstr>
      <vt:lpstr>Notation for requirements specification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Interface specification </vt:lpstr>
      <vt:lpstr>PowerPoint Presentation</vt:lpstr>
      <vt:lpstr>PowerPoint Presentation</vt:lpstr>
      <vt:lpstr>PowerPoint Presentation</vt:lpstr>
      <vt:lpstr>Structure of Software Requirement specification(SRS)</vt:lpstr>
      <vt:lpstr>Preface</vt:lpstr>
      <vt:lpstr>Introduction</vt:lpstr>
      <vt:lpstr>Glossary</vt:lpstr>
      <vt:lpstr>User requirement definition</vt:lpstr>
      <vt:lpstr>System architecture</vt:lpstr>
      <vt:lpstr>System requirement specification</vt:lpstr>
      <vt:lpstr>System Model</vt:lpstr>
      <vt:lpstr>System Evolution</vt:lpstr>
      <vt:lpstr>Appendices</vt:lpstr>
      <vt:lpstr>Index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Goutham Jatthan</dc:creator>
  <cp:lastModifiedBy>Goutham Jatthan</cp:lastModifiedBy>
  <cp:revision>11</cp:revision>
  <dcterms:created xsi:type="dcterms:W3CDTF">2025-08-24T14:09:41Z</dcterms:created>
  <dcterms:modified xsi:type="dcterms:W3CDTF">2025-09-27T19:07:03Z</dcterms:modified>
</cp:coreProperties>
</file>